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3.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4.xml" ContentType="application/vnd.openxmlformats-officedocument.themeOverride+xml"/>
  <Override PartName="/ppt/charts/chart35.xml" ContentType="application/vnd.openxmlformats-officedocument.drawingml.chart+xml"/>
  <Override PartName="/ppt/theme/themeOverride5.xml" ContentType="application/vnd.openxmlformats-officedocument.themeOverr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86"/>
  </p:notesMasterIdLst>
  <p:handoutMasterIdLst>
    <p:handoutMasterId r:id="rId87"/>
  </p:handoutMasterIdLst>
  <p:sldIdLst>
    <p:sldId id="412" r:id="rId12"/>
    <p:sldId id="513" r:id="rId13"/>
    <p:sldId id="393" r:id="rId14"/>
    <p:sldId id="689" r:id="rId15"/>
    <p:sldId id="512" r:id="rId16"/>
    <p:sldId id="671" r:id="rId17"/>
    <p:sldId id="690" r:id="rId18"/>
    <p:sldId id="691" r:id="rId19"/>
    <p:sldId id="695" r:id="rId20"/>
    <p:sldId id="696" r:id="rId21"/>
    <p:sldId id="522" r:id="rId22"/>
    <p:sldId id="567" r:id="rId23"/>
    <p:sldId id="580" r:id="rId24"/>
    <p:sldId id="668" r:id="rId25"/>
    <p:sldId id="583" r:id="rId26"/>
    <p:sldId id="654" r:id="rId27"/>
    <p:sldId id="688" r:id="rId28"/>
    <p:sldId id="657" r:id="rId29"/>
    <p:sldId id="651" r:id="rId30"/>
    <p:sldId id="658" r:id="rId31"/>
    <p:sldId id="566" r:id="rId32"/>
    <p:sldId id="649" r:id="rId33"/>
    <p:sldId id="660" r:id="rId34"/>
    <p:sldId id="661" r:id="rId35"/>
    <p:sldId id="674" r:id="rId36"/>
    <p:sldId id="663" r:id="rId37"/>
    <p:sldId id="596" r:id="rId38"/>
    <p:sldId id="597" r:id="rId39"/>
    <p:sldId id="598" r:id="rId40"/>
    <p:sldId id="599" r:id="rId41"/>
    <p:sldId id="600" r:id="rId42"/>
    <p:sldId id="568" r:id="rId43"/>
    <p:sldId id="601" r:id="rId44"/>
    <p:sldId id="664" r:id="rId45"/>
    <p:sldId id="644" r:id="rId46"/>
    <p:sldId id="681" r:id="rId47"/>
    <p:sldId id="682" r:id="rId48"/>
    <p:sldId id="672" r:id="rId49"/>
    <p:sldId id="650" r:id="rId50"/>
    <p:sldId id="604" r:id="rId51"/>
    <p:sldId id="500" r:id="rId52"/>
    <p:sldId id="605" r:id="rId53"/>
    <p:sldId id="675" r:id="rId54"/>
    <p:sldId id="569" r:id="rId55"/>
    <p:sldId id="607" r:id="rId56"/>
    <p:sldId id="608" r:id="rId57"/>
    <p:sldId id="570" r:id="rId58"/>
    <p:sldId id="611" r:id="rId59"/>
    <p:sldId id="665" r:id="rId60"/>
    <p:sldId id="683" r:id="rId61"/>
    <p:sldId id="687" r:id="rId62"/>
    <p:sldId id="684" r:id="rId63"/>
    <p:sldId id="685" r:id="rId64"/>
    <p:sldId id="686" r:id="rId65"/>
    <p:sldId id="571" r:id="rId66"/>
    <p:sldId id="670" r:id="rId67"/>
    <p:sldId id="613" r:id="rId68"/>
    <p:sldId id="676" r:id="rId69"/>
    <p:sldId id="572" r:id="rId70"/>
    <p:sldId id="630" r:id="rId71"/>
    <p:sldId id="631" r:id="rId72"/>
    <p:sldId id="574" r:id="rId73"/>
    <p:sldId id="634" r:id="rId74"/>
    <p:sldId id="635" r:id="rId75"/>
    <p:sldId id="645" r:id="rId76"/>
    <p:sldId id="646" r:id="rId77"/>
    <p:sldId id="647" r:id="rId78"/>
    <p:sldId id="577" r:id="rId79"/>
    <p:sldId id="640" r:id="rId80"/>
    <p:sldId id="641" r:id="rId81"/>
    <p:sldId id="578" r:id="rId82"/>
    <p:sldId id="642" r:id="rId83"/>
    <p:sldId id="643" r:id="rId84"/>
    <p:sldId id="697" r:id="rId85"/>
  </p:sldIdLst>
  <p:sldSz cx="9144000" cy="6858000" type="screen4x3"/>
  <p:notesSz cx="7023100" cy="9309100"/>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66"/>
    <a:srgbClr val="006A6F"/>
    <a:srgbClr val="00DBE6"/>
    <a:srgbClr val="009AA2"/>
    <a:srgbClr val="2A65AC"/>
    <a:srgbClr val="535455"/>
    <a:srgbClr val="00585C"/>
    <a:srgbClr val="2860A4"/>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8151" autoAdjust="0"/>
  </p:normalViewPr>
  <p:slideViewPr>
    <p:cSldViewPr snapToGrid="0">
      <p:cViewPr varScale="1">
        <p:scale>
          <a:sx n="115" d="100"/>
          <a:sy n="115" d="100"/>
        </p:scale>
        <p:origin x="-1746" y="-102"/>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2.4154589371980567E-3"/>
          <c:w val="0.75933609958506221"/>
          <c:h val="0.9975845410627963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875">
              <a:solidFill>
                <a:schemeClr val="bg1"/>
              </a:solidFill>
            </a:ln>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Sheet1!$B$2:$B$8</c:f>
              <c:numCache>
                <c:formatCode>0%</c:formatCode>
                <c:ptCount val="3"/>
                <c:pt idx="0">
                  <c:v>0.72</c:v>
                </c:pt>
                <c:pt idx="1">
                  <c:v>0.21</c:v>
                </c:pt>
                <c:pt idx="2">
                  <c:v>0.04</c:v>
                </c:pt>
              </c:numCache>
            </c:numRef>
          </c:val>
        </c:ser>
        <c:ser>
          <c:idx val="1"/>
          <c:order val="1"/>
          <c:tx>
            <c:strRef>
              <c:f>Sheet1!$C$1</c:f>
              <c:strCache>
                <c:ptCount val="1"/>
                <c:pt idx="0">
                  <c:v>2013</c:v>
                </c:pt>
              </c:strCache>
            </c:strRef>
          </c:tx>
          <c:spPr>
            <a:solidFill>
              <a:schemeClr val="tx1"/>
            </a:solidFill>
            <a:ln w="12700">
              <a:solidFill>
                <a:schemeClr val="bg1"/>
              </a:solidFill>
            </a:ln>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Sheet1!$C$2:$C$8</c:f>
              <c:numCache>
                <c:formatCode>0%</c:formatCode>
                <c:ptCount val="3"/>
                <c:pt idx="0">
                  <c:v>0.75</c:v>
                </c:pt>
                <c:pt idx="1">
                  <c:v>0.18</c:v>
                </c:pt>
                <c:pt idx="2">
                  <c:v>0.05</c:v>
                </c:pt>
              </c:numCache>
            </c:numRef>
          </c:val>
        </c:ser>
        <c:ser>
          <c:idx val="0"/>
          <c:order val="2"/>
          <c:tx>
            <c:strRef>
              <c:f>Sheet1!$D$1</c:f>
              <c:strCache>
                <c:ptCount val="1"/>
                <c:pt idx="0">
                  <c:v>2012</c:v>
                </c:pt>
              </c:strCache>
            </c:strRef>
          </c:tx>
          <c:spPr>
            <a:solidFill>
              <a:schemeClr val="tx1">
                <a:lumMod val="60000"/>
                <a:lumOff val="40000"/>
              </a:schemeClr>
            </a:solidFill>
            <a:ln w="12700">
              <a:solidFill>
                <a:schemeClr val="bg1"/>
              </a:solidFill>
            </a:ln>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Sheet1!$D$2:$D$8</c:f>
              <c:numCache>
                <c:formatCode>0%</c:formatCode>
                <c:ptCount val="3"/>
                <c:pt idx="0">
                  <c:v>0.74</c:v>
                </c:pt>
                <c:pt idx="1">
                  <c:v>0.2</c:v>
                </c:pt>
                <c:pt idx="2">
                  <c:v>0.04</c:v>
                </c:pt>
              </c:numCache>
            </c:numRef>
          </c:val>
        </c:ser>
        <c:ser>
          <c:idx val="2"/>
          <c:order val="3"/>
          <c:tx>
            <c:strRef>
              <c:f>Sheet1!$E$1</c:f>
              <c:strCache>
                <c:ptCount val="1"/>
                <c:pt idx="0">
                  <c:v>2011</c:v>
                </c:pt>
              </c:strCache>
            </c:strRef>
          </c:tx>
          <c:spPr>
            <a:solidFill>
              <a:schemeClr val="tx1">
                <a:lumMod val="40000"/>
                <a:lumOff val="60000"/>
              </a:schemeClr>
            </a:solidFill>
            <a:ln w="12700">
              <a:solidFill>
                <a:schemeClr val="bg1"/>
              </a:solidFill>
            </a:ln>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Sheet1!$E$2:$E$8</c:f>
              <c:numCache>
                <c:formatCode>0%</c:formatCode>
                <c:ptCount val="3"/>
                <c:pt idx="0">
                  <c:v>0.7</c:v>
                </c:pt>
                <c:pt idx="1">
                  <c:v>0.23</c:v>
                </c:pt>
                <c:pt idx="2">
                  <c:v>0.05</c:v>
                </c:pt>
              </c:numCache>
            </c:numRef>
          </c:val>
        </c:ser>
        <c:ser>
          <c:idx val="4"/>
          <c:order val="4"/>
          <c:tx>
            <c:strRef>
              <c:f>Sheet1!$F$1</c:f>
              <c:strCache>
                <c:ptCount val="1"/>
                <c:pt idx="0">
                  <c:v>2010</c:v>
                </c:pt>
              </c:strCache>
            </c:strRef>
          </c:tx>
          <c:spPr>
            <a:solidFill>
              <a:schemeClr val="tx1">
                <a:lumMod val="20000"/>
                <a:lumOff val="80000"/>
              </a:schemeClr>
            </a:solidFill>
            <a:ln w="12700">
              <a:solidFill>
                <a:schemeClr val="bg1"/>
              </a:solidFill>
            </a:ln>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Sheet1!$F$2:$F$8</c:f>
              <c:numCache>
                <c:formatCode>0%</c:formatCode>
                <c:ptCount val="3"/>
                <c:pt idx="0">
                  <c:v>0.71</c:v>
                </c:pt>
                <c:pt idx="1">
                  <c:v>0.23</c:v>
                </c:pt>
                <c:pt idx="2">
                  <c:v>0.05</c:v>
                </c:pt>
              </c:numCache>
            </c:numRef>
          </c:val>
        </c:ser>
        <c:ser>
          <c:idx val="5"/>
          <c:order val="5"/>
          <c:tx>
            <c:strRef>
              <c:f>Sheet1!$G$1</c:f>
              <c:strCache>
                <c:ptCount val="1"/>
                <c:pt idx="0">
                  <c:v>2009</c:v>
                </c:pt>
              </c:strCache>
            </c:strRef>
          </c:tx>
          <c:spPr>
            <a:ln>
              <a:solidFill>
                <a:schemeClr val="bg1"/>
              </a:solidFill>
            </a:ln>
          </c:spPr>
          <c:invertIfNegative val="0"/>
          <c:dPt>
            <c:idx val="0"/>
            <c:invertIfNegative val="0"/>
            <c:bubble3D val="0"/>
            <c:spPr>
              <a:ln w="12700">
                <a:solidFill>
                  <a:schemeClr val="bg1"/>
                </a:solidFill>
              </a:ln>
            </c:spPr>
          </c:dPt>
          <c:dLbls>
            <c:dLbl>
              <c:idx val="0"/>
              <c:dLblPos val="outEnd"/>
              <c:showLegendKey val="0"/>
              <c:showVal val="1"/>
              <c:showCatName val="0"/>
              <c:showSerName val="0"/>
              <c:showPercent val="0"/>
              <c:showBubbleSize val="0"/>
            </c:dLbl>
            <c:dLbl>
              <c:idx val="1"/>
              <c:dLblPos val="outEnd"/>
              <c:showLegendKey val="0"/>
              <c:showVal val="1"/>
              <c:showCatName val="0"/>
              <c:showSerName val="0"/>
              <c:showPercent val="0"/>
              <c:showBubbleSize val="0"/>
            </c:dLbl>
            <c:dLbl>
              <c:idx val="2"/>
              <c:dLblPos val="outEnd"/>
              <c:showLegendKey val="0"/>
              <c:showVal val="1"/>
              <c:showCatName val="0"/>
              <c:showSerName val="0"/>
              <c:showPercent val="0"/>
              <c:showBubbleSize val="0"/>
            </c:dLbl>
            <c:showLegendKey val="0"/>
            <c:showVal val="0"/>
            <c:showCatName val="0"/>
            <c:showSerName val="0"/>
            <c:showPercent val="0"/>
            <c:showBubbleSize val="0"/>
          </c:dLbls>
          <c:cat>
            <c:strRef>
              <c:f>Sheet1!$A$2:$A$8</c:f>
              <c:strCache>
                <c:ptCount val="3"/>
                <c:pt idx="0">
                  <c:v>Go into the workforce</c:v>
                </c:pt>
                <c:pt idx="1">
                  <c:v>Pursue more education</c:v>
                </c:pt>
                <c:pt idx="2">
                  <c:v>Don't know/ Unsure</c:v>
                </c:pt>
              </c:strCache>
            </c:strRef>
          </c:cat>
          <c:val>
            <c:numRef>
              <c:f>Sheet1!$G$2:$G$8</c:f>
              <c:numCache>
                <c:formatCode>0%</c:formatCode>
                <c:ptCount val="3"/>
                <c:pt idx="0">
                  <c:v>0.66</c:v>
                </c:pt>
                <c:pt idx="1">
                  <c:v>0.26</c:v>
                </c:pt>
                <c:pt idx="2">
                  <c:v>7.0000000000000007E-2</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showLegendKey val="0"/>
            <c:showVal val="1"/>
            <c:showCatName val="0"/>
            <c:showSerName val="0"/>
            <c:showPercent val="0"/>
            <c:showBubbleSize val="0"/>
            <c:showLeaderLines val="0"/>
          </c:dLbls>
          <c:cat>
            <c:strRef>
              <c:f>Sheet1!$A$2:$A$8</c:f>
              <c:strCache>
                <c:ptCount val="3"/>
                <c:pt idx="0">
                  <c:v>Go into the workforce</c:v>
                </c:pt>
                <c:pt idx="1">
                  <c:v>Pursue more education</c:v>
                </c:pt>
                <c:pt idx="2">
                  <c:v>Don't know/ Unsure</c:v>
                </c:pt>
              </c:strCache>
            </c:strRef>
          </c:cat>
          <c:val>
            <c:numRef>
              <c:f>Sheet1!$H$2:$H$8</c:f>
              <c:numCache>
                <c:formatCode>0%</c:formatCode>
                <c:ptCount val="3"/>
                <c:pt idx="0">
                  <c:v>0.75</c:v>
                </c:pt>
                <c:pt idx="1">
                  <c:v>0.2</c:v>
                </c:pt>
                <c:pt idx="2">
                  <c:v>0.04</c:v>
                </c:pt>
              </c:numCache>
            </c:numRef>
          </c:val>
        </c:ser>
        <c:dLbls>
          <c:showLegendKey val="0"/>
          <c:showVal val="0"/>
          <c:showCatName val="0"/>
          <c:showSerName val="0"/>
          <c:showPercent val="0"/>
          <c:showBubbleSize val="0"/>
        </c:dLbls>
        <c:gapWidth val="70"/>
        <c:overlap val="-3"/>
        <c:axId val="37628544"/>
        <c:axId val="37656064"/>
      </c:barChart>
      <c:catAx>
        <c:axId val="37628544"/>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a:pPr>
            <a:endParaRPr lang="en-US"/>
          </a:p>
        </c:txPr>
        <c:crossAx val="37656064"/>
        <c:crosses val="autoZero"/>
        <c:auto val="1"/>
        <c:lblAlgn val="ctr"/>
        <c:lblOffset val="100"/>
        <c:tickLblSkip val="1"/>
        <c:tickMarkSkip val="1"/>
        <c:noMultiLvlLbl val="0"/>
      </c:catAx>
      <c:valAx>
        <c:axId val="37656064"/>
        <c:scaling>
          <c:orientation val="minMax"/>
          <c:max val="1"/>
          <c:min val="0"/>
        </c:scaling>
        <c:delete val="1"/>
        <c:axPos val="t"/>
        <c:numFmt formatCode="0%" sourceLinked="1"/>
        <c:majorTickMark val="out"/>
        <c:minorTickMark val="none"/>
        <c:tickLblPos val="none"/>
        <c:crossAx val="37628544"/>
        <c:crosses val="autoZero"/>
        <c:crossBetween val="between"/>
        <c:majorUnit val="0.2"/>
        <c:minorUnit val="0.1"/>
      </c:valAx>
      <c:spPr>
        <a:noFill/>
        <a:ln w="25401">
          <a:noFill/>
        </a:ln>
      </c:spPr>
    </c:plotArea>
    <c:legend>
      <c:legendPos val="r"/>
      <c:layout>
        <c:manualLayout>
          <c:xMode val="edge"/>
          <c:yMode val="edge"/>
          <c:x val="0.54984753637097306"/>
          <c:y val="0.72334696469392934"/>
          <c:w val="0.37813030296420702"/>
          <c:h val="0.18878968757937517"/>
        </c:manualLayout>
      </c:layout>
      <c:overlay val="1"/>
      <c:spPr>
        <a:noFill/>
        <a:ln w="25401">
          <a:noFill/>
        </a:ln>
      </c:spPr>
      <c:txPr>
        <a:bodyPr/>
        <a:lstStyle/>
        <a:p>
          <a:pPr>
            <a:defRPr sz="105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57E-2"/>
          <c:w val="1"/>
          <c:h val="0.92636579572446143"/>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noFill/>
            </a:ln>
          </c:spPr>
          <c:invertIfNegative val="0"/>
          <c:dLbls>
            <c:spPr>
              <a:noFill/>
              <a:ln w="26701">
                <a:noFill/>
              </a:ln>
            </c:sp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0.45</c:v>
                </c:pt>
                <c:pt idx="1">
                  <c:v>0.33</c:v>
                </c:pt>
                <c:pt idx="2">
                  <c:v>0.1</c:v>
                </c:pt>
                <c:pt idx="3">
                  <c:v>0.03</c:v>
                </c:pt>
                <c:pt idx="4">
                  <c:v>0.09</c:v>
                </c:pt>
              </c:numCache>
            </c:numRef>
          </c:val>
        </c:ser>
        <c:ser>
          <c:idx val="2"/>
          <c:order val="1"/>
          <c:tx>
            <c:strRef>
              <c:f>Sheet1!$C$1</c:f>
              <c:strCache>
                <c:ptCount val="1"/>
                <c:pt idx="0">
                  <c:v>2013</c:v>
                </c:pt>
              </c:strCache>
            </c:strRef>
          </c:tx>
          <c:spPr>
            <a:solidFill>
              <a:schemeClr val="tx1"/>
            </a:solidFill>
            <a:ln w="26701">
              <a:noFill/>
            </a:ln>
          </c:spPr>
          <c:invertIfNegative val="0"/>
          <c:dLbls>
            <c:spPr>
              <a:noFill/>
              <a:ln w="26701">
                <a:noFill/>
              </a:ln>
            </c:sp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0.48</c:v>
                </c:pt>
                <c:pt idx="1">
                  <c:v>0.32</c:v>
                </c:pt>
                <c:pt idx="2">
                  <c:v>0.09</c:v>
                </c:pt>
                <c:pt idx="3">
                  <c:v>0.02</c:v>
                </c:pt>
                <c:pt idx="4">
                  <c:v>0.09</c:v>
                </c:pt>
              </c:numCache>
            </c:numRef>
          </c:val>
        </c:ser>
        <c:ser>
          <c:idx val="0"/>
          <c:order val="2"/>
          <c:tx>
            <c:strRef>
              <c:f>Sheet1!$D$1</c:f>
              <c:strCache>
                <c:ptCount val="1"/>
                <c:pt idx="0">
                  <c:v>2012</c:v>
                </c:pt>
              </c:strCache>
            </c:strRef>
          </c:tx>
          <c:spPr>
            <a:solidFill>
              <a:schemeClr val="tx1">
                <a:lumMod val="60000"/>
                <a:lumOff val="40000"/>
              </a:schemeClr>
            </a:solidFill>
            <a:ln w="26701">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Sheet1!$D$2:$D$6</c:f>
              <c:numCache>
                <c:formatCode>0%</c:formatCode>
                <c:ptCount val="5"/>
                <c:pt idx="0">
                  <c:v>0.47</c:v>
                </c:pt>
                <c:pt idx="1">
                  <c:v>0.32</c:v>
                </c:pt>
                <c:pt idx="2">
                  <c:v>0.1</c:v>
                </c:pt>
                <c:pt idx="3">
                  <c:v>0.03</c:v>
                </c:pt>
                <c:pt idx="4">
                  <c:v>7.0000000000000007E-2</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Sheet1!$E$2:$E$6</c:f>
              <c:numCache>
                <c:formatCode>0%</c:formatCode>
                <c:ptCount val="5"/>
                <c:pt idx="0">
                  <c:v>0.46</c:v>
                </c:pt>
                <c:pt idx="1">
                  <c:v>0.31</c:v>
                </c:pt>
                <c:pt idx="2">
                  <c:v>0.1</c:v>
                </c:pt>
                <c:pt idx="3">
                  <c:v>0.03</c:v>
                </c:pt>
                <c:pt idx="4">
                  <c:v>0.09</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Sheet1!$F$2:$F$6</c:f>
              <c:numCache>
                <c:formatCode>0%</c:formatCode>
                <c:ptCount val="5"/>
                <c:pt idx="0">
                  <c:v>0.46</c:v>
                </c:pt>
                <c:pt idx="1">
                  <c:v>0.31</c:v>
                </c:pt>
                <c:pt idx="2">
                  <c:v>0.1</c:v>
                </c:pt>
                <c:pt idx="3">
                  <c:v>0.03</c:v>
                </c:pt>
                <c:pt idx="4">
                  <c:v>0.1</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Sheet1!$G$2:$G$6</c:f>
              <c:numCache>
                <c:formatCode>0%</c:formatCode>
                <c:ptCount val="5"/>
                <c:pt idx="0">
                  <c:v>0.43</c:v>
                </c:pt>
                <c:pt idx="1">
                  <c:v>0.37</c:v>
                </c:pt>
                <c:pt idx="2">
                  <c:v>0.08</c:v>
                </c:pt>
                <c:pt idx="3">
                  <c:v>0.02</c:v>
                </c:pt>
                <c:pt idx="4">
                  <c:v>0.09</c:v>
                </c:pt>
              </c:numCache>
            </c:numRef>
          </c:val>
        </c:ser>
        <c:dLbls>
          <c:showLegendKey val="0"/>
          <c:showVal val="0"/>
          <c:showCatName val="0"/>
          <c:showSerName val="0"/>
          <c:showPercent val="0"/>
          <c:showBubbleSize val="0"/>
        </c:dLbls>
        <c:gapWidth val="70"/>
        <c:overlap val="-3"/>
        <c:axId val="150839296"/>
        <c:axId val="150840832"/>
      </c:barChart>
      <c:catAx>
        <c:axId val="150839296"/>
        <c:scaling>
          <c:orientation val="minMax"/>
        </c:scaling>
        <c:delete val="0"/>
        <c:axPos val="b"/>
        <c:numFmt formatCode="General" sourceLinked="1"/>
        <c:majorTickMark val="out"/>
        <c:minorTickMark val="none"/>
        <c:tickLblPos val="nextTo"/>
        <c:spPr>
          <a:ln w="3338">
            <a:solidFill>
              <a:schemeClr val="tx1"/>
            </a:solidFill>
            <a:prstDash val="solid"/>
          </a:ln>
        </c:spPr>
        <c:txPr>
          <a:bodyPr rot="0" vert="horz"/>
          <a:lstStyle/>
          <a:p>
            <a:pPr>
              <a:defRPr/>
            </a:pPr>
            <a:endParaRPr lang="en-US"/>
          </a:p>
        </c:txPr>
        <c:crossAx val="150840832"/>
        <c:crosses val="autoZero"/>
        <c:auto val="1"/>
        <c:lblAlgn val="ctr"/>
        <c:lblOffset val="100"/>
        <c:tickLblSkip val="1"/>
        <c:tickMarkSkip val="1"/>
        <c:noMultiLvlLbl val="0"/>
      </c:catAx>
      <c:valAx>
        <c:axId val="150840832"/>
        <c:scaling>
          <c:orientation val="minMax"/>
          <c:max val="1"/>
          <c:min val="0"/>
        </c:scaling>
        <c:delete val="1"/>
        <c:axPos val="l"/>
        <c:numFmt formatCode="0%" sourceLinked="1"/>
        <c:majorTickMark val="out"/>
        <c:minorTickMark val="none"/>
        <c:tickLblPos val="none"/>
        <c:crossAx val="150839296"/>
        <c:crosses val="autoZero"/>
        <c:crossBetween val="between"/>
        <c:majorUnit val="0.2"/>
        <c:minorUnit val="0.1"/>
      </c:valAx>
      <c:spPr>
        <a:noFill/>
        <a:ln w="26701">
          <a:noFill/>
        </a:ln>
      </c:spPr>
    </c:plotArea>
    <c:legend>
      <c:legendPos val="t"/>
      <c:layout>
        <c:manualLayout>
          <c:xMode val="edge"/>
          <c:yMode val="edge"/>
          <c:x val="0.26982652985523264"/>
          <c:y val="0.10137581462708183"/>
          <c:w val="0.43185186728214026"/>
          <c:h val="5.5831732112414253E-2"/>
        </c:manualLayout>
      </c:layout>
      <c:overlay val="0"/>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3752217358567651E-3"/>
          <c:w val="1"/>
          <c:h val="0.92636579572446132"/>
        </c:manualLayout>
      </c:layout>
      <c:barChart>
        <c:barDir val="col"/>
        <c:grouping val="clustered"/>
        <c:varyColors val="0"/>
        <c:ser>
          <c:idx val="3"/>
          <c:order val="0"/>
          <c:tx>
            <c:strRef>
              <c:f>Sheet1!$B$1</c:f>
              <c:strCache>
                <c:ptCount val="1"/>
                <c:pt idx="0">
                  <c:v>2014</c:v>
                </c:pt>
              </c:strCache>
            </c:strRef>
          </c:tx>
          <c:spPr>
            <a:solidFill>
              <a:srgbClr val="1F497D">
                <a:lumMod val="50000"/>
              </a:srgbClr>
            </a:solidFill>
            <a:ln w="6350">
              <a:solidFill>
                <a:srgbClr val="FFFFFF"/>
              </a:solidFill>
            </a:ln>
          </c:spPr>
          <c:invertIfNegative val="0"/>
          <c:dLbls>
            <c:spPr>
              <a:noFill/>
              <a:ln w="24869">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Sheet1!$B$2:$B$7</c:f>
              <c:numCache>
                <c:formatCode>0%</c:formatCode>
                <c:ptCount val="6"/>
                <c:pt idx="0">
                  <c:v>0.49</c:v>
                </c:pt>
                <c:pt idx="1">
                  <c:v>0.34</c:v>
                </c:pt>
                <c:pt idx="3">
                  <c:v>7.0000000000000007E-2</c:v>
                </c:pt>
                <c:pt idx="4">
                  <c:v>0.02</c:v>
                </c:pt>
                <c:pt idx="5">
                  <c:v>0.08</c:v>
                </c:pt>
              </c:numCache>
            </c:numRef>
          </c:val>
        </c:ser>
        <c:ser>
          <c:idx val="2"/>
          <c:order val="1"/>
          <c:tx>
            <c:strRef>
              <c:f>Sheet1!$C$1</c:f>
              <c:strCache>
                <c:ptCount val="1"/>
                <c:pt idx="0">
                  <c:v>2013</c:v>
                </c:pt>
              </c:strCache>
            </c:strRef>
          </c:tx>
          <c:spPr>
            <a:solidFill>
              <a:srgbClr val="1F497D"/>
            </a:solidFill>
            <a:ln w="6350">
              <a:solidFill>
                <a:srgbClr val="FFFFFF"/>
              </a:solidFill>
            </a:ln>
          </c:spPr>
          <c:invertIfNegative val="0"/>
          <c:dLbls>
            <c:dLbl>
              <c:idx val="1"/>
              <c:layout>
                <c:manualLayout>
                  <c:x val="0"/>
                  <c:y val="-9.7244732576985422E-3"/>
                </c:manualLayout>
              </c:layout>
              <c:showLegendKey val="0"/>
              <c:showVal val="1"/>
              <c:showCatName val="0"/>
              <c:showSerName val="0"/>
              <c:showPercent val="0"/>
              <c:showBubbleSize val="0"/>
            </c:dLbl>
            <c:spPr>
              <a:noFill/>
              <a:ln w="24869">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Sheet1!$C$2:$C$7</c:f>
              <c:numCache>
                <c:formatCode>0%</c:formatCode>
                <c:ptCount val="6"/>
                <c:pt idx="0">
                  <c:v>0.51</c:v>
                </c:pt>
                <c:pt idx="1">
                  <c:v>0.32</c:v>
                </c:pt>
                <c:pt idx="3">
                  <c:v>7.0000000000000007E-2</c:v>
                </c:pt>
                <c:pt idx="4">
                  <c:v>0.01</c:v>
                </c:pt>
                <c:pt idx="5">
                  <c:v>0.08</c:v>
                </c:pt>
              </c:numCache>
            </c:numRef>
          </c:val>
        </c:ser>
        <c:ser>
          <c:idx val="0"/>
          <c:order val="2"/>
          <c:tx>
            <c:strRef>
              <c:f>Sheet1!$D$1</c:f>
              <c:strCache>
                <c:ptCount val="1"/>
                <c:pt idx="0">
                  <c:v>2012</c:v>
                </c:pt>
              </c:strCache>
            </c:strRef>
          </c:tx>
          <c:spPr>
            <a:solidFill>
              <a:srgbClr val="1F497D">
                <a:lumMod val="60000"/>
                <a:lumOff val="40000"/>
              </a:srgbClr>
            </a:solidFill>
            <a:ln w="6350">
              <a:solidFill>
                <a:srgbClr val="FFFFFF"/>
              </a:solidFill>
            </a:ln>
          </c:spPr>
          <c:invertIfNegative val="0"/>
          <c:dLbls>
            <c:dLbl>
              <c:idx val="1"/>
              <c:layout>
                <c:manualLayout>
                  <c:x val="1.4861296129697222E-3"/>
                  <c:y val="-6.4829821717990272E-3"/>
                </c:manualLayout>
              </c:layout>
              <c:showLegendKey val="0"/>
              <c:showVal val="1"/>
              <c:showCatName val="0"/>
              <c:showSerName val="0"/>
              <c:showPercent val="0"/>
              <c:showBubbleSize val="0"/>
            </c:dLbl>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Sheet1!$D$2:$D$7</c:f>
              <c:numCache>
                <c:formatCode>0%</c:formatCode>
                <c:ptCount val="6"/>
                <c:pt idx="0">
                  <c:v>0.52</c:v>
                </c:pt>
                <c:pt idx="1">
                  <c:v>0.34</c:v>
                </c:pt>
                <c:pt idx="3">
                  <c:v>0.06</c:v>
                </c:pt>
                <c:pt idx="4">
                  <c:v>0.02</c:v>
                </c:pt>
                <c:pt idx="5">
                  <c:v>7.0000000000000007E-2</c:v>
                </c:pt>
              </c:numCache>
            </c:numRef>
          </c:val>
        </c:ser>
        <c:ser>
          <c:idx val="1"/>
          <c:order val="3"/>
          <c:tx>
            <c:strRef>
              <c:f>Sheet1!$E$1</c:f>
              <c:strCache>
                <c:ptCount val="1"/>
                <c:pt idx="0">
                  <c:v>2011</c:v>
                </c:pt>
              </c:strCache>
            </c:strRef>
          </c:tx>
          <c:spPr>
            <a:solidFill>
              <a:srgbClr val="1F497D">
                <a:lumMod val="40000"/>
                <a:lumOff val="60000"/>
              </a:srgbClr>
            </a:solidFill>
            <a:ln w="6350">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Sheet1!$E$2:$E$7</c:f>
              <c:numCache>
                <c:formatCode>0%</c:formatCode>
                <c:ptCount val="6"/>
                <c:pt idx="0">
                  <c:v>0.51</c:v>
                </c:pt>
                <c:pt idx="1">
                  <c:v>0.33</c:v>
                </c:pt>
                <c:pt idx="3">
                  <c:v>0.06</c:v>
                </c:pt>
                <c:pt idx="4">
                  <c:v>0.02</c:v>
                </c:pt>
                <c:pt idx="5">
                  <c:v>0.08</c:v>
                </c:pt>
              </c:numCache>
            </c:numRef>
          </c:val>
        </c:ser>
        <c:ser>
          <c:idx val="4"/>
          <c:order val="4"/>
          <c:tx>
            <c:strRef>
              <c:f>Sheet1!$F$1</c:f>
              <c:strCache>
                <c:ptCount val="1"/>
                <c:pt idx="0">
                  <c:v>2010</c:v>
                </c:pt>
              </c:strCache>
            </c:strRef>
          </c:tx>
          <c:spPr>
            <a:solidFill>
              <a:srgbClr val="1F497D">
                <a:lumMod val="20000"/>
                <a:lumOff val="80000"/>
              </a:srgbClr>
            </a:solidFill>
            <a:ln w="6350">
              <a:solidFill>
                <a:srgbClr val="FFFFFF"/>
              </a:solidFill>
            </a:ln>
          </c:spPr>
          <c:invertIfNegative val="0"/>
          <c:dLbls>
            <c:txPr>
              <a:bodyPr anchor="t" anchorCtr="0"/>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Sheet1!$F$2:$F$7</c:f>
              <c:numCache>
                <c:formatCode>0%</c:formatCode>
                <c:ptCount val="6"/>
                <c:pt idx="0">
                  <c:v>0.51</c:v>
                </c:pt>
                <c:pt idx="1">
                  <c:v>0.33</c:v>
                </c:pt>
                <c:pt idx="3">
                  <c:v>7.0000000000000007E-2</c:v>
                </c:pt>
                <c:pt idx="4">
                  <c:v>0.02</c:v>
                </c:pt>
                <c:pt idx="5">
                  <c:v>0.08</c:v>
                </c:pt>
              </c:numCache>
            </c:numRef>
          </c:val>
        </c:ser>
        <c:ser>
          <c:idx val="5"/>
          <c:order val="5"/>
          <c:tx>
            <c:strRef>
              <c:f>Sheet1!$G$1</c:f>
              <c:strCache>
                <c:ptCount val="1"/>
                <c:pt idx="0">
                  <c:v>2009</c:v>
                </c:pt>
              </c:strCache>
            </c:strRef>
          </c:tx>
          <c:spPr>
            <a:solidFill>
              <a:srgbClr val="281051"/>
            </a:solidFill>
            <a:ln w="6350">
              <a:solidFill>
                <a:srgbClr val="FFFFFF"/>
              </a:solidFill>
            </a:ln>
          </c:spPr>
          <c:invertIfNegative val="0"/>
          <c:dLbls>
            <c:txPr>
              <a:bodyPr/>
              <a:lstStyle/>
              <a:p>
                <a:pPr>
                  <a:defRPr sz="900">
                    <a:latin typeface="+mn-lt"/>
                  </a:defRPr>
                </a:pPr>
                <a:endParaRPr lang="en-US"/>
              </a:p>
            </c:txPr>
            <c:dLblPos val="outEnd"/>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Sheet1!$G$2:$G$7</c:f>
              <c:numCache>
                <c:formatCode>0%</c:formatCode>
                <c:ptCount val="6"/>
                <c:pt idx="0">
                  <c:v>0.47</c:v>
                </c:pt>
                <c:pt idx="1">
                  <c:v>0.39</c:v>
                </c:pt>
                <c:pt idx="3">
                  <c:v>0.05</c:v>
                </c:pt>
                <c:pt idx="4">
                  <c:v>0.01</c:v>
                </c:pt>
                <c:pt idx="5">
                  <c:v>0.08</c:v>
                </c:pt>
              </c:numCache>
            </c:numRef>
          </c:val>
        </c:ser>
        <c:ser>
          <c:idx val="6"/>
          <c:order val="6"/>
          <c:tx>
            <c:strRef>
              <c:f>Sheet1!$H$1</c:f>
              <c:strCache>
                <c:ptCount val="1"/>
                <c:pt idx="0">
                  <c:v>2008</c:v>
                </c:pt>
              </c:strCache>
            </c:strRef>
          </c:tx>
          <c:spPr>
            <a:solidFill>
              <a:srgbClr val="281051">
                <a:lumMod val="90000"/>
                <a:lumOff val="10000"/>
              </a:srgbClr>
            </a:solidFill>
            <a:ln w="6350">
              <a:solidFill>
                <a:srgbClr val="FFFFFF"/>
              </a:solidFill>
            </a:ln>
          </c:spPr>
          <c:invertIfNegative val="0"/>
          <c:dLbls>
            <c:txPr>
              <a:bodyPr/>
              <a:lstStyle/>
              <a:p>
                <a:pPr>
                  <a:defRPr sz="900">
                    <a:latin typeface="+mn-lt"/>
                  </a:defRPr>
                </a:pPr>
                <a:endParaRPr lang="en-US"/>
              </a:p>
            </c:txPr>
            <c:showLegendKey val="0"/>
            <c:showVal val="1"/>
            <c:showCatName val="0"/>
            <c:showSerName val="0"/>
            <c:showPercent val="0"/>
            <c:showBubbleSize val="0"/>
            <c:showLeaderLines val="0"/>
          </c:dLbls>
          <c:cat>
            <c:strRef>
              <c:f>Sheet1!$A$2:$A$7</c:f>
              <c:strCache>
                <c:ptCount val="6"/>
                <c:pt idx="0">
                  <c:v>Yes, definitely</c:v>
                </c:pt>
                <c:pt idx="1">
                  <c:v>Yes, probably</c:v>
                </c:pt>
                <c:pt idx="2">
                  <c:v>Might/ might not</c:v>
                </c:pt>
                <c:pt idx="3">
                  <c:v>No, probably</c:v>
                </c:pt>
                <c:pt idx="4">
                  <c:v>No, definitely</c:v>
                </c:pt>
                <c:pt idx="5">
                  <c:v>Don't know</c:v>
                </c:pt>
              </c:strCache>
            </c:strRef>
          </c:cat>
          <c:val>
            <c:numRef>
              <c:f>Sheet1!$H$2:$H$7</c:f>
              <c:numCache>
                <c:formatCode>0%</c:formatCode>
                <c:ptCount val="6"/>
                <c:pt idx="0">
                  <c:v>0.5</c:v>
                </c:pt>
                <c:pt idx="1">
                  <c:v>0.26</c:v>
                </c:pt>
                <c:pt idx="2">
                  <c:v>0.17</c:v>
                </c:pt>
                <c:pt idx="3">
                  <c:v>0.04</c:v>
                </c:pt>
                <c:pt idx="4">
                  <c:v>0.02</c:v>
                </c:pt>
                <c:pt idx="5" formatCode="General">
                  <c:v>0</c:v>
                </c:pt>
              </c:numCache>
            </c:numRef>
          </c:val>
        </c:ser>
        <c:dLbls>
          <c:showLegendKey val="0"/>
          <c:showVal val="0"/>
          <c:showCatName val="0"/>
          <c:showSerName val="0"/>
          <c:showPercent val="0"/>
          <c:showBubbleSize val="0"/>
        </c:dLbls>
        <c:gapWidth val="71"/>
        <c:overlap val="-3"/>
        <c:axId val="151422848"/>
        <c:axId val="151424384"/>
      </c:barChart>
      <c:catAx>
        <c:axId val="151422848"/>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1424384"/>
        <c:crosses val="autoZero"/>
        <c:auto val="1"/>
        <c:lblAlgn val="ctr"/>
        <c:lblOffset val="100"/>
        <c:tickLblSkip val="1"/>
        <c:tickMarkSkip val="1"/>
        <c:noMultiLvlLbl val="0"/>
      </c:catAx>
      <c:valAx>
        <c:axId val="151424384"/>
        <c:scaling>
          <c:orientation val="minMax"/>
          <c:max val="1"/>
          <c:min val="0"/>
        </c:scaling>
        <c:delete val="1"/>
        <c:axPos val="l"/>
        <c:numFmt formatCode="0%" sourceLinked="1"/>
        <c:majorTickMark val="out"/>
        <c:minorTickMark val="none"/>
        <c:tickLblPos val="none"/>
        <c:crossAx val="151422848"/>
        <c:crosses val="autoZero"/>
        <c:crossBetween val="between"/>
        <c:majorUnit val="0.2"/>
        <c:minorUnit val="0.1"/>
      </c:valAx>
      <c:spPr>
        <a:noFill/>
        <a:ln w="24869">
          <a:noFill/>
        </a:ln>
      </c:spPr>
    </c:plotArea>
    <c:legend>
      <c:legendPos val="t"/>
      <c:overlay val="0"/>
      <c:txPr>
        <a:bodyPr/>
        <a:lstStyle/>
        <a:p>
          <a:pPr>
            <a:defRPr sz="1200"/>
          </a:pPr>
          <a:endParaRPr lang="en-US"/>
        </a:p>
      </c:txPr>
    </c:legend>
    <c:plotVisOnly val="1"/>
    <c:dispBlanksAs val="gap"/>
    <c:showDLblsOverMax val="0"/>
  </c:chart>
  <c:spPr>
    <a:noFill/>
    <a:ln>
      <a:noFill/>
    </a:ln>
  </c:spPr>
  <c:txPr>
    <a:bodyPr/>
    <a:lstStyle/>
    <a:p>
      <a:pPr>
        <a:defRPr sz="1567" b="1" i="0" u="none" strike="noStrike" baseline="0">
          <a:solidFill>
            <a:schemeClr val="tx1"/>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44712013039185"/>
          <c:w val="1"/>
          <c:h val="0.81623931623932033"/>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700">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0.12</c:v>
                </c:pt>
                <c:pt idx="1">
                  <c:v>0.16</c:v>
                </c:pt>
                <c:pt idx="2">
                  <c:v>0.54</c:v>
                </c:pt>
                <c:pt idx="3">
                  <c:v>0.08</c:v>
                </c:pt>
                <c:pt idx="4">
                  <c:v>0.09</c:v>
                </c:pt>
              </c:numCache>
            </c:numRef>
          </c:val>
        </c:ser>
        <c:ser>
          <c:idx val="0"/>
          <c:order val="1"/>
          <c:tx>
            <c:strRef>
              <c:f>Sheet1!$C$1</c:f>
              <c:strCache>
                <c:ptCount val="1"/>
                <c:pt idx="0">
                  <c:v>2013</c:v>
                </c:pt>
              </c:strCache>
            </c:strRef>
          </c:tx>
          <c:spPr>
            <a:solidFill>
              <a:schemeClr val="tx1"/>
            </a:solidFill>
            <a:ln w="12700">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0.15</c:v>
                </c:pt>
                <c:pt idx="1">
                  <c:v>0.18</c:v>
                </c:pt>
                <c:pt idx="2">
                  <c:v>0.5</c:v>
                </c:pt>
                <c:pt idx="3">
                  <c:v>0.06</c:v>
                </c:pt>
                <c:pt idx="4">
                  <c:v>0.11</c:v>
                </c:pt>
              </c:numCache>
            </c:numRef>
          </c:val>
        </c:ser>
        <c:ser>
          <c:idx val="2"/>
          <c:order val="2"/>
          <c:tx>
            <c:strRef>
              <c:f>Sheet1!$D$1</c:f>
              <c:strCache>
                <c:ptCount val="1"/>
                <c:pt idx="0">
                  <c:v>2012</c:v>
                </c:pt>
              </c:strCache>
            </c:strRef>
          </c:tx>
          <c:spPr>
            <a:solidFill>
              <a:schemeClr val="tx1">
                <a:lumMod val="60000"/>
                <a:lumOff val="40000"/>
              </a:schemeClr>
            </a:solidFill>
            <a:ln w="12700">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Sheet1!$D$2:$D$6</c:f>
              <c:numCache>
                <c:formatCode>0%</c:formatCode>
                <c:ptCount val="5"/>
                <c:pt idx="0">
                  <c:v>0.1</c:v>
                </c:pt>
                <c:pt idx="1">
                  <c:v>0.12</c:v>
                </c:pt>
                <c:pt idx="2">
                  <c:v>0.54</c:v>
                </c:pt>
                <c:pt idx="3">
                  <c:v>0.11</c:v>
                </c:pt>
                <c:pt idx="4">
                  <c:v>0.12</c:v>
                </c:pt>
              </c:numCache>
            </c:numRef>
          </c:val>
        </c:ser>
        <c:ser>
          <c:idx val="3"/>
          <c:order val="3"/>
          <c:tx>
            <c:strRef>
              <c:f>Sheet1!$E$1</c:f>
              <c:strCache>
                <c:ptCount val="1"/>
                <c:pt idx="0">
                  <c:v>2011</c:v>
                </c:pt>
              </c:strCache>
            </c:strRef>
          </c:tx>
          <c:spPr>
            <a:solidFill>
              <a:schemeClr val="tx1">
                <a:lumMod val="40000"/>
                <a:lumOff val="60000"/>
              </a:schemeClr>
            </a:solidFill>
            <a:ln w="12700">
              <a:solidFill>
                <a:srgbClr val="FFFFFF"/>
              </a:solid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Sheet1!$E$2:$E$6</c:f>
              <c:numCache>
                <c:formatCode>0%</c:formatCode>
                <c:ptCount val="5"/>
                <c:pt idx="0">
                  <c:v>0.11</c:v>
                </c:pt>
                <c:pt idx="1">
                  <c:v>0.16</c:v>
                </c:pt>
                <c:pt idx="2">
                  <c:v>0.54</c:v>
                </c:pt>
                <c:pt idx="3">
                  <c:v>0.08</c:v>
                </c:pt>
                <c:pt idx="4">
                  <c:v>0.12</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Sheet1!$F$2:$F$6</c:f>
              <c:numCache>
                <c:formatCode>0%</c:formatCode>
                <c:ptCount val="5"/>
                <c:pt idx="0">
                  <c:v>0.12</c:v>
                </c:pt>
                <c:pt idx="1">
                  <c:v>0.22</c:v>
                </c:pt>
                <c:pt idx="2">
                  <c:v>0.53</c:v>
                </c:pt>
                <c:pt idx="3">
                  <c:v>0.05</c:v>
                </c:pt>
                <c:pt idx="4">
                  <c:v>0.08</c:v>
                </c:pt>
              </c:numCache>
            </c:numRef>
          </c:val>
        </c:ser>
        <c:ser>
          <c:idx val="5"/>
          <c:order val="5"/>
          <c:tx>
            <c:strRef>
              <c:f>Sheet1!$G$1</c:f>
              <c:strCache>
                <c:ptCount val="1"/>
                <c:pt idx="0">
                  <c:v>2009</c:v>
                </c:pt>
              </c:strCache>
            </c:strRef>
          </c:tx>
          <c:invertIfNegative val="0"/>
          <c:dLbls>
            <c:dLbl>
              <c:idx val="0"/>
              <c:delete val="1"/>
            </c:dLbl>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Sheet1!$G$2:$G$6</c:f>
              <c:numCache>
                <c:formatCode>0%</c:formatCode>
                <c:ptCount val="5"/>
                <c:pt idx="0" formatCode="General">
                  <c:v>0</c:v>
                </c:pt>
                <c:pt idx="1">
                  <c:v>0.16</c:v>
                </c:pt>
                <c:pt idx="2">
                  <c:v>0.56999999999999995</c:v>
                </c:pt>
                <c:pt idx="3">
                  <c:v>0.15</c:v>
                </c:pt>
                <c:pt idx="4">
                  <c:v>0.11</c:v>
                </c:pt>
              </c:numCache>
            </c:numRef>
          </c:val>
        </c:ser>
        <c:dLbls>
          <c:showLegendKey val="0"/>
          <c:showVal val="0"/>
          <c:showCatName val="0"/>
          <c:showSerName val="0"/>
          <c:showPercent val="0"/>
          <c:showBubbleSize val="0"/>
        </c:dLbls>
        <c:gapWidth val="70"/>
        <c:overlap val="-3"/>
        <c:axId val="151697664"/>
        <c:axId val="151699456"/>
      </c:barChart>
      <c:catAx>
        <c:axId val="151697664"/>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a:pPr>
            <a:endParaRPr lang="en-US"/>
          </a:p>
        </c:txPr>
        <c:crossAx val="151699456"/>
        <c:crosses val="autoZero"/>
        <c:auto val="1"/>
        <c:lblAlgn val="ctr"/>
        <c:lblOffset val="100"/>
        <c:tickLblSkip val="1"/>
        <c:tickMarkSkip val="1"/>
        <c:noMultiLvlLbl val="0"/>
      </c:catAx>
      <c:valAx>
        <c:axId val="151699456"/>
        <c:scaling>
          <c:orientation val="minMax"/>
          <c:max val="1"/>
          <c:min val="0"/>
        </c:scaling>
        <c:delete val="1"/>
        <c:axPos val="l"/>
        <c:numFmt formatCode="0%" sourceLinked="1"/>
        <c:majorTickMark val="out"/>
        <c:minorTickMark val="none"/>
        <c:tickLblPos val="none"/>
        <c:crossAx val="151697664"/>
        <c:crosses val="autoZero"/>
        <c:crossBetween val="between"/>
        <c:majorUnit val="0.2"/>
        <c:minorUnit val="0.1"/>
      </c:valAx>
      <c:spPr>
        <a:noFill/>
        <a:ln w="24869">
          <a:noFill/>
        </a:ln>
      </c:spPr>
    </c:plotArea>
    <c:legend>
      <c:legendPos val="t"/>
      <c:layout>
        <c:manualLayout>
          <c:xMode val="edge"/>
          <c:yMode val="edge"/>
          <c:x val="0.20514232739190488"/>
          <c:y val="6.1920512900314334E-2"/>
          <c:w val="0.58462142548573459"/>
          <c:h val="6.1013974043758364E-2"/>
        </c:manualLayout>
      </c:layout>
      <c:overlay val="0"/>
      <c:txPr>
        <a:bodyPr/>
        <a:lstStyle/>
        <a:p>
          <a:pPr>
            <a:defRPr sz="1400"/>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mn-lt"/>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8866790496709"/>
          <c:y val="2.8400565148883814E-2"/>
          <c:w val="0.74939759036144582"/>
          <c:h val="0.97159943485111788"/>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noFill/>
            </a:ln>
          </c:spPr>
          <c:invertIfNegative val="0"/>
          <c:dLbls>
            <c:spPr>
              <a:noFill/>
              <a:ln w="22811">
                <a:noFill/>
              </a:ln>
            </c:spPr>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Sheet1!$B$2:$B$13</c:f>
              <c:numCache>
                <c:formatCode>0%</c:formatCode>
                <c:ptCount val="12"/>
                <c:pt idx="0">
                  <c:v>0.49</c:v>
                </c:pt>
                <c:pt idx="1">
                  <c:v>0.22</c:v>
                </c:pt>
                <c:pt idx="2">
                  <c:v>0.11</c:v>
                </c:pt>
                <c:pt idx="3">
                  <c:v>7.0000000000000007E-2</c:v>
                </c:pt>
                <c:pt idx="4">
                  <c:v>0.12</c:v>
                </c:pt>
                <c:pt idx="5">
                  <c:v>7.0000000000000007E-2</c:v>
                </c:pt>
                <c:pt idx="6">
                  <c:v>0.01</c:v>
                </c:pt>
                <c:pt idx="7">
                  <c:v>0.04</c:v>
                </c:pt>
                <c:pt idx="8">
                  <c:v>0.04</c:v>
                </c:pt>
                <c:pt idx="9">
                  <c:v>0.04</c:v>
                </c:pt>
                <c:pt idx="10">
                  <c:v>0.03</c:v>
                </c:pt>
              </c:numCache>
            </c:numRef>
          </c:val>
        </c:ser>
        <c:ser>
          <c:idx val="0"/>
          <c:order val="1"/>
          <c:tx>
            <c:strRef>
              <c:f>Sheet1!$C$1</c:f>
              <c:strCache>
                <c:ptCount val="1"/>
                <c:pt idx="0">
                  <c:v>2013</c:v>
                </c:pt>
              </c:strCache>
            </c:strRef>
          </c:tx>
          <c:spPr>
            <a:solidFill>
              <a:schemeClr val="tx1"/>
            </a:solidFill>
            <a:ln w="22811">
              <a:noFill/>
            </a:ln>
          </c:spPr>
          <c:invertIfNegative val="0"/>
          <c:dLbls>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Sheet1!$C$2:$C$13</c:f>
              <c:numCache>
                <c:formatCode>0%</c:formatCode>
                <c:ptCount val="12"/>
                <c:pt idx="0">
                  <c:v>0.3</c:v>
                </c:pt>
                <c:pt idx="1">
                  <c:v>0.3</c:v>
                </c:pt>
                <c:pt idx="2">
                  <c:v>0.15</c:v>
                </c:pt>
                <c:pt idx="3">
                  <c:v>0.12</c:v>
                </c:pt>
                <c:pt idx="4">
                  <c:v>0.12</c:v>
                </c:pt>
                <c:pt idx="5">
                  <c:v>7.0000000000000007E-2</c:v>
                </c:pt>
                <c:pt idx="6">
                  <c:v>0.03</c:v>
                </c:pt>
                <c:pt idx="7">
                  <c:v>0.03</c:v>
                </c:pt>
                <c:pt idx="8">
                  <c:v>0.03</c:v>
                </c:pt>
                <c:pt idx="9">
                  <c:v>0.01</c:v>
                </c:pt>
                <c:pt idx="10">
                  <c:v>0.04</c:v>
                </c:pt>
              </c:numCache>
            </c:numRef>
          </c:val>
        </c:ser>
        <c:ser>
          <c:idx val="2"/>
          <c:order val="2"/>
          <c:tx>
            <c:strRef>
              <c:f>Sheet1!$D$1</c:f>
              <c:strCache>
                <c:ptCount val="1"/>
                <c:pt idx="0">
                  <c:v>2012</c:v>
                </c:pt>
              </c:strCache>
            </c:strRef>
          </c:tx>
          <c:spPr>
            <a:solidFill>
              <a:schemeClr val="tx1">
                <a:lumMod val="60000"/>
                <a:lumOff val="40000"/>
              </a:schemeClr>
            </a:solidFill>
            <a:ln w="22811">
              <a:noFill/>
            </a:ln>
          </c:spPr>
          <c:invertIfNegative val="0"/>
          <c:dLbls>
            <c:spPr>
              <a:noFill/>
              <a:ln w="22811">
                <a:noFill/>
              </a:ln>
            </c:spPr>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Sheet1!$D$2:$D$13</c:f>
              <c:numCache>
                <c:formatCode>0%</c:formatCode>
                <c:ptCount val="12"/>
                <c:pt idx="0">
                  <c:v>0.3</c:v>
                </c:pt>
                <c:pt idx="1">
                  <c:v>0.18</c:v>
                </c:pt>
                <c:pt idx="2">
                  <c:v>0.18</c:v>
                </c:pt>
                <c:pt idx="3">
                  <c:v>0.13</c:v>
                </c:pt>
                <c:pt idx="4">
                  <c:v>0.12</c:v>
                </c:pt>
                <c:pt idx="5">
                  <c:v>0.11</c:v>
                </c:pt>
                <c:pt idx="6">
                  <c:v>7.0000000000000007E-2</c:v>
                </c:pt>
                <c:pt idx="7">
                  <c:v>0.06</c:v>
                </c:pt>
                <c:pt idx="8">
                  <c:v>0.02</c:v>
                </c:pt>
                <c:pt idx="9">
                  <c:v>0.15</c:v>
                </c:pt>
                <c:pt idx="10">
                  <c:v>0.03</c:v>
                </c:pt>
              </c:numCache>
            </c:numRef>
          </c:val>
        </c:ser>
        <c:ser>
          <c:idx val="3"/>
          <c:order val="3"/>
          <c:tx>
            <c:strRef>
              <c:f>Sheet1!$E$1</c:f>
              <c:strCache>
                <c:ptCount val="1"/>
                <c:pt idx="0">
                  <c:v>2011</c:v>
                </c:pt>
              </c:strCache>
            </c:strRef>
          </c:tx>
          <c:spPr>
            <a:solidFill>
              <a:schemeClr val="tx1">
                <a:lumMod val="40000"/>
                <a:lumOff val="60000"/>
              </a:schemeClr>
            </a:solidFill>
          </c:spPr>
          <c:invertIfNegative val="0"/>
          <c:dLbls>
            <c:dLbl>
              <c:idx val="11"/>
              <c:layout>
                <c:manualLayout>
                  <c:x val="-2.9613131905816166E-17"/>
                  <c:y val="5.680113029776762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Sheet1!$E$2:$E$13</c:f>
              <c:numCache>
                <c:formatCode>0%</c:formatCode>
                <c:ptCount val="12"/>
                <c:pt idx="0">
                  <c:v>0.47</c:v>
                </c:pt>
                <c:pt idx="1">
                  <c:v>0.23</c:v>
                </c:pt>
                <c:pt idx="2">
                  <c:v>0.17</c:v>
                </c:pt>
                <c:pt idx="7">
                  <c:v>0.08</c:v>
                </c:pt>
                <c:pt idx="8">
                  <c:v>0.05</c:v>
                </c:pt>
                <c:pt idx="10">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
              <c:idx val="11"/>
              <c:layout>
                <c:manualLayout>
                  <c:x val="-1.6155347748248261E-3"/>
                  <c:y val="8.9450598894122744E-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Sheet1!$F$2:$F$13</c:f>
              <c:numCache>
                <c:formatCode>0%</c:formatCode>
                <c:ptCount val="12"/>
                <c:pt idx="0">
                  <c:v>0.51</c:v>
                </c:pt>
                <c:pt idx="1">
                  <c:v>0.31</c:v>
                </c:pt>
                <c:pt idx="2">
                  <c:v>0.15</c:v>
                </c:pt>
                <c:pt idx="8">
                  <c:v>0.1</c:v>
                </c:pt>
                <c:pt idx="10">
                  <c:v>0.03</c:v>
                </c:pt>
                <c:pt idx="11">
                  <c:v>0.01</c:v>
                </c:pt>
              </c:numCache>
            </c:numRef>
          </c:val>
        </c:ser>
        <c:ser>
          <c:idx val="5"/>
          <c:order val="5"/>
          <c:tx>
            <c:strRef>
              <c:f>Sheet1!$G$1</c:f>
              <c:strCache>
                <c:ptCount val="1"/>
                <c:pt idx="0">
                  <c:v>2009</c:v>
                </c:pt>
              </c:strCache>
            </c:strRef>
          </c:tx>
          <c:invertIfNegative val="0"/>
          <c:dLbls>
            <c:showLegendKey val="0"/>
            <c:showVal val="1"/>
            <c:showCatName val="0"/>
            <c:showSerName val="0"/>
            <c:showPercent val="0"/>
            <c:showBubbleSize val="0"/>
            <c:showLeaderLines val="0"/>
          </c:dLbls>
          <c:cat>
            <c:strRef>
              <c:f>Sheet1!$A$2:$A$13</c:f>
              <c:strCache>
                <c:ptCount val="12"/>
                <c:pt idx="0">
                  <c:v>Not necessary (for career plans/goals)</c:v>
                </c:pt>
                <c:pt idx="1">
                  <c:v>No interest (in pursuing engineering career)</c:v>
                </c:pt>
                <c:pt idx="2">
                  <c:v>Planning to pursue another path/career</c:v>
                </c:pt>
                <c:pt idx="3">
                  <c:v>Pursuing career in software (engineer/ developer)</c:v>
                </c:pt>
                <c:pt idx="4">
                  <c:v>Will be working outside of Canada</c:v>
                </c:pt>
                <c:pt idx="5">
                  <c:v>Career will not be advanced/ little benefit to me by applying</c:v>
                </c:pt>
                <c:pt idx="6">
                  <c:v>Dependent on availability of a supervising engineer</c:v>
                </c:pt>
                <c:pt idx="7">
                  <c:v>Strict / difficult</c:v>
                </c:pt>
                <c:pt idx="8">
                  <c:v>Cost / fees</c:v>
                </c:pt>
                <c:pt idx="9">
                  <c:v>Do not qualify for license</c:v>
                </c:pt>
                <c:pt idx="10">
                  <c:v>Other</c:v>
                </c:pt>
                <c:pt idx="11">
                  <c:v>Don't know</c:v>
                </c:pt>
              </c:strCache>
            </c:strRef>
          </c:cat>
          <c:val>
            <c:numRef>
              <c:f>Sheet1!$G$2:$G$13</c:f>
              <c:numCache>
                <c:formatCode>0%</c:formatCode>
                <c:ptCount val="12"/>
                <c:pt idx="0">
                  <c:v>0.61</c:v>
                </c:pt>
                <c:pt idx="1">
                  <c:v>0.23</c:v>
                </c:pt>
                <c:pt idx="2">
                  <c:v>0.17</c:v>
                </c:pt>
                <c:pt idx="7">
                  <c:v>0.13</c:v>
                </c:pt>
                <c:pt idx="10">
                  <c:v>0.06</c:v>
                </c:pt>
                <c:pt idx="11">
                  <c:v>0.01</c:v>
                </c:pt>
              </c:numCache>
            </c:numRef>
          </c:val>
        </c:ser>
        <c:dLbls>
          <c:showLegendKey val="0"/>
          <c:showVal val="0"/>
          <c:showCatName val="0"/>
          <c:showSerName val="0"/>
          <c:showPercent val="0"/>
          <c:showBubbleSize val="0"/>
        </c:dLbls>
        <c:gapWidth val="70"/>
        <c:overlap val="-3"/>
        <c:axId val="151153664"/>
        <c:axId val="151167744"/>
      </c:barChart>
      <c:catAx>
        <c:axId val="151153664"/>
        <c:scaling>
          <c:orientation val="maxMin"/>
        </c:scaling>
        <c:delete val="0"/>
        <c:axPos val="l"/>
        <c:numFmt formatCode="General" sourceLinked="1"/>
        <c:majorTickMark val="out"/>
        <c:minorTickMark val="none"/>
        <c:tickLblPos val="nextTo"/>
        <c:spPr>
          <a:ln w="2851">
            <a:solidFill>
              <a:schemeClr val="tx1"/>
            </a:solidFill>
            <a:prstDash val="solid"/>
          </a:ln>
        </c:spPr>
        <c:txPr>
          <a:bodyPr rot="0" vert="horz"/>
          <a:lstStyle/>
          <a:p>
            <a:pPr>
              <a:defRPr sz="800"/>
            </a:pPr>
            <a:endParaRPr lang="en-US"/>
          </a:p>
        </c:txPr>
        <c:crossAx val="151167744"/>
        <c:crosses val="autoZero"/>
        <c:auto val="1"/>
        <c:lblAlgn val="ctr"/>
        <c:lblOffset val="100"/>
        <c:tickLblSkip val="1"/>
        <c:tickMarkSkip val="1"/>
        <c:noMultiLvlLbl val="0"/>
      </c:catAx>
      <c:valAx>
        <c:axId val="151167744"/>
        <c:scaling>
          <c:orientation val="minMax"/>
          <c:max val="1"/>
          <c:min val="0"/>
        </c:scaling>
        <c:delete val="1"/>
        <c:axPos val="t"/>
        <c:numFmt formatCode="0%" sourceLinked="1"/>
        <c:majorTickMark val="out"/>
        <c:minorTickMark val="none"/>
        <c:tickLblPos val="none"/>
        <c:crossAx val="151153664"/>
        <c:crosses val="autoZero"/>
        <c:crossBetween val="between"/>
        <c:majorUnit val="0.2"/>
        <c:minorUnit val="0.1"/>
      </c:valAx>
      <c:spPr>
        <a:noFill/>
        <a:ln w="22811">
          <a:noFill/>
        </a:ln>
      </c:spPr>
    </c:plotArea>
    <c:legend>
      <c:legendPos val="r"/>
      <c:layout>
        <c:manualLayout>
          <c:xMode val="edge"/>
          <c:yMode val="edge"/>
          <c:x val="0.75035392382483812"/>
          <c:y val="0.31163791853291289"/>
          <c:w val="7.6122569002998061E-2"/>
          <c:h val="0.28755773477092372"/>
        </c:manualLayout>
      </c:layout>
      <c:overlay val="0"/>
      <c:spPr>
        <a:noFill/>
        <a:ln w="22811">
          <a:noFill/>
        </a:ln>
      </c:spPr>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60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869">
              <a:noFill/>
            </a:ln>
          </c:spPr>
          <c:invertIfNegative val="0"/>
          <c:dLbls>
            <c:spPr>
              <a:noFill/>
              <a:ln w="24869">
                <a:noFill/>
              </a:ln>
            </c:sp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0.04</c:v>
                </c:pt>
                <c:pt idx="1">
                  <c:v>0.15</c:v>
                </c:pt>
                <c:pt idx="2">
                  <c:v>0.36</c:v>
                </c:pt>
                <c:pt idx="3">
                  <c:v>7.0000000000000007E-2</c:v>
                </c:pt>
                <c:pt idx="4">
                  <c:v>0.38</c:v>
                </c:pt>
              </c:numCache>
            </c:numRef>
          </c:val>
        </c:ser>
        <c:ser>
          <c:idx val="0"/>
          <c:order val="1"/>
          <c:tx>
            <c:strRef>
              <c:f>Sheet1!$C$1</c:f>
              <c:strCache>
                <c:ptCount val="1"/>
                <c:pt idx="0">
                  <c:v>2013</c:v>
                </c:pt>
              </c:strCache>
            </c:strRef>
          </c:tx>
          <c:spPr>
            <a:solidFill>
              <a:schemeClr val="tx1"/>
            </a:solidFill>
            <a:ln w="24869">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0.05</c:v>
                </c:pt>
                <c:pt idx="1">
                  <c:v>0.27</c:v>
                </c:pt>
                <c:pt idx="2">
                  <c:v>0.32</c:v>
                </c:pt>
                <c:pt idx="3">
                  <c:v>0.05</c:v>
                </c:pt>
                <c:pt idx="4">
                  <c:v>0.31</c:v>
                </c:pt>
              </c:numCache>
            </c:numRef>
          </c:val>
        </c:ser>
        <c:ser>
          <c:idx val="2"/>
          <c:order val="2"/>
          <c:tx>
            <c:strRef>
              <c:f>Sheet1!$D$1</c:f>
              <c:strCache>
                <c:ptCount val="1"/>
                <c:pt idx="0">
                  <c:v>2012</c:v>
                </c:pt>
              </c:strCache>
            </c:strRef>
          </c:tx>
          <c:spPr>
            <a:solidFill>
              <a:schemeClr val="tx1">
                <a:lumMod val="60000"/>
                <a:lumOff val="40000"/>
              </a:schemeClr>
            </a:solidFill>
            <a:ln w="24869">
              <a:noFill/>
            </a:ln>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Sheet1!$D$2:$D$6</c:f>
              <c:numCache>
                <c:formatCode>0%</c:formatCode>
                <c:ptCount val="5"/>
                <c:pt idx="0">
                  <c:v>0.06</c:v>
                </c:pt>
                <c:pt idx="1">
                  <c:v>0.16</c:v>
                </c:pt>
                <c:pt idx="2">
                  <c:v>0.39</c:v>
                </c:pt>
                <c:pt idx="3">
                  <c:v>7.0000000000000007E-2</c:v>
                </c:pt>
                <c:pt idx="4">
                  <c:v>0.33</c:v>
                </c:pt>
              </c:numCache>
            </c:numRef>
          </c:val>
        </c:ser>
        <c:ser>
          <c:idx val="3"/>
          <c:order val="3"/>
          <c:tx>
            <c:strRef>
              <c:f>Sheet1!$E$1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Sheet1!$E$2:$E$6</c:f>
              <c:numCache>
                <c:formatCode>0%</c:formatCode>
                <c:ptCount val="5"/>
                <c:pt idx="0">
                  <c:v>0.03</c:v>
                </c:pt>
                <c:pt idx="1">
                  <c:v>0.19</c:v>
                </c:pt>
                <c:pt idx="2">
                  <c:v>0.39</c:v>
                </c:pt>
                <c:pt idx="3">
                  <c:v>7.0000000000000007E-2</c:v>
                </c:pt>
                <c:pt idx="4">
                  <c:v>0.31</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Sheet1!$F$2:$F$6</c:f>
              <c:numCache>
                <c:formatCode>0%</c:formatCode>
                <c:ptCount val="5"/>
                <c:pt idx="0">
                  <c:v>0.06</c:v>
                </c:pt>
                <c:pt idx="1">
                  <c:v>0.14000000000000001</c:v>
                </c:pt>
                <c:pt idx="2">
                  <c:v>0.36</c:v>
                </c:pt>
                <c:pt idx="3">
                  <c:v>7.0000000000000007E-2</c:v>
                </c:pt>
                <c:pt idx="4">
                  <c:v>0.37</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Sheet1!$G$2:$G$6</c:f>
              <c:numCache>
                <c:formatCode>0%</c:formatCode>
                <c:ptCount val="5"/>
                <c:pt idx="0">
                  <c:v>0.02</c:v>
                </c:pt>
                <c:pt idx="1">
                  <c:v>0.18</c:v>
                </c:pt>
                <c:pt idx="2">
                  <c:v>0.37</c:v>
                </c:pt>
                <c:pt idx="3">
                  <c:v>0.1</c:v>
                </c:pt>
                <c:pt idx="4">
                  <c:v>0.34</c:v>
                </c:pt>
              </c:numCache>
            </c:numRef>
          </c:val>
        </c:ser>
        <c:dLbls>
          <c:showLegendKey val="0"/>
          <c:showVal val="0"/>
          <c:showCatName val="0"/>
          <c:showSerName val="0"/>
          <c:showPercent val="0"/>
          <c:showBubbleSize val="0"/>
        </c:dLbls>
        <c:gapWidth val="70"/>
        <c:overlap val="-3"/>
        <c:axId val="151909120"/>
        <c:axId val="151910656"/>
      </c:barChart>
      <c:catAx>
        <c:axId val="151909120"/>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a:pPr>
            <a:endParaRPr lang="en-US"/>
          </a:p>
        </c:txPr>
        <c:crossAx val="151910656"/>
        <c:crosses val="autoZero"/>
        <c:auto val="1"/>
        <c:lblAlgn val="ctr"/>
        <c:lblOffset val="100"/>
        <c:tickLblSkip val="1"/>
        <c:tickMarkSkip val="1"/>
        <c:noMultiLvlLbl val="0"/>
      </c:catAx>
      <c:valAx>
        <c:axId val="151910656"/>
        <c:scaling>
          <c:orientation val="minMax"/>
          <c:max val="1"/>
          <c:min val="0"/>
        </c:scaling>
        <c:delete val="1"/>
        <c:axPos val="l"/>
        <c:numFmt formatCode="0%" sourceLinked="1"/>
        <c:majorTickMark val="out"/>
        <c:minorTickMark val="none"/>
        <c:tickLblPos val="none"/>
        <c:crossAx val="151909120"/>
        <c:crosses val="autoZero"/>
        <c:crossBetween val="between"/>
        <c:majorUnit val="0.2"/>
        <c:minorUnit val="0.1"/>
      </c:valAx>
      <c:spPr>
        <a:noFill/>
        <a:ln w="24869">
          <a:noFill/>
        </a:ln>
      </c:spPr>
    </c:plotArea>
    <c:legend>
      <c:legendPos val="t"/>
      <c:layout>
        <c:manualLayout>
          <c:xMode val="edge"/>
          <c:yMode val="edge"/>
          <c:x val="0.2529416824431831"/>
          <c:y val="0.17201166180758018"/>
          <c:w val="0.4137253461393649"/>
          <c:h val="5.9777094189756887E-2"/>
        </c:manualLayout>
      </c:layout>
      <c:overlay val="0"/>
      <c:txPr>
        <a:bodyPr/>
        <a:lstStyle/>
        <a:p>
          <a:pPr>
            <a:defRPr sz="1200"/>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mn-lt"/>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04159095497678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Sheet1!$B$2:$B$5</c:f>
              <c:numCache>
                <c:formatCode>0%</c:formatCode>
                <c:ptCount val="4"/>
                <c:pt idx="0">
                  <c:v>0.35</c:v>
                </c:pt>
                <c:pt idx="1">
                  <c:v>0.19</c:v>
                </c:pt>
                <c:pt idx="2">
                  <c:v>0.28999999999999998</c:v>
                </c:pt>
                <c:pt idx="3">
                  <c:v>0.18</c:v>
                </c:pt>
              </c:numCache>
            </c:numRef>
          </c:val>
        </c:ser>
        <c:ser>
          <c:idx val="6"/>
          <c:order val="1"/>
          <c:tx>
            <c:strRef>
              <c:f>Sheet1!$C$1</c:f>
              <c:strCache>
                <c:ptCount val="1"/>
                <c:pt idx="0">
                  <c:v>2013</c:v>
                </c:pt>
              </c:strCache>
            </c:strRef>
          </c:tx>
          <c:spPr>
            <a:solidFill>
              <a:schemeClr val="tx1"/>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Sheet1!$C$2:$C$5</c:f>
              <c:numCache>
                <c:formatCode>0%</c:formatCode>
                <c:ptCount val="4"/>
                <c:pt idx="0">
                  <c:v>0.28000000000000003</c:v>
                </c:pt>
                <c:pt idx="1">
                  <c:v>0.19</c:v>
                </c:pt>
                <c:pt idx="2">
                  <c:v>0.28999999999999998</c:v>
                </c:pt>
                <c:pt idx="3">
                  <c:v>0.24</c:v>
                </c:pt>
              </c:numCache>
            </c:numRef>
          </c:val>
        </c:ser>
        <c:ser>
          <c:idx val="5"/>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Sheet1!$D$2:$D$5</c:f>
              <c:numCache>
                <c:formatCode>0%</c:formatCode>
                <c:ptCount val="4"/>
                <c:pt idx="0">
                  <c:v>0.28999999999999998</c:v>
                </c:pt>
                <c:pt idx="1">
                  <c:v>0.17</c:v>
                </c:pt>
                <c:pt idx="2">
                  <c:v>0.3</c:v>
                </c:pt>
                <c:pt idx="3">
                  <c:v>0.23</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Sheet1!$E$2:$E$5</c:f>
              <c:numCache>
                <c:formatCode>0%</c:formatCode>
                <c:ptCount val="4"/>
                <c:pt idx="0">
                  <c:v>0.25</c:v>
                </c:pt>
                <c:pt idx="1">
                  <c:v>0.19</c:v>
                </c:pt>
                <c:pt idx="2">
                  <c:v>0.34</c:v>
                </c:pt>
                <c:pt idx="3">
                  <c:v>0.22</c:v>
                </c:pt>
              </c:numCache>
            </c:numRef>
          </c:val>
        </c:ser>
        <c:ser>
          <c:idx val="0"/>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Sheet1!$F$2:$F$5</c:f>
              <c:numCache>
                <c:formatCode>0%</c:formatCode>
                <c:ptCount val="4"/>
                <c:pt idx="0">
                  <c:v>0.25</c:v>
                </c:pt>
                <c:pt idx="1">
                  <c:v>0.17</c:v>
                </c:pt>
                <c:pt idx="2">
                  <c:v>0.36</c:v>
                </c:pt>
                <c:pt idx="3">
                  <c:v>0.22</c:v>
                </c:pt>
              </c:numCache>
            </c:numRef>
          </c:val>
        </c:ser>
        <c:ser>
          <c:idx val="1"/>
          <c:order val="5"/>
          <c:tx>
            <c:strRef>
              <c:f>Sheet1!$G$1</c:f>
              <c:strCache>
                <c:ptCount val="1"/>
                <c:pt idx="0">
                  <c:v>2009</c:v>
                </c:pt>
              </c:strCache>
            </c:strRef>
          </c:tx>
          <c:spPr>
            <a:solidFill>
              <a:schemeClr val="accent6"/>
            </a:solidFill>
            <a:ln w="6350">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Sheet1!$G$2:$G$5</c:f>
              <c:numCache>
                <c:formatCode>0%</c:formatCode>
                <c:ptCount val="4"/>
                <c:pt idx="0">
                  <c:v>0.24</c:v>
                </c:pt>
                <c:pt idx="1">
                  <c:v>0.17</c:v>
                </c:pt>
                <c:pt idx="2">
                  <c:v>0.34</c:v>
                </c:pt>
                <c:pt idx="3">
                  <c:v>0.25</c:v>
                </c:pt>
              </c:numCache>
            </c:numRef>
          </c:val>
        </c:ser>
        <c:ser>
          <c:idx val="3"/>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Sheet1!$H$2:$H$5</c:f>
              <c:numCache>
                <c:formatCode>0%</c:formatCode>
                <c:ptCount val="4"/>
                <c:pt idx="0">
                  <c:v>0.3</c:v>
                </c:pt>
                <c:pt idx="1">
                  <c:v>0.14000000000000001</c:v>
                </c:pt>
                <c:pt idx="2">
                  <c:v>0.31</c:v>
                </c:pt>
                <c:pt idx="3">
                  <c:v>0.25</c:v>
                </c:pt>
              </c:numCache>
            </c:numRef>
          </c:val>
        </c:ser>
        <c:dLbls>
          <c:showLegendKey val="0"/>
          <c:showVal val="1"/>
          <c:showCatName val="0"/>
          <c:showSerName val="0"/>
          <c:showPercent val="0"/>
          <c:showBubbleSize val="0"/>
        </c:dLbls>
        <c:gapWidth val="70"/>
        <c:overlap val="-3"/>
        <c:axId val="152514944"/>
        <c:axId val="152516480"/>
      </c:barChart>
      <c:catAx>
        <c:axId val="152514944"/>
        <c:scaling>
          <c:orientation val="minMax"/>
        </c:scaling>
        <c:delete val="0"/>
        <c:axPos val="b"/>
        <c:numFmt formatCode="General" sourceLinked="1"/>
        <c:majorTickMark val="out"/>
        <c:minorTickMark val="none"/>
        <c:tickLblPos val="nextTo"/>
        <c:spPr>
          <a:ln w="3050">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2516480"/>
        <c:crosses val="autoZero"/>
        <c:auto val="0"/>
        <c:lblAlgn val="ctr"/>
        <c:lblOffset val="100"/>
        <c:tickLblSkip val="1"/>
        <c:tickMarkSkip val="1"/>
        <c:noMultiLvlLbl val="0"/>
      </c:catAx>
      <c:valAx>
        <c:axId val="152516480"/>
        <c:scaling>
          <c:orientation val="minMax"/>
          <c:max val="1"/>
          <c:min val="0"/>
        </c:scaling>
        <c:delete val="1"/>
        <c:axPos val="l"/>
        <c:numFmt formatCode="0%" sourceLinked="1"/>
        <c:majorTickMark val="out"/>
        <c:minorTickMark val="none"/>
        <c:tickLblPos val="none"/>
        <c:crossAx val="152514944"/>
        <c:crosses val="autoZero"/>
        <c:crossBetween val="between"/>
        <c:majorUnit val="0.2"/>
        <c:minorUnit val="0.1"/>
      </c:valAx>
      <c:spPr>
        <a:noFill/>
        <a:ln w="24399">
          <a:noFill/>
        </a:ln>
      </c:spPr>
    </c:plotArea>
    <c:legend>
      <c:legendPos val="t"/>
      <c:layout>
        <c:manualLayout>
          <c:xMode val="edge"/>
          <c:yMode val="edge"/>
          <c:x val="0.24054718004799144"/>
          <c:y val="8.0128205128205135E-2"/>
          <c:w val="0.5666283528159467"/>
          <c:h val="7.345825762164344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8301886792625"/>
          <c:y val="1.9480519480519647E-2"/>
          <c:w val="0.74916759156492752"/>
          <c:h val="0.96320346320346362"/>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no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Sheet1!$B$2:$B$5</c:f>
              <c:numCache>
                <c:formatCode>0%</c:formatCode>
                <c:ptCount val="4"/>
                <c:pt idx="0">
                  <c:v>0.91</c:v>
                </c:pt>
                <c:pt idx="1">
                  <c:v>0.01</c:v>
                </c:pt>
                <c:pt idx="2">
                  <c:v>0</c:v>
                </c:pt>
                <c:pt idx="3">
                  <c:v>0.01</c:v>
                </c:pt>
              </c:numCache>
            </c:numRef>
          </c:val>
        </c:ser>
        <c:ser>
          <c:idx val="2"/>
          <c:order val="1"/>
          <c:tx>
            <c:strRef>
              <c:f>Sheet1!$C$1</c:f>
              <c:strCache>
                <c:ptCount val="1"/>
                <c:pt idx="0">
                  <c:v>2013</c:v>
                </c:pt>
              </c:strCache>
            </c:strRef>
          </c:tx>
          <c:spPr>
            <a:solidFill>
              <a:schemeClr val="tx1"/>
            </a:solidFill>
            <a:ln w="22560">
              <a:no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Sheet1!$C$2:$C$5</c:f>
              <c:numCache>
                <c:formatCode>0%</c:formatCode>
                <c:ptCount val="4"/>
                <c:pt idx="0">
                  <c:v>0.88</c:v>
                </c:pt>
                <c:pt idx="1">
                  <c:v>0.02</c:v>
                </c:pt>
                <c:pt idx="2">
                  <c:v>0.01</c:v>
                </c:pt>
                <c:pt idx="3">
                  <c:v>0.01</c:v>
                </c:pt>
              </c:numCache>
            </c:numRef>
          </c:val>
        </c:ser>
        <c:ser>
          <c:idx val="1"/>
          <c:order val="2"/>
          <c:tx>
            <c:strRef>
              <c:f>Sheet1!$D$1</c:f>
              <c:strCache>
                <c:ptCount val="1"/>
                <c:pt idx="0">
                  <c:v>2012</c:v>
                </c:pt>
              </c:strCache>
            </c:strRef>
          </c:tx>
          <c:spPr>
            <a:solidFill>
              <a:schemeClr val="tx1">
                <a:lumMod val="60000"/>
                <a:lumOff val="40000"/>
              </a:schemeClr>
            </a:solidFill>
            <a:ln w="2256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Sheet1!$D$2:$D$5</c:f>
              <c:numCache>
                <c:formatCode>0%</c:formatCode>
                <c:ptCount val="4"/>
                <c:pt idx="0">
                  <c:v>0.9</c:v>
                </c:pt>
                <c:pt idx="1">
                  <c:v>0.01</c:v>
                </c:pt>
                <c:pt idx="2">
                  <c:v>0.01</c:v>
                </c:pt>
                <c:pt idx="3">
                  <c:v>0</c:v>
                </c:pt>
              </c:numCache>
            </c:numRef>
          </c:val>
        </c:ser>
        <c:ser>
          <c:idx val="0"/>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Sheet1!$E$2:$E$5</c:f>
              <c:numCache>
                <c:formatCode>0%</c:formatCode>
                <c:ptCount val="4"/>
                <c:pt idx="0">
                  <c:v>0.86</c:v>
                </c:pt>
                <c:pt idx="1">
                  <c:v>0.03</c:v>
                </c:pt>
                <c:pt idx="2">
                  <c:v>0.01</c:v>
                </c:pt>
                <c:pt idx="3">
                  <c:v>0.01</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Sheet1!$F$2:$F$5</c:f>
              <c:numCache>
                <c:formatCode>0%</c:formatCode>
                <c:ptCount val="4"/>
                <c:pt idx="0">
                  <c:v>0.88</c:v>
                </c:pt>
                <c:pt idx="1">
                  <c:v>0.02</c:v>
                </c:pt>
                <c:pt idx="2">
                  <c:v>0</c:v>
                </c:pt>
                <c:pt idx="3">
                  <c:v>0.01</c:v>
                </c:pt>
              </c:numCache>
            </c:numRef>
          </c:val>
        </c:ser>
        <c:ser>
          <c:idx val="5"/>
          <c:order val="5"/>
          <c:tx>
            <c:strRef>
              <c:f>Sheet1!$G$1</c:f>
              <c:strCache>
                <c:ptCount val="1"/>
                <c:pt idx="0">
                  <c:v>2009</c:v>
                </c:pt>
              </c:strCache>
            </c:strRef>
          </c:tx>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Uncertain about career/ life plans</c:v>
                </c:pt>
                <c:pt idx="2">
                  <c:v>More info about program/ applying</c:v>
                </c:pt>
                <c:pt idx="3">
                  <c:v>Don't think I have required qualifications</c:v>
                </c:pt>
              </c:strCache>
            </c:strRef>
          </c:cat>
          <c:val>
            <c:numRef>
              <c:f>Sheet1!$G$2:$G$5</c:f>
              <c:numCache>
                <c:formatCode>0%</c:formatCode>
                <c:ptCount val="4"/>
                <c:pt idx="0">
                  <c:v>0.83</c:v>
                </c:pt>
                <c:pt idx="1">
                  <c:v>0.04</c:v>
                </c:pt>
                <c:pt idx="2">
                  <c:v>0.03</c:v>
                </c:pt>
                <c:pt idx="3">
                  <c:v>0.03</c:v>
                </c:pt>
              </c:numCache>
            </c:numRef>
          </c:val>
        </c:ser>
        <c:dLbls>
          <c:showLegendKey val="0"/>
          <c:showVal val="0"/>
          <c:showCatName val="0"/>
          <c:showSerName val="0"/>
          <c:showPercent val="0"/>
          <c:showBubbleSize val="0"/>
        </c:dLbls>
        <c:gapWidth val="70"/>
        <c:overlap val="-3"/>
        <c:axId val="152660224"/>
        <c:axId val="152682496"/>
      </c:barChart>
      <c:catAx>
        <c:axId val="152660224"/>
        <c:scaling>
          <c:orientation val="maxMin"/>
        </c:scaling>
        <c:delete val="0"/>
        <c:axPos val="l"/>
        <c:numFmt formatCode="General" sourceLinked="1"/>
        <c:majorTickMark val="out"/>
        <c:minorTickMark val="none"/>
        <c:tickLblPos val="nextTo"/>
        <c:spPr>
          <a:ln w="2820">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2682496"/>
        <c:crosses val="autoZero"/>
        <c:auto val="1"/>
        <c:lblAlgn val="ctr"/>
        <c:lblOffset val="100"/>
        <c:tickLblSkip val="1"/>
        <c:tickMarkSkip val="1"/>
        <c:noMultiLvlLbl val="0"/>
      </c:catAx>
      <c:valAx>
        <c:axId val="152682496"/>
        <c:scaling>
          <c:orientation val="minMax"/>
          <c:max val="1.1499999999999924"/>
          <c:min val="0"/>
        </c:scaling>
        <c:delete val="1"/>
        <c:axPos val="t"/>
        <c:numFmt formatCode="0%" sourceLinked="1"/>
        <c:majorTickMark val="out"/>
        <c:minorTickMark val="none"/>
        <c:tickLblPos val="none"/>
        <c:crossAx val="152660224"/>
        <c:crosses val="autoZero"/>
        <c:crossBetween val="between"/>
        <c:majorUnit val="0.2"/>
        <c:minorUnit val="0.1"/>
      </c:valAx>
      <c:spPr>
        <a:noFill/>
        <a:ln w="22560">
          <a:noFill/>
        </a:ln>
      </c:spPr>
    </c:plotArea>
    <c:legend>
      <c:legendPos val="r"/>
      <c:layout>
        <c:manualLayout>
          <c:xMode val="edge"/>
          <c:yMode val="edge"/>
          <c:x val="0.62444701893560062"/>
          <c:y val="0.44777683574599508"/>
          <c:w val="8.2728349729351169E-2"/>
          <c:h val="0.38669885566387813"/>
        </c:manualLayout>
      </c:layout>
      <c:overlay val="0"/>
      <c:spPr>
        <a:noFill/>
        <a:ln w="2256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6.3559322033898413E-3"/>
          <c:w val="1"/>
          <c:h val="0.872881355932203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noFill/>
            </a:ln>
          </c:spPr>
          <c:invertIfNegative val="0"/>
          <c:dLbls>
            <c:spPr>
              <a:noFill/>
              <a:ln w="24870">
                <a:noFill/>
              </a:ln>
            </c:sp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c:formatCode>
                <c:ptCount val="5"/>
                <c:pt idx="0">
                  <c:v>0.56000000000000005</c:v>
                </c:pt>
                <c:pt idx="1">
                  <c:v>0.32</c:v>
                </c:pt>
                <c:pt idx="2">
                  <c:v>0.06</c:v>
                </c:pt>
                <c:pt idx="3">
                  <c:v>0.03</c:v>
                </c:pt>
                <c:pt idx="4">
                  <c:v>0.03</c:v>
                </c:pt>
              </c:numCache>
            </c:numRef>
          </c:val>
        </c:ser>
        <c:ser>
          <c:idx val="1"/>
          <c:order val="1"/>
          <c:tx>
            <c:strRef>
              <c:f>Sheet1!$C$1</c:f>
              <c:strCache>
                <c:ptCount val="1"/>
                <c:pt idx="0">
                  <c:v>2013</c:v>
                </c:pt>
              </c:strCache>
            </c:strRef>
          </c:tx>
          <c:spPr>
            <a:solidFill>
              <a:schemeClr val="tx1"/>
            </a:solidFill>
            <a:ln w="24870">
              <a:noFill/>
            </a:ln>
          </c:spPr>
          <c:invertIfNegative val="0"/>
          <c:dLbls>
            <c:spPr>
              <a:noFill/>
              <a:ln w="24870">
                <a:noFill/>
              </a:ln>
            </c:sp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c:formatCode>
                <c:ptCount val="5"/>
                <c:pt idx="0">
                  <c:v>0.57999999999999996</c:v>
                </c:pt>
                <c:pt idx="1">
                  <c:v>0.32</c:v>
                </c:pt>
                <c:pt idx="2">
                  <c:v>0.04</c:v>
                </c:pt>
                <c:pt idx="3">
                  <c:v>0.02</c:v>
                </c:pt>
                <c:pt idx="4">
                  <c:v>0.03</c:v>
                </c:pt>
              </c:numCache>
            </c:numRef>
          </c:val>
        </c:ser>
        <c:ser>
          <c:idx val="0"/>
          <c:order val="2"/>
          <c:tx>
            <c:strRef>
              <c:f>Sheet1!$D$1</c:f>
              <c:strCache>
                <c:ptCount val="1"/>
                <c:pt idx="0">
                  <c:v>2012</c:v>
                </c:pt>
              </c:strCache>
            </c:strRef>
          </c:tx>
          <c:spPr>
            <a:solidFill>
              <a:schemeClr val="tx1">
                <a:lumMod val="60000"/>
                <a:lumOff val="40000"/>
              </a:schemeClr>
            </a:solidFill>
            <a:ln w="24870">
              <a:noFill/>
            </a:ln>
          </c:spPr>
          <c:invertIfNegative val="0"/>
          <c:dLbls>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Sheet1!$D$2:$D$6</c:f>
              <c:numCache>
                <c:formatCode>0%</c:formatCode>
                <c:ptCount val="5"/>
                <c:pt idx="0">
                  <c:v>0.57999999999999996</c:v>
                </c:pt>
                <c:pt idx="1">
                  <c:v>0.33</c:v>
                </c:pt>
                <c:pt idx="2">
                  <c:v>0.03</c:v>
                </c:pt>
                <c:pt idx="3">
                  <c:v>0.02</c:v>
                </c:pt>
                <c:pt idx="4">
                  <c:v>0.05</c:v>
                </c:pt>
              </c:numCache>
            </c:numRef>
          </c:val>
        </c:ser>
        <c:ser>
          <c:idx val="3"/>
          <c:order val="3"/>
          <c:tx>
            <c:strRef>
              <c:f>Sheet1!$E$1</c:f>
              <c:strCache>
                <c:ptCount val="1"/>
                <c:pt idx="0">
                  <c:v>2011</c:v>
                </c:pt>
              </c:strCache>
            </c:strRef>
          </c:tx>
          <c:spPr>
            <a:solidFill>
              <a:schemeClr val="tx1">
                <a:lumMod val="40000"/>
                <a:lumOff val="60000"/>
              </a:schemeClr>
            </a:solidFill>
            <a:ln w="24870">
              <a:noFill/>
            </a:ln>
          </c:spPr>
          <c:invertIfNegative val="0"/>
          <c:dLbls>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Sheet1!$E$2:$E$6</c:f>
              <c:numCache>
                <c:formatCode>0%</c:formatCode>
                <c:ptCount val="5"/>
                <c:pt idx="0">
                  <c:v>0.55000000000000004</c:v>
                </c:pt>
                <c:pt idx="1">
                  <c:v>0.35</c:v>
                </c:pt>
                <c:pt idx="2">
                  <c:v>0.03</c:v>
                </c:pt>
                <c:pt idx="3">
                  <c:v>0.02</c:v>
                </c:pt>
                <c:pt idx="4">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Sheet1!$F$2:$F$6</c:f>
              <c:numCache>
                <c:formatCode>0%</c:formatCode>
                <c:ptCount val="5"/>
                <c:pt idx="0">
                  <c:v>0.57999999999999996</c:v>
                </c:pt>
                <c:pt idx="1">
                  <c:v>0.28999999999999998</c:v>
                </c:pt>
                <c:pt idx="2">
                  <c:v>0.05</c:v>
                </c:pt>
                <c:pt idx="3">
                  <c:v>0.05</c:v>
                </c:pt>
                <c:pt idx="4">
                  <c:v>0.03</c:v>
                </c:pt>
              </c:numCache>
            </c:numRef>
          </c:val>
        </c:ser>
        <c:ser>
          <c:idx val="5"/>
          <c:order val="5"/>
          <c:tx>
            <c:strRef>
              <c:f>Sheet1!$G$1</c:f>
              <c:strCache>
                <c:ptCount val="1"/>
                <c:pt idx="0">
                  <c:v>2009</c:v>
                </c:pt>
              </c:strCache>
            </c:strRef>
          </c:tx>
          <c:spPr>
            <a:solidFill>
              <a:schemeClr val="accent6"/>
            </a:solidFill>
          </c:spPr>
          <c:invertIfNegative val="0"/>
          <c:dLbls>
            <c:dLblPos val="outEnd"/>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Sheet1!$G$2:$G$6</c:f>
              <c:numCache>
                <c:formatCode>0%</c:formatCode>
                <c:ptCount val="5"/>
                <c:pt idx="0">
                  <c:v>0.5</c:v>
                </c:pt>
                <c:pt idx="1">
                  <c:v>0.36</c:v>
                </c:pt>
                <c:pt idx="2">
                  <c:v>0.05</c:v>
                </c:pt>
                <c:pt idx="3">
                  <c:v>0.03</c:v>
                </c:pt>
                <c:pt idx="4">
                  <c:v>0.05</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Sheet1!$H$2:$H$6</c:f>
              <c:numCache>
                <c:formatCode>0%</c:formatCode>
                <c:ptCount val="5"/>
                <c:pt idx="0">
                  <c:v>0.6</c:v>
                </c:pt>
                <c:pt idx="1">
                  <c:v>0.31</c:v>
                </c:pt>
                <c:pt idx="2">
                  <c:v>0.04</c:v>
                </c:pt>
                <c:pt idx="3">
                  <c:v>0.02</c:v>
                </c:pt>
                <c:pt idx="4">
                  <c:v>0.03</c:v>
                </c:pt>
              </c:numCache>
            </c:numRef>
          </c:val>
        </c:ser>
        <c:dLbls>
          <c:showLegendKey val="0"/>
          <c:showVal val="0"/>
          <c:showCatName val="0"/>
          <c:showSerName val="0"/>
          <c:showPercent val="0"/>
          <c:showBubbleSize val="0"/>
        </c:dLbls>
        <c:gapWidth val="70"/>
        <c:overlap val="-3"/>
        <c:axId val="152296448"/>
        <c:axId val="152314624"/>
      </c:barChart>
      <c:catAx>
        <c:axId val="152296448"/>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200"/>
            </a:pPr>
            <a:endParaRPr lang="en-US"/>
          </a:p>
        </c:txPr>
        <c:crossAx val="152314624"/>
        <c:crosses val="autoZero"/>
        <c:auto val="1"/>
        <c:lblAlgn val="ctr"/>
        <c:lblOffset val="100"/>
        <c:tickLblSkip val="1"/>
        <c:tickMarkSkip val="1"/>
        <c:noMultiLvlLbl val="0"/>
      </c:catAx>
      <c:valAx>
        <c:axId val="152314624"/>
        <c:scaling>
          <c:orientation val="minMax"/>
          <c:max val="1"/>
          <c:min val="0"/>
        </c:scaling>
        <c:delete val="1"/>
        <c:axPos val="l"/>
        <c:numFmt formatCode="0%" sourceLinked="1"/>
        <c:majorTickMark val="out"/>
        <c:minorTickMark val="none"/>
        <c:tickLblPos val="none"/>
        <c:crossAx val="152296448"/>
        <c:crosses val="autoZero"/>
        <c:crossBetween val="between"/>
        <c:majorUnit val="0.2"/>
        <c:minorUnit val="0.1"/>
      </c:valAx>
      <c:spPr>
        <a:noFill/>
        <a:ln w="24870">
          <a:noFill/>
        </a:ln>
      </c:spPr>
    </c:plotArea>
    <c:legend>
      <c:legendPos val="t"/>
      <c:overlay val="0"/>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9010989011012"/>
          <c:y val="2.2471910112360021E-3"/>
          <c:w val="0.89133089133089161"/>
          <c:h val="1"/>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6350">
              <a:solidFill>
                <a:srgbClr val="FFFFFF"/>
              </a:solidFill>
            </a:ln>
          </c:spPr>
          <c:invertIfNegative val="0"/>
          <c:dLbls>
            <c:spPr>
              <a:noFill/>
              <a:ln w="23493">
                <a:noFill/>
              </a:ln>
            </c:sp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c:formatCode>
                <c:ptCount val="5"/>
                <c:pt idx="0">
                  <c:v>0.99</c:v>
                </c:pt>
                <c:pt idx="1">
                  <c:v>0.21</c:v>
                </c:pt>
                <c:pt idx="2">
                  <c:v>0.08</c:v>
                </c:pt>
                <c:pt idx="3">
                  <c:v>0.06</c:v>
                </c:pt>
                <c:pt idx="4">
                  <c:v>0.02</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3493">
                <a:noFill/>
              </a:ln>
            </c:sp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c:formatCode>
                <c:ptCount val="5"/>
                <c:pt idx="0">
                  <c:v>0.99</c:v>
                </c:pt>
                <c:pt idx="1">
                  <c:v>0.19</c:v>
                </c:pt>
                <c:pt idx="2">
                  <c:v>7.0000000000000007E-2</c:v>
                </c:pt>
                <c:pt idx="3">
                  <c:v>0.05</c:v>
                </c:pt>
                <c:pt idx="4">
                  <c:v>0.02</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6"/>
              <c:tx>
                <c:rich>
                  <a:bodyPr/>
                  <a:lstStyle/>
                  <a:p>
                    <a:r>
                      <a:rPr sz="1200" baseline="0" dirty="0">
                        <a:latin typeface="Calibri" pitchFamily="34" charset="0"/>
                      </a:rPr>
                      <a:t>&lt;1%</a:t>
                    </a:r>
                  </a:p>
                </c:rich>
              </c:tx>
              <c:dLblPos val="outEnd"/>
              <c:showLegendKey val="0"/>
              <c:showVal val="0"/>
              <c:showCatName val="0"/>
              <c:showSerName val="0"/>
              <c:showPercent val="0"/>
              <c:showBubbleSize val="0"/>
            </c:dLbl>
            <c:dLbl>
              <c:idx val="8"/>
              <c:tx>
                <c:rich>
                  <a:bodyPr/>
                  <a:lstStyle/>
                  <a:p>
                    <a:r>
                      <a:rPr sz="1200" baseline="0" dirty="0">
                        <a:latin typeface="Calibri" pitchFamily="34" charset="0"/>
                      </a:rPr>
                      <a:t>&lt;1%</a:t>
                    </a:r>
                  </a:p>
                </c:rich>
              </c:tx>
              <c:dLblPos val="outEnd"/>
              <c:showLegendKey val="0"/>
              <c:showVal val="0"/>
              <c:showCatName val="0"/>
              <c:showSerName val="0"/>
              <c:showPercent val="0"/>
              <c:showBubbleSize val="0"/>
            </c:dLbl>
            <c:spPr>
              <a:noFill/>
              <a:ln w="23493">
                <a:noFill/>
              </a:ln>
            </c:spPr>
            <c:dLblPos val="outEnd"/>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Sheet1!$D$2:$D$6</c:f>
              <c:numCache>
                <c:formatCode>0%</c:formatCode>
                <c:ptCount val="5"/>
                <c:pt idx="0">
                  <c:v>1</c:v>
                </c:pt>
                <c:pt idx="1">
                  <c:v>0.18</c:v>
                </c:pt>
                <c:pt idx="2">
                  <c:v>0.08</c:v>
                </c:pt>
                <c:pt idx="3">
                  <c:v>0.06</c:v>
                </c:pt>
                <c:pt idx="4">
                  <c:v>0.03</c:v>
                </c:pt>
              </c:numCache>
            </c:numRef>
          </c:val>
        </c:ser>
        <c:ser>
          <c:idx val="3"/>
          <c:order val="3"/>
          <c:tx>
            <c:strRef>
              <c:f>Sheet1!$E$1</c:f>
              <c:strCache>
                <c:ptCount val="1"/>
                <c:pt idx="0">
                  <c:v>2011</c:v>
                </c:pt>
              </c:strCache>
            </c:strRef>
          </c:tx>
          <c:spPr>
            <a:solidFill>
              <a:schemeClr val="tx1">
                <a:lumMod val="40000"/>
                <a:lumOff val="60000"/>
              </a:schemeClr>
            </a:solidFill>
            <a:ln w="23493">
              <a:solidFill>
                <a:schemeClr val="bg1"/>
              </a:solidFill>
            </a:ln>
          </c:spPr>
          <c:invertIfNegative val="0"/>
          <c:dLbls>
            <c:spPr>
              <a:noFill/>
              <a:ln w="23493">
                <a:noFill/>
              </a:ln>
            </c:spPr>
            <c:txPr>
              <a:bodyPr/>
              <a:lstStyle/>
              <a:p>
                <a:pPr algn="r">
                  <a:defRPr/>
                </a:pPr>
                <a:endParaRPr lang="en-US"/>
              </a:p>
            </c:txPr>
            <c:dLblPos val="outEnd"/>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Sheet1!$E$2:$E$6</c:f>
              <c:numCache>
                <c:formatCode>0%</c:formatCode>
                <c:ptCount val="5"/>
                <c:pt idx="0">
                  <c:v>0.99</c:v>
                </c:pt>
                <c:pt idx="1">
                  <c:v>0.18</c:v>
                </c:pt>
                <c:pt idx="2">
                  <c:v>0.09</c:v>
                </c:pt>
                <c:pt idx="3">
                  <c:v>0.05</c:v>
                </c:pt>
                <c:pt idx="4">
                  <c:v>0.02</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Sheet1!$F$2:$F$6</c:f>
              <c:numCache>
                <c:formatCode>0%</c:formatCode>
                <c:ptCount val="5"/>
                <c:pt idx="0">
                  <c:v>0.99</c:v>
                </c:pt>
                <c:pt idx="1">
                  <c:v>0.18</c:v>
                </c:pt>
                <c:pt idx="2">
                  <c:v>0.11</c:v>
                </c:pt>
                <c:pt idx="3">
                  <c:v>7.0000000000000007E-2</c:v>
                </c:pt>
                <c:pt idx="4">
                  <c:v>0.03</c:v>
                </c:pt>
              </c:numCache>
            </c:numRef>
          </c:val>
        </c:ser>
        <c:ser>
          <c:idx val="5"/>
          <c:order val="5"/>
          <c:tx>
            <c:strRef>
              <c:f>Sheet1!$G$1</c:f>
              <c:strCache>
                <c:ptCount val="1"/>
                <c:pt idx="0">
                  <c:v>2009</c:v>
                </c:pt>
              </c:strCache>
            </c:strRef>
          </c:tx>
          <c:spPr>
            <a:solidFill>
              <a:schemeClr val="accent6"/>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Sheet1!$G$2:$G$6</c:f>
              <c:numCache>
                <c:formatCode>0%</c:formatCode>
                <c:ptCount val="5"/>
                <c:pt idx="0">
                  <c:v>0.98</c:v>
                </c:pt>
                <c:pt idx="1">
                  <c:v>0.17</c:v>
                </c:pt>
                <c:pt idx="2">
                  <c:v>7.0000000000000007E-2</c:v>
                </c:pt>
                <c:pt idx="3">
                  <c:v>0.06</c:v>
                </c:pt>
                <c:pt idx="4">
                  <c:v>0.02</c:v>
                </c:pt>
              </c:numCache>
            </c:numRef>
          </c:val>
        </c:ser>
        <c:ser>
          <c:idx val="6"/>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Sheet1!$H$2:$H$6</c:f>
              <c:numCache>
                <c:formatCode>0%</c:formatCode>
                <c:ptCount val="5"/>
                <c:pt idx="0">
                  <c:v>0.99</c:v>
                </c:pt>
                <c:pt idx="1">
                  <c:v>0.18</c:v>
                </c:pt>
                <c:pt idx="2">
                  <c:v>0.06</c:v>
                </c:pt>
                <c:pt idx="3">
                  <c:v>0.04</c:v>
                </c:pt>
                <c:pt idx="4">
                  <c:v>0.01</c:v>
                </c:pt>
              </c:numCache>
            </c:numRef>
          </c:val>
        </c:ser>
        <c:dLbls>
          <c:showLegendKey val="0"/>
          <c:showVal val="0"/>
          <c:showCatName val="0"/>
          <c:showSerName val="0"/>
          <c:showPercent val="0"/>
          <c:showBubbleSize val="0"/>
        </c:dLbls>
        <c:gapWidth val="70"/>
        <c:overlap val="-3"/>
        <c:axId val="152741376"/>
        <c:axId val="152742912"/>
      </c:barChart>
      <c:catAx>
        <c:axId val="152741376"/>
        <c:scaling>
          <c:orientation val="maxMin"/>
        </c:scaling>
        <c:delete val="0"/>
        <c:axPos val="l"/>
        <c:numFmt formatCode="General" sourceLinked="1"/>
        <c:majorTickMark val="out"/>
        <c:minorTickMark val="none"/>
        <c:tickLblPos val="nextTo"/>
        <c:spPr>
          <a:ln w="2937">
            <a:solidFill>
              <a:schemeClr val="tx1"/>
            </a:solidFill>
            <a:prstDash val="solid"/>
          </a:ln>
        </c:spPr>
        <c:txPr>
          <a:bodyPr rot="0" vert="horz"/>
          <a:lstStyle/>
          <a:p>
            <a:pPr>
              <a:defRPr sz="1200"/>
            </a:pPr>
            <a:endParaRPr lang="en-US"/>
          </a:p>
        </c:txPr>
        <c:crossAx val="152742912"/>
        <c:crosses val="autoZero"/>
        <c:auto val="1"/>
        <c:lblAlgn val="ctr"/>
        <c:lblOffset val="100"/>
        <c:tickLblSkip val="1"/>
        <c:tickMarkSkip val="1"/>
        <c:noMultiLvlLbl val="0"/>
      </c:catAx>
      <c:valAx>
        <c:axId val="152742912"/>
        <c:scaling>
          <c:orientation val="minMax"/>
          <c:max val="1.1499999999999924"/>
          <c:min val="0"/>
        </c:scaling>
        <c:delete val="1"/>
        <c:axPos val="t"/>
        <c:numFmt formatCode="0%" sourceLinked="1"/>
        <c:majorTickMark val="out"/>
        <c:minorTickMark val="none"/>
        <c:tickLblPos val="none"/>
        <c:crossAx val="152741376"/>
        <c:crosses val="autoZero"/>
        <c:crossBetween val="between"/>
        <c:majorUnit val="0.2"/>
        <c:minorUnit val="0.1"/>
      </c:valAx>
      <c:spPr>
        <a:noFill/>
        <a:ln w="23493">
          <a:noFill/>
        </a:ln>
      </c:spPr>
    </c:plotArea>
    <c:legend>
      <c:legendPos val="r"/>
      <c:layout>
        <c:manualLayout>
          <c:xMode val="edge"/>
          <c:yMode val="edge"/>
          <c:x val="0.83749720187719678"/>
          <c:y val="0.36374691534367287"/>
          <c:w val="8.2728349729351169E-2"/>
          <c:h val="0.49663990616599768"/>
        </c:manualLayout>
      </c:layout>
      <c:overlay val="0"/>
      <c:spPr>
        <a:noFill/>
        <a:ln w="23493">
          <a:noFill/>
        </a:ln>
      </c:spPr>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6506240959325"/>
          <c:y val="4.3469194903291797E-4"/>
          <c:w val="0.78290993071593529"/>
          <c:h val="0.9819277108433736"/>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3175">
              <a:solidFill>
                <a:schemeClr val="bg1"/>
              </a:solidFill>
            </a:ln>
          </c:spPr>
          <c:invertIfNegative val="0"/>
          <c:dLbls>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Sheet1!$B$2:$B$13</c:f>
              <c:numCache>
                <c:formatCode>0%</c:formatCode>
                <c:ptCount val="12"/>
                <c:pt idx="0">
                  <c:v>0.92</c:v>
                </c:pt>
                <c:pt idx="1">
                  <c:v>0.21</c:v>
                </c:pt>
                <c:pt idx="2">
                  <c:v>0.15</c:v>
                </c:pt>
                <c:pt idx="3">
                  <c:v>0.08</c:v>
                </c:pt>
                <c:pt idx="4">
                  <c:v>0.03</c:v>
                </c:pt>
                <c:pt idx="5">
                  <c:v>0.02</c:v>
                </c:pt>
                <c:pt idx="6">
                  <c:v>0.03</c:v>
                </c:pt>
                <c:pt idx="7">
                  <c:v>0.02</c:v>
                </c:pt>
                <c:pt idx="8">
                  <c:v>0.01</c:v>
                </c:pt>
                <c:pt idx="9">
                  <c:v>0.02</c:v>
                </c:pt>
                <c:pt idx="10">
                  <c:v>0.01</c:v>
                </c:pt>
                <c:pt idx="11">
                  <c:v>0.04</c:v>
                </c:pt>
              </c:numCache>
            </c:numRef>
          </c:val>
        </c:ser>
        <c:ser>
          <c:idx val="1"/>
          <c:order val="1"/>
          <c:tx>
            <c:strRef>
              <c:f>Sheet1!$C$1</c:f>
              <c:strCache>
                <c:ptCount val="1"/>
                <c:pt idx="0">
                  <c:v>2013</c:v>
                </c:pt>
              </c:strCache>
            </c:strRef>
          </c:tx>
          <c:spPr>
            <a:solidFill>
              <a:schemeClr val="tx1"/>
            </a:solidFill>
            <a:ln w="3175">
              <a:solidFill>
                <a:schemeClr val="bg1"/>
              </a:solidFill>
            </a:ln>
          </c:spPr>
          <c:invertIfNegative val="0"/>
          <c:dLbls>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Sheet1!$C$2:$C$13</c:f>
              <c:numCache>
                <c:formatCode>0%</c:formatCode>
                <c:ptCount val="12"/>
                <c:pt idx="0">
                  <c:v>0.93</c:v>
                </c:pt>
                <c:pt idx="1">
                  <c:v>0.24</c:v>
                </c:pt>
                <c:pt idx="2">
                  <c:v>0.19</c:v>
                </c:pt>
                <c:pt idx="3">
                  <c:v>0.08</c:v>
                </c:pt>
                <c:pt idx="4">
                  <c:v>0.03</c:v>
                </c:pt>
                <c:pt idx="5">
                  <c:v>0.03</c:v>
                </c:pt>
                <c:pt idx="6">
                  <c:v>0.02</c:v>
                </c:pt>
                <c:pt idx="7">
                  <c:v>0.01</c:v>
                </c:pt>
                <c:pt idx="8">
                  <c:v>0.01</c:v>
                </c:pt>
                <c:pt idx="9">
                  <c:v>0.02</c:v>
                </c:pt>
                <c:pt idx="10">
                  <c:v>0.01</c:v>
                </c:pt>
                <c:pt idx="11">
                  <c:v>0.04</c:v>
                </c:pt>
              </c:numCache>
            </c:numRef>
          </c:val>
        </c:ser>
        <c:ser>
          <c:idx val="0"/>
          <c:order val="2"/>
          <c:tx>
            <c:strRef>
              <c:f>Sheet1!$D$1</c:f>
              <c:strCache>
                <c:ptCount val="1"/>
                <c:pt idx="0">
                  <c:v>2012</c:v>
                </c:pt>
              </c:strCache>
            </c:strRef>
          </c:tx>
          <c:spPr>
            <a:solidFill>
              <a:schemeClr val="tx1">
                <a:lumMod val="60000"/>
                <a:lumOff val="40000"/>
              </a:schemeClr>
            </a:solidFill>
            <a:ln w="3175">
              <a:solidFill>
                <a:schemeClr val="bg1"/>
              </a:solidFill>
            </a:ln>
          </c:spPr>
          <c:invertIfNegative val="0"/>
          <c:dLbls>
            <c:dLbl>
              <c:idx val="0"/>
              <c:layout>
                <c:manualLayout>
                  <c:x val="-3.0194146633804072E-3"/>
                  <c:y val="4.1253089663026475E-3"/>
                </c:manualLayout>
              </c:layout>
              <c:dLblPos val="outEnd"/>
              <c:showLegendKey val="0"/>
              <c:showVal val="1"/>
              <c:showCatName val="0"/>
              <c:showSerName val="0"/>
              <c:showPercent val="0"/>
              <c:showBubbleSize val="0"/>
            </c:dLbl>
            <c:dLbl>
              <c:idx val="10"/>
              <c:spPr>
                <a:noFill/>
                <a:ln w="23563">
                  <a:noFill/>
                </a:ln>
              </c:spPr>
              <c:txPr>
                <a:bodyPr/>
                <a:lstStyle/>
                <a:p>
                  <a:pPr>
                    <a:defRPr/>
                  </a:pPr>
                  <a:endParaRPr lang="en-US"/>
                </a:p>
              </c:txPr>
              <c:showLegendKey val="0"/>
              <c:showVal val="1"/>
              <c:showCatName val="0"/>
              <c:showSerName val="0"/>
              <c:showPercent val="0"/>
              <c:showBubbleSize val="0"/>
            </c:dLbl>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Sheet1!$D$2:$D$13</c:f>
              <c:numCache>
                <c:formatCode>0%</c:formatCode>
                <c:ptCount val="12"/>
                <c:pt idx="0">
                  <c:v>0.93</c:v>
                </c:pt>
                <c:pt idx="1">
                  <c:v>0.21</c:v>
                </c:pt>
                <c:pt idx="2">
                  <c:v>0.19</c:v>
                </c:pt>
                <c:pt idx="3">
                  <c:v>0.08</c:v>
                </c:pt>
                <c:pt idx="4">
                  <c:v>0.02</c:v>
                </c:pt>
                <c:pt idx="5">
                  <c:v>0.03</c:v>
                </c:pt>
                <c:pt idx="6">
                  <c:v>0.03</c:v>
                </c:pt>
                <c:pt idx="7">
                  <c:v>0.02</c:v>
                </c:pt>
                <c:pt idx="8">
                  <c:v>0.02</c:v>
                </c:pt>
                <c:pt idx="9">
                  <c:v>0.02</c:v>
                </c:pt>
                <c:pt idx="10">
                  <c:v>0.01</c:v>
                </c:pt>
                <c:pt idx="11">
                  <c:v>0.03</c:v>
                </c:pt>
              </c:numCache>
            </c:numRef>
          </c:val>
        </c:ser>
        <c:ser>
          <c:idx val="3"/>
          <c:order val="3"/>
          <c:tx>
            <c:strRef>
              <c:f>Sheet1!$E$1</c:f>
              <c:strCache>
                <c:ptCount val="1"/>
                <c:pt idx="0">
                  <c:v>2011</c:v>
                </c:pt>
              </c:strCache>
            </c:strRef>
          </c:tx>
          <c:spPr>
            <a:solidFill>
              <a:schemeClr val="tx1">
                <a:lumMod val="40000"/>
                <a:lumOff val="60000"/>
              </a:schemeClr>
            </a:solidFill>
            <a:ln w="3175">
              <a:solidFill>
                <a:schemeClr val="bg1"/>
              </a:solidFill>
            </a:ln>
          </c:spPr>
          <c:invertIfNegative val="0"/>
          <c:dLbls>
            <c:dLbl>
              <c:idx val="3"/>
              <c:layout>
                <c:manualLayout>
                  <c:x val="-1.8346331681902861E-3"/>
                  <c:y val="7.2284031118591686E-4"/>
                </c:manualLayout>
              </c:layout>
              <c:dLblPos val="outEnd"/>
              <c:showLegendKey val="0"/>
              <c:showVal val="1"/>
              <c:showCatName val="0"/>
              <c:showSerName val="0"/>
              <c:showPercent val="0"/>
              <c:showBubbleSize val="0"/>
            </c:dLbl>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Sheet1!$E$2:$E$13</c:f>
              <c:numCache>
                <c:formatCode>0%</c:formatCode>
                <c:ptCount val="12"/>
                <c:pt idx="0">
                  <c:v>0.92</c:v>
                </c:pt>
                <c:pt idx="1">
                  <c:v>0.18</c:v>
                </c:pt>
                <c:pt idx="2">
                  <c:v>0.17</c:v>
                </c:pt>
                <c:pt idx="3">
                  <c:v>0.08</c:v>
                </c:pt>
                <c:pt idx="4">
                  <c:v>0.03</c:v>
                </c:pt>
                <c:pt idx="5">
                  <c:v>0.03</c:v>
                </c:pt>
                <c:pt idx="6">
                  <c:v>0.02</c:v>
                </c:pt>
                <c:pt idx="7">
                  <c:v>0.02</c:v>
                </c:pt>
                <c:pt idx="8">
                  <c:v>0.02</c:v>
                </c:pt>
                <c:pt idx="9">
                  <c:v>0.01</c:v>
                </c:pt>
                <c:pt idx="10">
                  <c:v>0.01</c:v>
                </c:pt>
                <c:pt idx="11">
                  <c:v>0.04</c:v>
                </c:pt>
              </c:numCache>
            </c:numRef>
          </c:val>
        </c:ser>
        <c:ser>
          <c:idx val="4"/>
          <c:order val="4"/>
          <c:tx>
            <c:strRef>
              <c:f>Sheet1!$F$1</c:f>
              <c:strCache>
                <c:ptCount val="1"/>
                <c:pt idx="0">
                  <c:v>2010</c:v>
                </c:pt>
              </c:strCache>
            </c:strRef>
          </c:tx>
          <c:spPr>
            <a:solidFill>
              <a:schemeClr val="tx1">
                <a:lumMod val="20000"/>
                <a:lumOff val="80000"/>
              </a:schemeClr>
            </a:solidFill>
            <a:ln w="3175">
              <a:solidFill>
                <a:schemeClr val="bg1"/>
              </a:solidFill>
            </a:ln>
          </c:spPr>
          <c:invertIfNegative val="0"/>
          <c:dLbls>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Sheet1!$F$2:$F$13</c:f>
              <c:numCache>
                <c:formatCode>0%</c:formatCode>
                <c:ptCount val="12"/>
                <c:pt idx="0">
                  <c:v>0.95</c:v>
                </c:pt>
                <c:pt idx="1">
                  <c:v>0.18</c:v>
                </c:pt>
                <c:pt idx="2">
                  <c:v>0.17</c:v>
                </c:pt>
                <c:pt idx="3">
                  <c:v>7.0000000000000007E-2</c:v>
                </c:pt>
                <c:pt idx="4">
                  <c:v>0.02</c:v>
                </c:pt>
                <c:pt idx="5">
                  <c:v>0.02</c:v>
                </c:pt>
                <c:pt idx="6">
                  <c:v>0.02</c:v>
                </c:pt>
                <c:pt idx="7">
                  <c:v>0.02</c:v>
                </c:pt>
                <c:pt idx="8">
                  <c:v>0.01</c:v>
                </c:pt>
                <c:pt idx="9">
                  <c:v>0.01</c:v>
                </c:pt>
                <c:pt idx="10">
                  <c:v>0.01</c:v>
                </c:pt>
                <c:pt idx="11">
                  <c:v>0.02</c:v>
                </c:pt>
              </c:numCache>
            </c:numRef>
          </c:val>
        </c:ser>
        <c:ser>
          <c:idx val="5"/>
          <c:order val="5"/>
          <c:tx>
            <c:strRef>
              <c:f>Sheet1!$G$1</c:f>
              <c:strCache>
                <c:ptCount val="1"/>
                <c:pt idx="0">
                  <c:v>2009</c:v>
                </c:pt>
              </c:strCache>
            </c:strRef>
          </c:tx>
          <c:spPr>
            <a:solidFill>
              <a:schemeClr val="accent6"/>
            </a:solidFill>
            <a:ln w="3175">
              <a:solidFill>
                <a:schemeClr val="bg1"/>
              </a:solidFill>
            </a:ln>
          </c:spPr>
          <c:invertIfNegative val="0"/>
          <c:dLbls>
            <c:dLbl>
              <c:idx val="10"/>
              <c:delete val="1"/>
            </c:dLbl>
            <c:dLbl>
              <c:idx val="11"/>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Sheet1!$G$2:$G$13</c:f>
              <c:numCache>
                <c:formatCode>0%</c:formatCode>
                <c:ptCount val="12"/>
                <c:pt idx="0">
                  <c:v>0.93</c:v>
                </c:pt>
                <c:pt idx="1">
                  <c:v>0.15</c:v>
                </c:pt>
                <c:pt idx="2">
                  <c:v>0.14000000000000001</c:v>
                </c:pt>
                <c:pt idx="3">
                  <c:v>0.08</c:v>
                </c:pt>
                <c:pt idx="4">
                  <c:v>0.02</c:v>
                </c:pt>
                <c:pt idx="5">
                  <c:v>0.02</c:v>
                </c:pt>
                <c:pt idx="6">
                  <c:v>0.02</c:v>
                </c:pt>
                <c:pt idx="7">
                  <c:v>0.01</c:v>
                </c:pt>
                <c:pt idx="8">
                  <c:v>0.01</c:v>
                </c:pt>
                <c:pt idx="9">
                  <c:v>0.01</c:v>
                </c:pt>
                <c:pt idx="11">
                  <c:v>0.03</c:v>
                </c:pt>
              </c:numCache>
            </c:numRef>
          </c:val>
        </c:ser>
        <c:ser>
          <c:idx val="6"/>
          <c:order val="6"/>
          <c:tx>
            <c:strRef>
              <c:f>Sheet1!$H$1</c:f>
              <c:strCache>
                <c:ptCount val="1"/>
                <c:pt idx="0">
                  <c:v>2008</c:v>
                </c:pt>
              </c:strCache>
            </c:strRef>
          </c:tx>
          <c:spPr>
            <a:solidFill>
              <a:schemeClr val="accent6">
                <a:lumMod val="90000"/>
                <a:lumOff val="10000"/>
              </a:schemeClr>
            </a:solidFill>
            <a:ln w="3175">
              <a:solidFill>
                <a:schemeClr val="bg1"/>
              </a:solidFill>
            </a:ln>
          </c:spPr>
          <c:invertIfNegative val="0"/>
          <c:dLbls>
            <c:dLbl>
              <c:idx val="11"/>
              <c:delete val="1"/>
            </c:dLbl>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Manitoba</c:v>
                </c:pt>
                <c:pt idx="5">
                  <c:v>Saskatchewan</c:v>
                </c:pt>
                <c:pt idx="6">
                  <c:v>Nova Scotia</c:v>
                </c:pt>
                <c:pt idx="7">
                  <c:v>New Brunswick</c:v>
                </c:pt>
                <c:pt idx="8">
                  <c:v>Yukon/ NWT/ Nunavut</c:v>
                </c:pt>
                <c:pt idx="9">
                  <c:v>Newfoundland/ Labrador</c:v>
                </c:pt>
                <c:pt idx="10">
                  <c:v>Prince Edward Island</c:v>
                </c:pt>
                <c:pt idx="11">
                  <c:v>Don't know/ Unsure</c:v>
                </c:pt>
              </c:strCache>
            </c:strRef>
          </c:cat>
          <c:val>
            <c:numRef>
              <c:f>Sheet1!$H$2:$H$13</c:f>
              <c:numCache>
                <c:formatCode>0%</c:formatCode>
                <c:ptCount val="12"/>
                <c:pt idx="0">
                  <c:v>0.97</c:v>
                </c:pt>
                <c:pt idx="1">
                  <c:v>0.15</c:v>
                </c:pt>
                <c:pt idx="2">
                  <c:v>0.13</c:v>
                </c:pt>
                <c:pt idx="3">
                  <c:v>7.0000000000000007E-2</c:v>
                </c:pt>
                <c:pt idx="4">
                  <c:v>0.03</c:v>
                </c:pt>
                <c:pt idx="5">
                  <c:v>0.03</c:v>
                </c:pt>
                <c:pt idx="6">
                  <c:v>0.02</c:v>
                </c:pt>
                <c:pt idx="7">
                  <c:v>0.01</c:v>
                </c:pt>
                <c:pt idx="8">
                  <c:v>0.01</c:v>
                </c:pt>
                <c:pt idx="9">
                  <c:v>0</c:v>
                </c:pt>
                <c:pt idx="10">
                  <c:v>0.01</c:v>
                </c:pt>
                <c:pt idx="11" formatCode="General">
                  <c:v>0</c:v>
                </c:pt>
              </c:numCache>
            </c:numRef>
          </c:val>
        </c:ser>
        <c:dLbls>
          <c:showLegendKey val="0"/>
          <c:showVal val="0"/>
          <c:showCatName val="0"/>
          <c:showSerName val="0"/>
          <c:showPercent val="0"/>
          <c:showBubbleSize val="0"/>
        </c:dLbls>
        <c:gapWidth val="70"/>
        <c:overlap val="-3"/>
        <c:axId val="153267200"/>
        <c:axId val="153281280"/>
      </c:barChart>
      <c:catAx>
        <c:axId val="153267200"/>
        <c:scaling>
          <c:orientation val="maxMin"/>
        </c:scaling>
        <c:delete val="0"/>
        <c:axPos val="l"/>
        <c:numFmt formatCode="General" sourceLinked="1"/>
        <c:majorTickMark val="out"/>
        <c:minorTickMark val="none"/>
        <c:tickLblPos val="nextTo"/>
        <c:spPr>
          <a:ln w="2945">
            <a:solidFill>
              <a:schemeClr val="tx1"/>
            </a:solidFill>
            <a:prstDash val="solid"/>
          </a:ln>
        </c:spPr>
        <c:txPr>
          <a:bodyPr rot="0" vert="horz"/>
          <a:lstStyle/>
          <a:p>
            <a:pPr>
              <a:defRPr sz="1050"/>
            </a:pPr>
            <a:endParaRPr lang="en-US"/>
          </a:p>
        </c:txPr>
        <c:crossAx val="153281280"/>
        <c:crosses val="autoZero"/>
        <c:auto val="1"/>
        <c:lblAlgn val="ctr"/>
        <c:lblOffset val="100"/>
        <c:tickLblSkip val="1"/>
        <c:tickMarkSkip val="1"/>
        <c:noMultiLvlLbl val="0"/>
      </c:catAx>
      <c:valAx>
        <c:axId val="153281280"/>
        <c:scaling>
          <c:orientation val="minMax"/>
          <c:max val="1.1499999999999924"/>
          <c:min val="0"/>
        </c:scaling>
        <c:delete val="1"/>
        <c:axPos val="t"/>
        <c:numFmt formatCode="0%" sourceLinked="1"/>
        <c:majorTickMark val="out"/>
        <c:minorTickMark val="none"/>
        <c:tickLblPos val="none"/>
        <c:crossAx val="153267200"/>
        <c:crosses val="autoZero"/>
        <c:crossBetween val="between"/>
        <c:majorUnit val="0.2"/>
        <c:minorUnit val="0.1"/>
      </c:valAx>
      <c:spPr>
        <a:noFill/>
        <a:ln w="23563">
          <a:noFill/>
        </a:ln>
      </c:spPr>
    </c:plotArea>
    <c:legend>
      <c:legendPos val="r"/>
      <c:layout>
        <c:manualLayout>
          <c:xMode val="edge"/>
          <c:yMode val="edge"/>
          <c:x val="0.51282777308696759"/>
          <c:y val="0.12346362386270322"/>
          <c:w val="6.4535249802004174E-2"/>
          <c:h val="0.32967842914114515"/>
        </c:manualLayout>
      </c:layout>
      <c:overlay val="0"/>
      <c:spPr>
        <a:noFill/>
        <a:ln w="23563">
          <a:noFill/>
        </a:ln>
      </c:spPr>
      <c:txPr>
        <a:bodyPr/>
        <a:lstStyle/>
        <a:p>
          <a:pPr>
            <a:defRPr sz="1050"/>
          </a:pPr>
          <a:endParaRPr lang="en-US"/>
        </a:p>
      </c:txPr>
    </c:legend>
    <c:plotVisOnly val="1"/>
    <c:dispBlanksAs val="gap"/>
    <c:showDLblsOverMax val="0"/>
  </c:chart>
  <c:spPr>
    <a:noFill/>
    <a:ln>
      <a:noFill/>
    </a:ln>
  </c:spPr>
  <c:txPr>
    <a:bodyPr/>
    <a:lstStyle/>
    <a:p>
      <a:pPr>
        <a:defRPr sz="600" b="1" i="0" u="none" strike="noStrike" baseline="0">
          <a:solidFill>
            <a:schemeClr val="tx1"/>
          </a:solidFill>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3674033881283001"/>
          <c:y val="0"/>
          <c:w val="0.74005305039788272"/>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dLbl>
              <c:idx val="0"/>
              <c:layout>
                <c:manualLayout>
                  <c:x val="-7.0859167404782996E-3"/>
                  <c:y val="0"/>
                </c:manualLayout>
              </c:layout>
              <c:showLegendKey val="0"/>
              <c:showVal val="1"/>
              <c:showCatName val="0"/>
              <c:showSerName val="0"/>
              <c:showPercent val="0"/>
              <c:showBubbleSize val="0"/>
            </c:dLbl>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Sheet1!$B$2:$B$7</c:f>
              <c:numCache>
                <c:formatCode>0%</c:formatCode>
                <c:ptCount val="5"/>
                <c:pt idx="0">
                  <c:v>0.75</c:v>
                </c:pt>
                <c:pt idx="1">
                  <c:v>0.04</c:v>
                </c:pt>
                <c:pt idx="2">
                  <c:v>0.1</c:v>
                </c:pt>
                <c:pt idx="3">
                  <c:v>0.09</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Sheet1!$C$2:$C$7</c:f>
              <c:numCache>
                <c:formatCode>0%</c:formatCode>
                <c:ptCount val="5"/>
                <c:pt idx="0">
                  <c:v>0.71</c:v>
                </c:pt>
                <c:pt idx="1">
                  <c:v>0.1</c:v>
                </c:pt>
                <c:pt idx="2">
                  <c:v>0.08</c:v>
                </c:pt>
                <c:pt idx="3">
                  <c:v>0.09</c:v>
                </c:pt>
                <c:pt idx="4">
                  <c:v>0.04</c:v>
                </c:pt>
              </c:numCache>
            </c:numRef>
          </c:val>
        </c:ser>
        <c:ser>
          <c:idx val="1"/>
          <c:order val="2"/>
          <c:tx>
            <c:strRef>
              <c:f>Sheet1!$D$1</c:f>
              <c:strCache>
                <c:ptCount val="1"/>
                <c:pt idx="0">
                  <c:v>2012</c:v>
                </c:pt>
              </c:strCache>
            </c:strRef>
          </c:tx>
          <c:spPr>
            <a:solidFill>
              <a:schemeClr val="tx1">
                <a:lumMod val="60000"/>
                <a:lumOff val="40000"/>
              </a:schemeClr>
            </a:solidFill>
            <a:ln>
              <a:solidFill>
                <a:schemeClr val="bg1"/>
              </a:solidFill>
            </a:ln>
          </c:spPr>
          <c:invertIfNegative val="0"/>
          <c:dLbls>
            <c:txPr>
              <a:bodyPr/>
              <a:lstStyle/>
              <a:p>
                <a:pPr>
                  <a:defRPr sz="700" b="1" i="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Sheet1!$D$2:$D$7</c:f>
              <c:numCache>
                <c:formatCode>0%</c:formatCode>
                <c:ptCount val="5"/>
                <c:pt idx="0">
                  <c:v>0.75</c:v>
                </c:pt>
                <c:pt idx="1">
                  <c:v>0.04</c:v>
                </c:pt>
                <c:pt idx="2">
                  <c:v>0.11</c:v>
                </c:pt>
                <c:pt idx="3">
                  <c:v>0.11</c:v>
                </c:pt>
                <c:pt idx="4">
                  <c:v>0.02</c:v>
                </c:pt>
              </c:numCache>
            </c:numRef>
          </c:val>
        </c:ser>
        <c:ser>
          <c:idx val="2"/>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dLbl>
              <c:idx val="6"/>
              <c:tx>
                <c:rich>
                  <a:bodyPr/>
                  <a:lstStyle/>
                  <a:p>
                    <a:r>
                      <a:rPr sz="700" b="1" i="0" baseline="0" dirty="0">
                        <a:latin typeface="Calibri" pitchFamily="34" charset="0"/>
                      </a:rPr>
                      <a:t>&lt;1%</a:t>
                    </a:r>
                    <a:endParaRPr sz="1000" b="1" i="0" baseline="0" dirty="0">
                      <a:latin typeface="Calibri" pitchFamily="34" charset="0"/>
                    </a:endParaRPr>
                  </a:p>
                </c:rich>
              </c:tx>
              <c:dLblPos val="outEnd"/>
              <c:showLegendKey val="0"/>
              <c:showVal val="0"/>
              <c:showCatName val="0"/>
              <c:showSerName val="0"/>
              <c:showPercent val="0"/>
              <c:showBubbleSize val="0"/>
            </c:dLbl>
            <c:dLbl>
              <c:idx val="8"/>
              <c:tx>
                <c:rich>
                  <a:bodyPr/>
                  <a:lstStyle/>
                  <a:p>
                    <a:r>
                      <a:rPr sz="700" b="1" i="0" baseline="0" dirty="0">
                        <a:latin typeface="Calibri" pitchFamily="34" charset="0"/>
                      </a:rPr>
                      <a:t>&lt;1%</a:t>
                    </a:r>
                    <a:endParaRPr sz="1000" b="1" i="0" baseline="0" dirty="0">
                      <a:latin typeface="Calibri" pitchFamily="34" charset="0"/>
                    </a:endParaRPr>
                  </a:p>
                </c:rich>
              </c:tx>
              <c:dLblPos val="outEnd"/>
              <c:showLegendKey val="0"/>
              <c:showVal val="0"/>
              <c:showCatName val="0"/>
              <c:showSerName val="0"/>
              <c:showPercent val="0"/>
              <c:showBubbleSize val="0"/>
            </c:dLbl>
            <c:txPr>
              <a:bodyPr/>
              <a:lstStyle/>
              <a:p>
                <a:pPr>
                  <a:defRPr sz="700" b="1" i="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Sheet1!$E$2:$E$7</c:f>
              <c:numCache>
                <c:formatCode>0%</c:formatCode>
                <c:ptCount val="5"/>
                <c:pt idx="0">
                  <c:v>0.75</c:v>
                </c:pt>
                <c:pt idx="1">
                  <c:v>0.04</c:v>
                </c:pt>
                <c:pt idx="2">
                  <c:v>0.09</c:v>
                </c:pt>
                <c:pt idx="3">
                  <c:v>0.11</c:v>
                </c:pt>
                <c:pt idx="4">
                  <c:v>0.01</c:v>
                </c:pt>
              </c:numCache>
            </c:numRef>
          </c:val>
        </c:ser>
        <c:ser>
          <c:idx val="4"/>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Sheet1!$F$2:$F$7</c:f>
              <c:numCache>
                <c:formatCode>0%</c:formatCode>
                <c:ptCount val="5"/>
                <c:pt idx="0">
                  <c:v>0.71</c:v>
                </c:pt>
                <c:pt idx="1">
                  <c:v>7.0000000000000007E-2</c:v>
                </c:pt>
                <c:pt idx="2">
                  <c:v>0.12</c:v>
                </c:pt>
                <c:pt idx="3">
                  <c:v>7.0000000000000007E-2</c:v>
                </c:pt>
                <c:pt idx="4">
                  <c:v>0.01</c:v>
                </c:pt>
              </c:numCache>
            </c:numRef>
          </c:val>
        </c:ser>
        <c:ser>
          <c:idx val="5"/>
          <c:order val="5"/>
          <c:tx>
            <c:strRef>
              <c:f>Sheet1!$G$1</c:f>
              <c:strCache>
                <c:ptCount val="1"/>
                <c:pt idx="0">
                  <c:v>2009</c:v>
                </c:pt>
              </c:strCache>
            </c:strRef>
          </c:tx>
          <c:spPr>
            <a:solidFill>
              <a:schemeClr val="accent6"/>
            </a:solidFill>
            <a:ln>
              <a:solidFill>
                <a:schemeClr val="bg1"/>
              </a:solidFill>
            </a:ln>
          </c:spPr>
          <c:invertIfNegative val="0"/>
          <c:dLbls>
            <c:txPr>
              <a:bodyPr/>
              <a:lstStyle/>
              <a:p>
                <a:pPr>
                  <a:defRPr sz="700" b="1"/>
                </a:pPr>
                <a:endParaRPr lang="en-US"/>
              </a:p>
            </c:txPr>
            <c:dLblPos val="outEnd"/>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Sheet1!$G$2:$G$7</c:f>
              <c:numCache>
                <c:formatCode>0%</c:formatCode>
                <c:ptCount val="5"/>
                <c:pt idx="0">
                  <c:v>0.73</c:v>
                </c:pt>
                <c:pt idx="1">
                  <c:v>7.0000000000000007E-2</c:v>
                </c:pt>
                <c:pt idx="2">
                  <c:v>0.05</c:v>
                </c:pt>
                <c:pt idx="3">
                  <c:v>0.05</c:v>
                </c:pt>
                <c:pt idx="4">
                  <c:v>0.1</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lang="en-US" sz="7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Grad. degree in Engineering</c:v>
                </c:pt>
                <c:pt idx="1">
                  <c:v>MBA</c:v>
                </c:pt>
                <c:pt idx="2">
                  <c:v>Grad. degree in other area</c:v>
                </c:pt>
                <c:pt idx="3">
                  <c:v>Another professional degree </c:v>
                </c:pt>
                <c:pt idx="4">
                  <c:v>Don't know/ Unsure</c:v>
                </c:pt>
              </c:strCache>
            </c:strRef>
          </c:cat>
          <c:val>
            <c:numRef>
              <c:f>Sheet1!$H$2:$H$7</c:f>
              <c:numCache>
                <c:formatCode>0%</c:formatCode>
                <c:ptCount val="5"/>
                <c:pt idx="0">
                  <c:v>0.76</c:v>
                </c:pt>
                <c:pt idx="1">
                  <c:v>0.08</c:v>
                </c:pt>
                <c:pt idx="2">
                  <c:v>0.11</c:v>
                </c:pt>
                <c:pt idx="3">
                  <c:v>0.04</c:v>
                </c:pt>
                <c:pt idx="4">
                  <c:v>0.01</c:v>
                </c:pt>
              </c:numCache>
            </c:numRef>
          </c:val>
        </c:ser>
        <c:dLbls>
          <c:showLegendKey val="0"/>
          <c:showVal val="0"/>
          <c:showCatName val="0"/>
          <c:showSerName val="0"/>
          <c:showPercent val="0"/>
          <c:showBubbleSize val="0"/>
        </c:dLbls>
        <c:gapWidth val="70"/>
        <c:overlap val="-3"/>
        <c:axId val="49001216"/>
        <c:axId val="49002752"/>
      </c:barChart>
      <c:catAx>
        <c:axId val="49001216"/>
        <c:scaling>
          <c:orientation val="maxMin"/>
        </c:scaling>
        <c:delete val="0"/>
        <c:axPos val="l"/>
        <c:numFmt formatCode="General" sourceLinked="1"/>
        <c:majorTickMark val="out"/>
        <c:minorTickMark val="none"/>
        <c:tickLblPos val="nextTo"/>
        <c:txPr>
          <a:bodyPr rot="0" vert="horz"/>
          <a:lstStyle/>
          <a:p>
            <a:pPr>
              <a:defRPr sz="1200" b="1" i="0" baseline="0">
                <a:latin typeface="Calibri" pitchFamily="34" charset="0"/>
              </a:defRPr>
            </a:pPr>
            <a:endParaRPr lang="en-US"/>
          </a:p>
        </c:txPr>
        <c:crossAx val="49002752"/>
        <c:crosses val="autoZero"/>
        <c:auto val="1"/>
        <c:lblAlgn val="ctr"/>
        <c:lblOffset val="100"/>
        <c:tickLblSkip val="1"/>
        <c:tickMarkSkip val="1"/>
        <c:noMultiLvlLbl val="0"/>
      </c:catAx>
      <c:valAx>
        <c:axId val="49002752"/>
        <c:scaling>
          <c:orientation val="minMax"/>
          <c:max val="1"/>
          <c:min val="0"/>
        </c:scaling>
        <c:delete val="1"/>
        <c:axPos val="t"/>
        <c:numFmt formatCode="0%" sourceLinked="1"/>
        <c:majorTickMark val="out"/>
        <c:minorTickMark val="none"/>
        <c:tickLblPos val="none"/>
        <c:crossAx val="49001216"/>
        <c:crosses val="autoZero"/>
        <c:crossBetween val="between"/>
        <c:majorUnit val="0.2"/>
        <c:minorUnit val="0.1"/>
      </c:valAx>
    </c:plotArea>
    <c:legend>
      <c:legendPos val="r"/>
      <c:layout>
        <c:manualLayout>
          <c:xMode val="edge"/>
          <c:yMode val="edge"/>
          <c:x val="0.84266726180928009"/>
          <c:y val="0.56774985358235452"/>
          <c:w val="0.15413654338380423"/>
          <c:h val="0.4322501464176482"/>
        </c:manualLayout>
      </c:layout>
      <c:overlay val="0"/>
      <c:txPr>
        <a:bodyPr/>
        <a:lstStyle/>
        <a:p>
          <a:pPr>
            <a:defRPr sz="12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099564698363714E-3"/>
          <c:w val="1"/>
          <c:h val="0.91011235955056158"/>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898">
              <a:noFill/>
            </a:ln>
          </c:spPr>
          <c:invertIfNegative val="0"/>
          <c:dLbls>
            <c:spPr>
              <a:noFill/>
              <a:ln w="24898">
                <a:noFill/>
              </a:ln>
            </c:spPr>
            <c:txPr>
              <a:bodyPr/>
              <a:lstStyle/>
              <a:p>
                <a:pPr>
                  <a:defRPr sz="1666"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Ref>
          </c:val>
        </c:ser>
        <c:ser>
          <c:idx val="4"/>
          <c:order val="1"/>
          <c:tx>
            <c:strRef>
              <c:f>Sheet1!$C$1</c:f>
              <c:strCache>
                <c:ptCount val="1"/>
                <c:pt idx="0">
                  <c:v>2014</c:v>
                </c:pt>
              </c:strCache>
            </c:strRef>
          </c:tx>
          <c:spPr>
            <a:solidFill>
              <a:schemeClr val="tx1">
                <a:lumMod val="50000"/>
              </a:schemeClr>
            </a:solidFill>
            <a:ln w="24898">
              <a:noFill/>
            </a:ln>
          </c:spPr>
          <c:invertIfNegative val="0"/>
          <c:dLbls>
            <c:spPr>
              <a:noFill/>
              <a:ln w="24898">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0.83</c:v>
                </c:pt>
                <c:pt idx="1">
                  <c:v>7.0000000000000007E-2</c:v>
                </c:pt>
                <c:pt idx="2">
                  <c:v>0.09</c:v>
                </c:pt>
              </c:numCache>
            </c:numRef>
          </c:val>
        </c:ser>
        <c:ser>
          <c:idx val="0"/>
          <c:order val="2"/>
          <c:tx>
            <c:strRef>
              <c:f>Sheet1!$D$1</c:f>
              <c:strCache>
                <c:ptCount val="1"/>
                <c:pt idx="0">
                  <c:v>2013</c:v>
                </c:pt>
              </c:strCache>
            </c:strRef>
          </c:tx>
          <c:spPr>
            <a:solidFill>
              <a:schemeClr val="tx1"/>
            </a:solidFill>
            <a:ln w="24898">
              <a:noFill/>
            </a:ln>
          </c:spPr>
          <c:invertIfNegative val="0"/>
          <c:dLbls>
            <c:spPr>
              <a:noFill/>
              <a:ln w="24898">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Sheet1!$D$2:$D$4</c:f>
              <c:numCache>
                <c:formatCode>0%</c:formatCode>
                <c:ptCount val="3"/>
                <c:pt idx="0">
                  <c:v>0.78</c:v>
                </c:pt>
                <c:pt idx="1">
                  <c:v>0.06</c:v>
                </c:pt>
                <c:pt idx="2">
                  <c:v>0.16</c:v>
                </c:pt>
              </c:numCache>
            </c:numRef>
          </c:val>
        </c:ser>
        <c:ser>
          <c:idx val="1"/>
          <c:order val="3"/>
          <c:tx>
            <c:strRef>
              <c:f>Sheet1!$E$1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Sheet1!$E$2:$E$4</c:f>
              <c:numCache>
                <c:formatCode>0%</c:formatCode>
                <c:ptCount val="3"/>
                <c:pt idx="0">
                  <c:v>0.79</c:v>
                </c:pt>
                <c:pt idx="1">
                  <c:v>0.1</c:v>
                </c:pt>
                <c:pt idx="2">
                  <c:v>0.11</c:v>
                </c:pt>
              </c:numCache>
            </c:numRef>
          </c:val>
        </c:ser>
        <c:ser>
          <c:idx val="2"/>
          <c:order val="4"/>
          <c:tx>
            <c:strRef>
              <c:f>Sheet1!$F$1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Sheet1!$F$2:$F$4</c:f>
              <c:numCache>
                <c:formatCode>0%</c:formatCode>
                <c:ptCount val="3"/>
                <c:pt idx="0">
                  <c:v>0.8</c:v>
                </c:pt>
                <c:pt idx="1">
                  <c:v>0.1</c:v>
                </c:pt>
                <c:pt idx="2">
                  <c:v>0.1</c:v>
                </c:pt>
              </c:numCache>
            </c:numRef>
          </c:val>
        </c:ser>
        <c:ser>
          <c:idx val="3"/>
          <c:order val="5"/>
          <c:tx>
            <c:strRef>
              <c:f>Sheet1!$G$1</c:f>
              <c:strCache>
                <c:ptCount val="1"/>
                <c:pt idx="0">
                  <c:v>2010</c:v>
                </c:pt>
              </c:strCache>
            </c:strRef>
          </c:tx>
          <c:spPr>
            <a:solidFill>
              <a:schemeClr val="tx1">
                <a:lumMod val="20000"/>
                <a:lumOff val="80000"/>
              </a:schemeClr>
            </a:solidFill>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Sheet1!$G$2:$G$4</c:f>
              <c:numCache>
                <c:formatCode>0%</c:formatCode>
                <c:ptCount val="3"/>
                <c:pt idx="0">
                  <c:v>0.82</c:v>
                </c:pt>
                <c:pt idx="1">
                  <c:v>0.09</c:v>
                </c:pt>
                <c:pt idx="2">
                  <c:v>0.09</c:v>
                </c:pt>
              </c:numCache>
            </c:numRef>
          </c:val>
        </c:ser>
        <c:ser>
          <c:idx val="6"/>
          <c:order val="6"/>
          <c:tx>
            <c:strRef>
              <c:f>Sheet1!$H$1</c:f>
              <c:strCache>
                <c:ptCount val="1"/>
                <c:pt idx="0">
                  <c:v>2009</c:v>
                </c:pt>
              </c:strCache>
            </c:strRef>
          </c:tx>
          <c:spPr>
            <a:solidFill>
              <a:schemeClr val="accent6"/>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Sheet1!$H$2:$H$4</c:f>
              <c:numCache>
                <c:formatCode>0%</c:formatCode>
                <c:ptCount val="3"/>
                <c:pt idx="0">
                  <c:v>0.73</c:v>
                </c:pt>
                <c:pt idx="1">
                  <c:v>0.11</c:v>
                </c:pt>
                <c:pt idx="2">
                  <c:v>0.16</c:v>
                </c:pt>
              </c:numCache>
            </c:numRef>
          </c:val>
        </c:ser>
        <c:ser>
          <c:idx val="7"/>
          <c:order val="7"/>
          <c:tx>
            <c:strRef>
              <c:f>Sheet1!$I$1</c:f>
              <c:strCache>
                <c:ptCount val="1"/>
                <c:pt idx="0">
                  <c:v>2008</c:v>
                </c:pt>
              </c:strCache>
            </c:strRef>
          </c:tx>
          <c:spPr>
            <a:solidFill>
              <a:schemeClr val="accent6">
                <a:lumMod val="90000"/>
                <a:lumOff val="10000"/>
              </a:schemeClr>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Sheet1!$I$2:$I$4</c:f>
              <c:numCache>
                <c:formatCode>0%</c:formatCode>
                <c:ptCount val="3"/>
                <c:pt idx="0">
                  <c:v>0.65</c:v>
                </c:pt>
                <c:pt idx="1">
                  <c:v>0.12</c:v>
                </c:pt>
                <c:pt idx="2">
                  <c:v>0.22</c:v>
                </c:pt>
              </c:numCache>
            </c:numRef>
          </c:val>
        </c:ser>
        <c:dLbls>
          <c:showLegendKey val="0"/>
          <c:showVal val="0"/>
          <c:showCatName val="0"/>
          <c:showSerName val="0"/>
          <c:showPercent val="0"/>
          <c:showBubbleSize val="0"/>
        </c:dLbls>
        <c:gapWidth val="201"/>
        <c:overlap val="-3"/>
        <c:axId val="153073920"/>
        <c:axId val="153079808"/>
      </c:barChart>
      <c:catAx>
        <c:axId val="153073920"/>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3079808"/>
        <c:crosses val="autoZero"/>
        <c:auto val="1"/>
        <c:lblAlgn val="ctr"/>
        <c:lblOffset val="100"/>
        <c:tickLblSkip val="1"/>
        <c:tickMarkSkip val="1"/>
        <c:noMultiLvlLbl val="0"/>
      </c:catAx>
      <c:valAx>
        <c:axId val="153079808"/>
        <c:scaling>
          <c:orientation val="minMax"/>
          <c:max val="1"/>
          <c:min val="0"/>
        </c:scaling>
        <c:delete val="1"/>
        <c:axPos val="l"/>
        <c:numFmt formatCode="0%" sourceLinked="1"/>
        <c:majorTickMark val="out"/>
        <c:minorTickMark val="none"/>
        <c:tickLblPos val="none"/>
        <c:crossAx val="153073920"/>
        <c:crosses val="autoZero"/>
        <c:crossBetween val="between"/>
        <c:majorUnit val="0.2"/>
        <c:minorUnit val="0.1"/>
      </c:valAx>
      <c:spPr>
        <a:noFill/>
        <a:ln w="24898">
          <a:noFill/>
        </a:ln>
      </c:spPr>
    </c:plotArea>
    <c:legend>
      <c:legendPos val="t"/>
      <c:overlay val="0"/>
      <c:spPr>
        <a:noFill/>
        <a:ln w="24898">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Sheet1!$C$1</c:f>
              <c:strCache>
                <c:ptCount val="1"/>
                <c:pt idx="0">
                  <c:v>Yes</c:v>
                </c:pt>
              </c:strCache>
            </c:strRef>
          </c:tx>
          <c:spPr>
            <a:solidFill>
              <a:schemeClr val="tx1">
                <a:lumMod val="75000"/>
              </a:schemeClr>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val>
            <c:numRef>
              <c:f>Sheet1!$C$2:$C$22</c:f>
              <c:numCache>
                <c:formatCode>0%</c:formatCode>
                <c:ptCount val="21"/>
                <c:pt idx="0">
                  <c:v>0.13</c:v>
                </c:pt>
                <c:pt idx="1">
                  <c:v>0.14000000000000001</c:v>
                </c:pt>
                <c:pt idx="2">
                  <c:v>0.13</c:v>
                </c:pt>
                <c:pt idx="3">
                  <c:v>0.1</c:v>
                </c:pt>
                <c:pt idx="4">
                  <c:v>0.11</c:v>
                </c:pt>
                <c:pt idx="5">
                  <c:v>0.12</c:v>
                </c:pt>
                <c:pt idx="7">
                  <c:v>0.83</c:v>
                </c:pt>
                <c:pt idx="8">
                  <c:v>0.81</c:v>
                </c:pt>
                <c:pt idx="9">
                  <c:v>0.82</c:v>
                </c:pt>
                <c:pt idx="10">
                  <c:v>0.84</c:v>
                </c:pt>
                <c:pt idx="11">
                  <c:v>0.81</c:v>
                </c:pt>
                <c:pt idx="12">
                  <c:v>0.79</c:v>
                </c:pt>
                <c:pt idx="14">
                  <c:v>0.73</c:v>
                </c:pt>
                <c:pt idx="15">
                  <c:v>0.65</c:v>
                </c:pt>
                <c:pt idx="16">
                  <c:v>0.64</c:v>
                </c:pt>
                <c:pt idx="17">
                  <c:v>0.7</c:v>
                </c:pt>
                <c:pt idx="18">
                  <c:v>0.71</c:v>
                </c:pt>
                <c:pt idx="19">
                  <c:v>0.7</c:v>
                </c:pt>
                <c:pt idx="20">
                  <c:v>0.65</c:v>
                </c:pt>
              </c:numCache>
            </c:numRef>
          </c:val>
        </c:ser>
        <c:ser>
          <c:idx val="1"/>
          <c:order val="1"/>
          <c:tx>
            <c:strRef>
              <c:f>Sheet1!$D$1</c:f>
              <c:strCache>
                <c:ptCount val="1"/>
                <c:pt idx="0">
                  <c:v>No</c:v>
                </c:pt>
              </c:strCache>
            </c:strRef>
          </c:tx>
          <c:spPr>
            <a:solidFill>
              <a:schemeClr val="tx1">
                <a:lumMod val="60000"/>
                <a:lumOff val="40000"/>
              </a:schemeClr>
            </a:solidFill>
            <a:ln w="12700">
              <a:solidFill>
                <a:schemeClr val="bg1"/>
              </a:solidFill>
            </a:ln>
          </c:spPr>
          <c:invertIfNegative val="0"/>
          <c:dPt>
            <c:idx val="1"/>
            <c:invertIfNegative val="0"/>
            <c:bubble3D val="0"/>
            <c:spPr>
              <a:solidFill>
                <a:schemeClr val="tx1">
                  <a:lumMod val="60000"/>
                  <a:lumOff val="40000"/>
                </a:schemeClr>
              </a:solidFill>
              <a:ln w="12700">
                <a:solidFill>
                  <a:srgbClr val="FFFFFF"/>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0"/>
          </c:dLbls>
          <c:val>
            <c:numRef>
              <c:f>Sheet1!$D$2:$D$22</c:f>
              <c:numCache>
                <c:formatCode>0%</c:formatCode>
                <c:ptCount val="21"/>
                <c:pt idx="0">
                  <c:v>0.82</c:v>
                </c:pt>
                <c:pt idx="1">
                  <c:v>0.81</c:v>
                </c:pt>
                <c:pt idx="2">
                  <c:v>0.82</c:v>
                </c:pt>
                <c:pt idx="3">
                  <c:v>0.87</c:v>
                </c:pt>
                <c:pt idx="4">
                  <c:v>0.85</c:v>
                </c:pt>
                <c:pt idx="5">
                  <c:v>0.82</c:v>
                </c:pt>
                <c:pt idx="7">
                  <c:v>0.11</c:v>
                </c:pt>
                <c:pt idx="8">
                  <c:v>0.12</c:v>
                </c:pt>
                <c:pt idx="9">
                  <c:v>0.12</c:v>
                </c:pt>
                <c:pt idx="10">
                  <c:v>0.1</c:v>
                </c:pt>
                <c:pt idx="11">
                  <c:v>0.12</c:v>
                </c:pt>
                <c:pt idx="12">
                  <c:v>0.13</c:v>
                </c:pt>
                <c:pt idx="14">
                  <c:v>0.2</c:v>
                </c:pt>
                <c:pt idx="15">
                  <c:v>0.26</c:v>
                </c:pt>
                <c:pt idx="16">
                  <c:v>0.28000000000000003</c:v>
                </c:pt>
                <c:pt idx="17">
                  <c:v>0.23</c:v>
                </c:pt>
                <c:pt idx="18">
                  <c:v>0.22</c:v>
                </c:pt>
                <c:pt idx="19">
                  <c:v>0.22</c:v>
                </c:pt>
                <c:pt idx="20">
                  <c:v>0.28999999999999998</c:v>
                </c:pt>
              </c:numCache>
            </c:numRef>
          </c:val>
        </c:ser>
        <c:ser>
          <c:idx val="2"/>
          <c:order val="2"/>
          <c:tx>
            <c:strRef>
              <c:f>Sheet1!$E$1</c:f>
              <c:strCache>
                <c:ptCount val="1"/>
                <c:pt idx="0">
                  <c:v>Don't Know / Unsure</c:v>
                </c:pt>
              </c:strCache>
            </c:strRef>
          </c:tx>
          <c:spPr>
            <a:solidFill>
              <a:schemeClr val="tx1">
                <a:lumMod val="20000"/>
                <a:lumOff val="80000"/>
              </a:schemeClr>
            </a:solidFill>
            <a:ln w="12700">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val>
            <c:numRef>
              <c:f>Sheet1!$E$2:$E$22</c:f>
              <c:numCache>
                <c:formatCode>0%</c:formatCode>
                <c:ptCount val="21"/>
                <c:pt idx="0">
                  <c:v>0.05</c:v>
                </c:pt>
                <c:pt idx="1">
                  <c:v>0.05</c:v>
                </c:pt>
                <c:pt idx="2">
                  <c:v>0.05</c:v>
                </c:pt>
                <c:pt idx="3">
                  <c:v>0.03</c:v>
                </c:pt>
                <c:pt idx="4">
                  <c:v>0.04</c:v>
                </c:pt>
                <c:pt idx="5">
                  <c:v>0.06</c:v>
                </c:pt>
                <c:pt idx="7">
                  <c:v>7.0000000000000007E-2</c:v>
                </c:pt>
                <c:pt idx="8">
                  <c:v>7.0000000000000007E-2</c:v>
                </c:pt>
                <c:pt idx="9">
                  <c:v>7.0000000000000007E-2</c:v>
                </c:pt>
                <c:pt idx="10">
                  <c:v>0.06</c:v>
                </c:pt>
                <c:pt idx="11">
                  <c:v>0.06</c:v>
                </c:pt>
                <c:pt idx="12">
                  <c:v>7.0000000000000007E-2</c:v>
                </c:pt>
                <c:pt idx="14">
                  <c:v>7.0000000000000007E-2</c:v>
                </c:pt>
                <c:pt idx="15">
                  <c:v>0.09</c:v>
                </c:pt>
                <c:pt idx="16">
                  <c:v>0.08</c:v>
                </c:pt>
                <c:pt idx="17">
                  <c:v>7.0000000000000007E-2</c:v>
                </c:pt>
                <c:pt idx="18">
                  <c:v>0.06</c:v>
                </c:pt>
                <c:pt idx="19">
                  <c:v>0.08</c:v>
                </c:pt>
                <c:pt idx="20">
                  <c:v>0.06</c:v>
                </c:pt>
              </c:numCache>
            </c:numRef>
          </c:val>
        </c:ser>
        <c:dLbls>
          <c:showLegendKey val="0"/>
          <c:showVal val="0"/>
          <c:showCatName val="0"/>
          <c:showSerName val="0"/>
          <c:showPercent val="0"/>
          <c:showBubbleSize val="0"/>
        </c:dLbls>
        <c:gapWidth val="33"/>
        <c:overlap val="100"/>
        <c:axId val="153136512"/>
        <c:axId val="153142400"/>
      </c:barChart>
      <c:catAx>
        <c:axId val="153136512"/>
        <c:scaling>
          <c:orientation val="maxMin"/>
        </c:scaling>
        <c:delete val="1"/>
        <c:axPos val="l"/>
        <c:majorTickMark val="out"/>
        <c:minorTickMark val="none"/>
        <c:tickLblPos val="none"/>
        <c:crossAx val="153142400"/>
        <c:crosses val="autoZero"/>
        <c:auto val="1"/>
        <c:lblAlgn val="ctr"/>
        <c:lblOffset val="100"/>
        <c:tickLblSkip val="1"/>
        <c:noMultiLvlLbl val="0"/>
      </c:catAx>
      <c:valAx>
        <c:axId val="153142400"/>
        <c:scaling>
          <c:orientation val="minMax"/>
        </c:scaling>
        <c:delete val="1"/>
        <c:axPos val="t"/>
        <c:numFmt formatCode="0%" sourceLinked="1"/>
        <c:majorTickMark val="out"/>
        <c:minorTickMark val="none"/>
        <c:tickLblPos val="none"/>
        <c:crossAx val="153136512"/>
        <c:crosses val="autoZero"/>
        <c:crossBetween val="between"/>
      </c:valAx>
    </c:plotArea>
    <c:legend>
      <c:legendPos val="t"/>
      <c:overlay val="0"/>
      <c:txPr>
        <a:bodyPr/>
        <a:lstStyle/>
        <a:p>
          <a:pPr>
            <a:defRPr sz="1200" b="1"/>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567"/>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6350">
              <a:solidFill>
                <a:schemeClr val="bg1"/>
              </a:solidFill>
              <a:prstDash val="solid"/>
            </a:ln>
          </c:spPr>
          <c:invertIfNegative val="0"/>
          <c:dLbls>
            <c:spPr>
              <a:noFill/>
              <a:ln w="24900">
                <a:noFill/>
              </a:ln>
            </c:sp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0.52</c:v>
                </c:pt>
                <c:pt idx="1">
                  <c:v>0.37</c:v>
                </c:pt>
                <c:pt idx="2">
                  <c:v>0.08</c:v>
                </c:pt>
                <c:pt idx="3">
                  <c:v>0.03</c:v>
                </c:pt>
              </c:numCache>
            </c:numRef>
          </c:val>
        </c:ser>
        <c:ser>
          <c:idx val="0"/>
          <c:order val="1"/>
          <c:tx>
            <c:strRef>
              <c:f>Sheet1!$C$1</c:f>
              <c:strCache>
                <c:ptCount val="1"/>
                <c:pt idx="0">
                  <c:v>2013</c:v>
                </c:pt>
              </c:strCache>
            </c:strRef>
          </c:tx>
          <c:spPr>
            <a:solidFill>
              <a:schemeClr val="tx1"/>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0.46</c:v>
                </c:pt>
                <c:pt idx="1">
                  <c:v>0.39</c:v>
                </c:pt>
                <c:pt idx="2">
                  <c:v>0.1</c:v>
                </c:pt>
                <c:pt idx="3">
                  <c:v>0.04</c:v>
                </c:pt>
              </c:numCache>
            </c:numRef>
          </c:val>
        </c:ser>
        <c:ser>
          <c:idx val="2"/>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3"/>
              <c:layout>
                <c:manualLayout>
                  <c:x val="-1.1724838672082392E-7"/>
                  <c:y val="-1.1644832605531334E-2"/>
                </c:manualLayout>
              </c:layout>
              <c:showLegendKey val="0"/>
              <c:showVal val="1"/>
              <c:showCatName val="0"/>
              <c:showSerName val="0"/>
              <c:showPercent val="0"/>
              <c:showBubbleSize val="0"/>
            </c:dLbl>
            <c:spPr>
              <a:noFill/>
              <a:ln w="24900">
                <a:noFill/>
              </a:ln>
            </c:sp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Sheet1!$D$2:$D$5</c:f>
              <c:numCache>
                <c:formatCode>0%</c:formatCode>
                <c:ptCount val="4"/>
                <c:pt idx="0">
                  <c:v>0.47</c:v>
                </c:pt>
                <c:pt idx="1">
                  <c:v>0.39</c:v>
                </c:pt>
                <c:pt idx="2">
                  <c:v>0.09</c:v>
                </c:pt>
                <c:pt idx="3">
                  <c:v>0.05</c:v>
                </c:pt>
              </c:numCache>
            </c:numRef>
          </c:val>
        </c:ser>
        <c:ser>
          <c:idx val="3"/>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Sheet1!$E$2:$E$5</c:f>
              <c:numCache>
                <c:formatCode>0%</c:formatCode>
                <c:ptCount val="4"/>
                <c:pt idx="0">
                  <c:v>0.56000000000000005</c:v>
                </c:pt>
                <c:pt idx="1">
                  <c:v>0.32</c:v>
                </c:pt>
                <c:pt idx="2">
                  <c:v>7.0000000000000007E-2</c:v>
                </c:pt>
                <c:pt idx="3">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Sheet1!$F$2:$F$5</c:f>
              <c:numCache>
                <c:formatCode>0%</c:formatCode>
                <c:ptCount val="4"/>
                <c:pt idx="0">
                  <c:v>0.54</c:v>
                </c:pt>
                <c:pt idx="1">
                  <c:v>0.33</c:v>
                </c:pt>
                <c:pt idx="2">
                  <c:v>0.09</c:v>
                </c:pt>
                <c:pt idx="3">
                  <c:v>0.04</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Sheet1!$G$2:$G$5</c:f>
              <c:numCache>
                <c:formatCode>0%</c:formatCode>
                <c:ptCount val="4"/>
                <c:pt idx="0">
                  <c:v>0.4</c:v>
                </c:pt>
                <c:pt idx="1">
                  <c:v>0.51</c:v>
                </c:pt>
                <c:pt idx="2">
                  <c:v>7.0000000000000007E-2</c:v>
                </c:pt>
                <c:pt idx="3">
                  <c:v>0.03</c:v>
                </c:pt>
              </c:numCache>
            </c:numRef>
          </c:val>
        </c:ser>
        <c:dLbls>
          <c:showLegendKey val="0"/>
          <c:showVal val="0"/>
          <c:showCatName val="0"/>
          <c:showSerName val="0"/>
          <c:showPercent val="0"/>
          <c:showBubbleSize val="0"/>
        </c:dLbls>
        <c:gapWidth val="70"/>
        <c:overlap val="-3"/>
        <c:axId val="153670016"/>
        <c:axId val="153671552"/>
      </c:barChart>
      <c:catAx>
        <c:axId val="153670016"/>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400"/>
            </a:pPr>
            <a:endParaRPr lang="en-US"/>
          </a:p>
        </c:txPr>
        <c:crossAx val="153671552"/>
        <c:crosses val="autoZero"/>
        <c:auto val="1"/>
        <c:lblAlgn val="ctr"/>
        <c:lblOffset val="100"/>
        <c:tickLblSkip val="1"/>
        <c:tickMarkSkip val="1"/>
        <c:noMultiLvlLbl val="0"/>
      </c:catAx>
      <c:valAx>
        <c:axId val="153671552"/>
        <c:scaling>
          <c:orientation val="minMax"/>
          <c:max val="1"/>
          <c:min val="0"/>
        </c:scaling>
        <c:delete val="1"/>
        <c:axPos val="l"/>
        <c:numFmt formatCode="0%" sourceLinked="1"/>
        <c:majorTickMark val="out"/>
        <c:minorTickMark val="none"/>
        <c:tickLblPos val="none"/>
        <c:crossAx val="153670016"/>
        <c:crosses val="autoZero"/>
        <c:crossBetween val="between"/>
        <c:majorUnit val="0.2"/>
        <c:minorUnit val="0.1"/>
      </c:valAx>
      <c:spPr>
        <a:noFill/>
        <a:ln w="24900">
          <a:noFill/>
        </a:ln>
      </c:spPr>
    </c:plotArea>
    <c:legend>
      <c:legendPos val="t"/>
      <c:layout>
        <c:manualLayout>
          <c:xMode val="edge"/>
          <c:yMode val="edge"/>
          <c:x val="0.18222322169958102"/>
          <c:y val="0.12882096069868995"/>
          <c:w val="0.5362419453289532"/>
          <c:h val="7.3754426984836502E-2"/>
        </c:manualLayout>
      </c:layout>
      <c:overlay val="0"/>
      <c:spPr>
        <a:noFill/>
        <a:ln w="24900">
          <a:noFill/>
        </a:ln>
      </c:spPr>
      <c:txPr>
        <a:bodyPr/>
        <a:lstStyle/>
        <a:p>
          <a:pPr>
            <a:defRPr sz="1600"/>
          </a:pPr>
          <a:endParaRPr lang="en-US"/>
        </a:p>
      </c:txPr>
    </c:legend>
    <c:plotVisOnly val="1"/>
    <c:dispBlanksAs val="gap"/>
    <c:showDLblsOverMax val="0"/>
  </c:chart>
  <c:spPr>
    <a:noFill/>
    <a:ln>
      <a:noFill/>
    </a:ln>
  </c:spPr>
  <c:txPr>
    <a:bodyPr/>
    <a:lstStyle/>
    <a:p>
      <a:pPr algn="ctr" rtl="0" fontAlgn="base">
        <a:spcBef>
          <a:spcPct val="50000"/>
        </a:spcBef>
        <a:spcAft>
          <a:spcPct val="0"/>
        </a:spcAft>
        <a:defRPr lang="en-US" sz="12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2E-3"/>
          <c:y val="0.16367862346172052"/>
          <c:w val="1"/>
          <c:h val="0.64919878194888292"/>
        </c:manualLayout>
      </c:layout>
      <c:barChart>
        <c:barDir val="col"/>
        <c:grouping val="clustered"/>
        <c:varyColors val="0"/>
        <c:ser>
          <c:idx val="0"/>
          <c:order val="0"/>
          <c:tx>
            <c:strRef>
              <c:f>Sheet1!$B$1</c:f>
              <c:strCache>
                <c:ptCount val="1"/>
                <c:pt idx="0">
                  <c:v>PEO</c:v>
                </c:pt>
              </c:strCache>
            </c:strRef>
          </c:tx>
          <c:spPr>
            <a:solidFill>
              <a:schemeClr val="accent1">
                <a:lumMod val="75000"/>
              </a:schemeClr>
            </a:solidFill>
            <a:ln w="23670">
              <a:noFill/>
            </a:ln>
          </c:spPr>
          <c:invertIfNegative val="0"/>
          <c:dLbls>
            <c:dLbl>
              <c:idx val="0"/>
              <c:layout>
                <c:manualLayout>
                  <c:x val="3.5204243284790592E-7"/>
                  <c:y val="-4.9899381218181778E-2"/>
                </c:manualLayout>
              </c:layout>
              <c:showLegendKey val="0"/>
              <c:showVal val="1"/>
              <c:showCatName val="0"/>
              <c:showSerName val="0"/>
              <c:showPercent val="0"/>
              <c:showBubbleSize val="0"/>
            </c:dLbl>
            <c:dLbl>
              <c:idx val="1"/>
              <c:layout>
                <c:manualLayout>
                  <c:x val="1.4906650081556497E-3"/>
                  <c:y val="-3.8158173603280263E-2"/>
                </c:manualLayout>
              </c:layout>
              <c:showLegendKey val="0"/>
              <c:showVal val="1"/>
              <c:showCatName val="0"/>
              <c:showSerName val="0"/>
              <c:showPercent val="0"/>
              <c:showBubbleSize val="0"/>
            </c:dLbl>
            <c:dLbl>
              <c:idx val="2"/>
              <c:layout>
                <c:manualLayout>
                  <c:x val="2.9809779738784515E-3"/>
                  <c:y val="-2.9352441233292455E-2"/>
                </c:manualLayout>
              </c:layout>
              <c:showLegendKey val="0"/>
              <c:showVal val="1"/>
              <c:showCatName val="0"/>
              <c:showSerName val="0"/>
              <c:showPercent val="0"/>
              <c:showBubbleSize val="0"/>
            </c:dLbl>
            <c:dLbl>
              <c:idx val="3"/>
              <c:layout>
                <c:manualLayout>
                  <c:x val="2.9807432789232197E-3"/>
                  <c:y val="-4.4028661849938762E-2"/>
                </c:manualLayout>
              </c:layout>
              <c:showLegendKey val="0"/>
              <c:showVal val="1"/>
              <c:showCatName val="0"/>
              <c:showSerName val="0"/>
              <c:showPercent val="0"/>
              <c:showBubbleSize val="0"/>
            </c:dLbl>
            <c:dLbl>
              <c:idx val="4"/>
              <c:layout>
                <c:manualLayout>
                  <c:x val="4.4715256345564851E-3"/>
                  <c:y val="-2.3481952986634008E-2"/>
                </c:manualLayout>
              </c:layout>
              <c:showLegendKey val="0"/>
              <c:showVal val="1"/>
              <c:showCatName val="0"/>
              <c:showSerName val="0"/>
              <c:showPercent val="0"/>
              <c:showBubbleSize val="0"/>
            </c:dLbl>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Accredits University Eng. programs</c:v>
                </c:pt>
                <c:pt idx="1">
                  <c:v>Promotes the interests of professional engineers</c:v>
                </c:pt>
                <c:pt idx="2">
                  <c:v>Licences companies offering engineering services to the public</c:v>
                </c:pt>
                <c:pt idx="3">
                  <c:v>Regulates the practice Eng.</c:v>
                </c:pt>
                <c:pt idx="4">
                  <c:v>Licences P.Eng.</c:v>
                </c:pt>
              </c:strCache>
            </c:strRef>
          </c:cat>
          <c:val>
            <c:numRef>
              <c:f>Sheet1!$B$2:$B$6</c:f>
              <c:numCache>
                <c:formatCode>0%</c:formatCode>
                <c:ptCount val="5"/>
                <c:pt idx="0">
                  <c:v>0.19</c:v>
                </c:pt>
                <c:pt idx="1">
                  <c:v>0.62</c:v>
                </c:pt>
                <c:pt idx="2">
                  <c:v>0.53</c:v>
                </c:pt>
                <c:pt idx="3">
                  <c:v>0.8</c:v>
                </c:pt>
                <c:pt idx="4">
                  <c:v>0.91</c:v>
                </c:pt>
              </c:numCache>
            </c:numRef>
          </c:val>
        </c:ser>
        <c:ser>
          <c:idx val="1"/>
          <c:order val="1"/>
          <c:tx>
            <c:strRef>
              <c:f>Sheet1!$C$1</c:f>
              <c:strCache>
                <c:ptCount val="1"/>
                <c:pt idx="0">
                  <c:v>CEAB</c:v>
                </c:pt>
              </c:strCache>
            </c:strRef>
          </c:tx>
          <c:spPr>
            <a:solidFill>
              <a:schemeClr val="accent1">
                <a:lumMod val="60000"/>
                <a:lumOff val="40000"/>
              </a:schemeClr>
            </a:solidFill>
            <a:ln w="23670">
              <a:noFill/>
            </a:ln>
          </c:spPr>
          <c:invertIfNegative val="0"/>
          <c:dLbls>
            <c:dLbl>
              <c:idx val="0"/>
              <c:layout>
                <c:manualLayout>
                  <c:x val="2.3469495523193728E-7"/>
                  <c:y val="-3.2287685356621763E-2"/>
                </c:manualLayout>
              </c:layout>
              <c:showLegendKey val="0"/>
              <c:showVal val="1"/>
              <c:showCatName val="0"/>
              <c:showSerName val="0"/>
              <c:showPercent val="0"/>
              <c:showBubbleSize val="0"/>
            </c:dLbl>
            <c:dLbl>
              <c:idx val="1"/>
              <c:layout>
                <c:manualLayout>
                  <c:x val="-4.4707042022131731E-3"/>
                  <c:y val="-2.0546708863304758E-2"/>
                </c:manualLayout>
              </c:layout>
              <c:showLegendKey val="0"/>
              <c:showVal val="1"/>
              <c:showCatName val="0"/>
              <c:showSerName val="0"/>
              <c:showPercent val="0"/>
              <c:showBubbleSize val="0"/>
            </c:dLbl>
            <c:dLbl>
              <c:idx val="2"/>
              <c:layout>
                <c:manualLayout>
                  <c:x val="2.9810953213560676E-3"/>
                  <c:y val="-1.7611464739975505E-2"/>
                </c:manualLayout>
              </c:layout>
              <c:showLegendKey val="0"/>
              <c:showVal val="1"/>
              <c:showCatName val="0"/>
              <c:showSerName val="0"/>
              <c:showPercent val="0"/>
              <c:showBubbleSize val="0"/>
            </c:dLbl>
            <c:dLbl>
              <c:idx val="3"/>
              <c:layout>
                <c:manualLayout>
                  <c:x val="2.9808606264008354E-3"/>
                  <c:y val="-1.7611695861560021E-2"/>
                </c:manualLayout>
              </c:layout>
              <c:showLegendKey val="0"/>
              <c:showVal val="1"/>
              <c:showCatName val="0"/>
              <c:showSerName val="0"/>
              <c:showPercent val="0"/>
              <c:showBubbleSize val="0"/>
            </c:dLbl>
            <c:dLbl>
              <c:idx val="4"/>
              <c:layout>
                <c:manualLayout>
                  <c:x val="7.4519168710468564E-3"/>
                  <c:y val="-3.522292947995101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Accredits University Eng. programs</c:v>
                </c:pt>
                <c:pt idx="1">
                  <c:v>Promotes the interests of professional engineers</c:v>
                </c:pt>
                <c:pt idx="2">
                  <c:v>Licences companies offering engineering services to the public</c:v>
                </c:pt>
                <c:pt idx="3">
                  <c:v>Regulates the practice Eng.</c:v>
                </c:pt>
                <c:pt idx="4">
                  <c:v>Licences P.Eng.</c:v>
                </c:pt>
              </c:strCache>
            </c:strRef>
          </c:cat>
          <c:val>
            <c:numRef>
              <c:f>Sheet1!$C$2:$C$6</c:f>
              <c:numCache>
                <c:formatCode>0%</c:formatCode>
                <c:ptCount val="5"/>
                <c:pt idx="0">
                  <c:v>0.74</c:v>
                </c:pt>
                <c:pt idx="1">
                  <c:v>0.46</c:v>
                </c:pt>
                <c:pt idx="2">
                  <c:v>0.28000000000000003</c:v>
                </c:pt>
                <c:pt idx="3">
                  <c:v>0.24</c:v>
                </c:pt>
                <c:pt idx="4">
                  <c:v>0.06</c:v>
                </c:pt>
              </c:numCache>
            </c:numRef>
          </c:val>
        </c:ser>
        <c:dLbls>
          <c:showLegendKey val="0"/>
          <c:showVal val="0"/>
          <c:showCatName val="0"/>
          <c:showSerName val="0"/>
          <c:showPercent val="0"/>
          <c:showBubbleSize val="0"/>
        </c:dLbls>
        <c:gapWidth val="93"/>
        <c:overlap val="-3"/>
        <c:axId val="154042752"/>
        <c:axId val="154044288"/>
      </c:barChart>
      <c:catAx>
        <c:axId val="154042752"/>
        <c:scaling>
          <c:orientation val="maxMin"/>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044288"/>
        <c:crosses val="autoZero"/>
        <c:auto val="1"/>
        <c:lblAlgn val="ctr"/>
        <c:lblOffset val="100"/>
        <c:tickLblSkip val="1"/>
        <c:tickMarkSkip val="1"/>
        <c:noMultiLvlLbl val="0"/>
      </c:catAx>
      <c:valAx>
        <c:axId val="154044288"/>
        <c:scaling>
          <c:orientation val="minMax"/>
          <c:max val="1"/>
          <c:min val="0"/>
        </c:scaling>
        <c:delete val="1"/>
        <c:axPos val="r"/>
        <c:numFmt formatCode="0%" sourceLinked="1"/>
        <c:majorTickMark val="out"/>
        <c:minorTickMark val="none"/>
        <c:tickLblPos val="none"/>
        <c:crossAx val="154042752"/>
        <c:crosses val="autoZero"/>
        <c:crossBetween val="between"/>
        <c:majorUnit val="0.2"/>
        <c:minorUnit val="0.1"/>
      </c:valAx>
      <c:spPr>
        <a:noFill/>
        <a:ln w="23670">
          <a:noFill/>
        </a:ln>
      </c:spPr>
    </c:plotArea>
    <c:legend>
      <c:legendPos val="r"/>
      <c:layout>
        <c:manualLayout>
          <c:xMode val="edge"/>
          <c:yMode val="edge"/>
          <c:x val="0.30702817512937619"/>
          <c:y val="5.066574526258856E-2"/>
          <c:w val="0.33843564077590182"/>
          <c:h val="6.0213412120414138E-2"/>
        </c:manualLayout>
      </c:layout>
      <c:overlay val="0"/>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2E-3"/>
          <c:y val="0.16367862346172052"/>
          <c:w val="1"/>
          <c:h val="0.64919878194888292"/>
        </c:manualLayout>
      </c:layout>
      <c:barChart>
        <c:barDir val="col"/>
        <c:grouping val="clustered"/>
        <c:varyColors val="0"/>
        <c:ser>
          <c:idx val="0"/>
          <c:order val="0"/>
          <c:tx>
            <c:strRef>
              <c:f>Sheet1!$B$1</c:f>
              <c:strCache>
                <c:ptCount val="1"/>
                <c:pt idx="0">
                  <c:v>PEO</c:v>
                </c:pt>
              </c:strCache>
            </c:strRef>
          </c:tx>
          <c:spPr>
            <a:solidFill>
              <a:schemeClr val="accent1">
                <a:lumMod val="75000"/>
              </a:schemeClr>
            </a:solidFill>
            <a:ln w="23670">
              <a:noFill/>
            </a:ln>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Sheet1!$A$2:$A$6</c:f>
              <c:strCache>
                <c:ptCount val="5"/>
                <c:pt idx="0">
                  <c:v>Accredits University Eng. programs</c:v>
                </c:pt>
                <c:pt idx="1">
                  <c:v>Promotes the interests of professional engineers</c:v>
                </c:pt>
                <c:pt idx="2">
                  <c:v>Licences companies offering engineering services to the public</c:v>
                </c:pt>
                <c:pt idx="3">
                  <c:v>Regulates the practice Eng.</c:v>
                </c:pt>
                <c:pt idx="4">
                  <c:v>Licences P.Eng.</c:v>
                </c:pt>
              </c:strCache>
            </c:strRef>
          </c:cat>
          <c:val>
            <c:numRef>
              <c:f>Sheet1!$B$2:$B$6</c:f>
              <c:numCache>
                <c:formatCode>0%</c:formatCode>
                <c:ptCount val="5"/>
                <c:pt idx="0">
                  <c:v>0.22</c:v>
                </c:pt>
                <c:pt idx="1">
                  <c:v>0.65000000000000113</c:v>
                </c:pt>
                <c:pt idx="2">
                  <c:v>0.46</c:v>
                </c:pt>
                <c:pt idx="3">
                  <c:v>0.8</c:v>
                </c:pt>
                <c:pt idx="4">
                  <c:v>0.9</c:v>
                </c:pt>
              </c:numCache>
            </c:numRef>
          </c:val>
        </c:ser>
        <c:ser>
          <c:idx val="1"/>
          <c:order val="1"/>
          <c:tx>
            <c:strRef>
              <c:f>Sheet1!$C$1</c:f>
              <c:strCache>
                <c:ptCount val="1"/>
                <c:pt idx="0">
                  <c:v>CEAB</c:v>
                </c:pt>
              </c:strCache>
            </c:strRef>
          </c:tx>
          <c:spPr>
            <a:solidFill>
              <a:schemeClr val="accent1">
                <a:lumMod val="60000"/>
                <a:lumOff val="4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Accredits University Eng. programs</c:v>
                </c:pt>
                <c:pt idx="1">
                  <c:v>Promotes the interests of professional engineers</c:v>
                </c:pt>
                <c:pt idx="2">
                  <c:v>Licences companies offering engineering services to the public</c:v>
                </c:pt>
                <c:pt idx="3">
                  <c:v>Regulates the practice Eng.</c:v>
                </c:pt>
                <c:pt idx="4">
                  <c:v>Licences P.Eng.</c:v>
                </c:pt>
              </c:strCache>
            </c:strRef>
          </c:cat>
          <c:val>
            <c:numRef>
              <c:f>Sheet1!$C$2:$C$6</c:f>
              <c:numCache>
                <c:formatCode>0%</c:formatCode>
                <c:ptCount val="5"/>
                <c:pt idx="0">
                  <c:v>0.70000000000000062</c:v>
                </c:pt>
                <c:pt idx="1">
                  <c:v>0.4</c:v>
                </c:pt>
                <c:pt idx="2">
                  <c:v>0.34</c:v>
                </c:pt>
                <c:pt idx="3">
                  <c:v>0.24000000000000021</c:v>
                </c:pt>
                <c:pt idx="4">
                  <c:v>7.0000000000000021E-2</c:v>
                </c:pt>
              </c:numCache>
            </c:numRef>
          </c:val>
        </c:ser>
        <c:dLbls>
          <c:showLegendKey val="0"/>
          <c:showVal val="0"/>
          <c:showCatName val="0"/>
          <c:showSerName val="0"/>
          <c:showPercent val="0"/>
          <c:showBubbleSize val="0"/>
        </c:dLbls>
        <c:gapWidth val="93"/>
        <c:overlap val="-3"/>
        <c:axId val="154698112"/>
        <c:axId val="154699648"/>
      </c:barChart>
      <c:catAx>
        <c:axId val="154698112"/>
        <c:scaling>
          <c:orientation val="maxMin"/>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699648"/>
        <c:crosses val="autoZero"/>
        <c:auto val="1"/>
        <c:lblAlgn val="ctr"/>
        <c:lblOffset val="100"/>
        <c:tickLblSkip val="1"/>
        <c:tickMarkSkip val="1"/>
        <c:noMultiLvlLbl val="0"/>
      </c:catAx>
      <c:valAx>
        <c:axId val="154699648"/>
        <c:scaling>
          <c:orientation val="minMax"/>
          <c:max val="1"/>
          <c:min val="0"/>
        </c:scaling>
        <c:delete val="1"/>
        <c:axPos val="r"/>
        <c:numFmt formatCode="0%" sourceLinked="1"/>
        <c:majorTickMark val="out"/>
        <c:minorTickMark val="none"/>
        <c:tickLblPos val="none"/>
        <c:crossAx val="154698112"/>
        <c:crosses val="autoZero"/>
        <c:crossBetween val="between"/>
        <c:majorUnit val="0.2"/>
        <c:minorUnit val="0.1"/>
      </c:valAx>
      <c:spPr>
        <a:noFill/>
        <a:ln w="23670">
          <a:noFill/>
        </a:ln>
      </c:spPr>
    </c:plotArea>
    <c:legend>
      <c:legendPos val="r"/>
      <c:layout>
        <c:manualLayout>
          <c:xMode val="edge"/>
          <c:yMode val="edge"/>
          <c:x val="0.30702817512937619"/>
          <c:y val="5.066574526258856E-2"/>
          <c:w val="0.33843564077590182"/>
          <c:h val="6.0213412120414138E-2"/>
        </c:manualLayout>
      </c:layout>
      <c:overlay val="0"/>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5E-3"/>
          <c:y val="2.2471910112360064E-3"/>
          <c:w val="1"/>
          <c:h val="0.89662921348315527"/>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layout>
                <c:manualLayout>
                  <c:x val="-2.1332410257155412E-4"/>
                  <c:y val="-2.7556186737602122E-2"/>
                </c:manualLayout>
              </c:layout>
              <c:dLblPos val="outEnd"/>
              <c:showLegendKey val="0"/>
              <c:showVal val="1"/>
              <c:showCatName val="0"/>
              <c:showSerName val="0"/>
              <c:showPercent val="0"/>
              <c:showBubbleSize val="0"/>
            </c:dLbl>
            <c:dLbl>
              <c:idx val="1"/>
              <c:layout>
                <c:manualLayout>
                  <c:x val="3.0876141628721616E-5"/>
                  <c:y val="-2.2724731450870412E-2"/>
                </c:manualLayout>
              </c:layout>
              <c:dLblPos val="outEnd"/>
              <c:showLegendKey val="0"/>
              <c:showVal val="1"/>
              <c:showCatName val="0"/>
              <c:showSerName val="0"/>
              <c:showPercent val="0"/>
              <c:showBubbleSize val="0"/>
            </c:dLbl>
            <c:dLbl>
              <c:idx val="2"/>
              <c:layout>
                <c:manualLayout>
                  <c:x val="2.750763858289786E-4"/>
                  <c:y val="-1.9893280114917686E-2"/>
                </c:manualLayout>
              </c:layout>
              <c:dLblPos val="outEnd"/>
              <c:showLegendKey val="0"/>
              <c:showVal val="1"/>
              <c:showCatName val="0"/>
              <c:showSerName val="0"/>
              <c:showPercent val="0"/>
              <c:showBubbleSize val="0"/>
            </c:dLbl>
            <c:dLbl>
              <c:idx val="3"/>
              <c:layout>
                <c:manualLayout>
                  <c:x val="1.7402778510303483E-3"/>
                  <c:y val="-2.6477552291970886E-2"/>
                </c:manualLayout>
              </c:layout>
              <c:dLblPos val="outEnd"/>
              <c:showLegendKey val="0"/>
              <c:showVal val="1"/>
              <c:showCatName val="0"/>
              <c:showSerName val="0"/>
              <c:showPercent val="0"/>
              <c:showBubbleSize val="0"/>
            </c:dLbl>
            <c:dLbl>
              <c:idx val="4"/>
              <c:layout>
                <c:manualLayout>
                  <c:x val="-4.5752434677168136E-4"/>
                  <c:y val="-1.4926995522482127E-2"/>
                </c:manualLayout>
              </c:layout>
              <c:dLblPos val="outEnd"/>
              <c:showLegendKey val="0"/>
              <c:showVal val="1"/>
              <c:showCatName val="0"/>
              <c:showSerName val="0"/>
              <c:showPercent val="0"/>
              <c:showBubbleSize val="0"/>
            </c:dLbl>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Sheet1!$B$2:$B$6</c:f>
              <c:numCache>
                <c:formatCode>0%</c:formatCode>
                <c:ptCount val="5"/>
                <c:pt idx="0">
                  <c:v>0.85000000000000064</c:v>
                </c:pt>
                <c:pt idx="1">
                  <c:v>0.70000000000000062</c:v>
                </c:pt>
                <c:pt idx="2">
                  <c:v>0.4</c:v>
                </c:pt>
                <c:pt idx="3">
                  <c:v>0.36000000000000032</c:v>
                </c:pt>
                <c:pt idx="4">
                  <c:v>0.19</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Sheet1!$C$2:$C$6</c:f>
              <c:numCache>
                <c:formatCode>0%</c:formatCode>
                <c:ptCount val="5"/>
                <c:pt idx="0">
                  <c:v>6.0000000000000032E-2</c:v>
                </c:pt>
                <c:pt idx="1">
                  <c:v>0.14000000000000001</c:v>
                </c:pt>
                <c:pt idx="2">
                  <c:v>0.14000000000000001</c:v>
                </c:pt>
                <c:pt idx="3">
                  <c:v>0.62000000000000266</c:v>
                </c:pt>
                <c:pt idx="4">
                  <c:v>9.0000000000000024E-2</c:v>
                </c:pt>
              </c:numCache>
            </c:numRef>
          </c:val>
        </c:ser>
        <c:ser>
          <c:idx val="2"/>
          <c:order val="2"/>
          <c:tx>
            <c:strRef>
              <c:f>Sheet1!$D$1</c:f>
              <c:strCache>
                <c:ptCount val="1"/>
                <c:pt idx="0">
                  <c:v>CEAB</c:v>
                </c:pt>
              </c:strCache>
            </c:strRef>
          </c:tx>
          <c:spPr>
            <a:solidFill>
              <a:schemeClr val="accent1">
                <a:lumMod val="60000"/>
                <a:lumOff val="4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Sheet1!$D$2:$D$6</c:f>
              <c:numCache>
                <c:formatCode>0%</c:formatCode>
                <c:ptCount val="5"/>
                <c:pt idx="0">
                  <c:v>0.05</c:v>
                </c:pt>
                <c:pt idx="1">
                  <c:v>0.17</c:v>
                </c:pt>
                <c:pt idx="2">
                  <c:v>0.17</c:v>
                </c:pt>
                <c:pt idx="3">
                  <c:v>0.22</c:v>
                </c:pt>
                <c:pt idx="4">
                  <c:v>0.60000000000000064</c:v>
                </c:pt>
              </c:numCache>
            </c:numRef>
          </c:val>
        </c:ser>
        <c:dLbls>
          <c:showLegendKey val="0"/>
          <c:showVal val="0"/>
          <c:showCatName val="0"/>
          <c:showSerName val="0"/>
          <c:showPercent val="0"/>
          <c:showBubbleSize val="0"/>
        </c:dLbls>
        <c:gapWidth val="93"/>
        <c:overlap val="-3"/>
        <c:axId val="154408448"/>
        <c:axId val="154409984"/>
      </c:barChart>
      <c:catAx>
        <c:axId val="154408448"/>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409984"/>
        <c:crosses val="autoZero"/>
        <c:auto val="1"/>
        <c:lblAlgn val="ctr"/>
        <c:lblOffset val="100"/>
        <c:tickLblSkip val="1"/>
        <c:tickMarkSkip val="1"/>
        <c:noMultiLvlLbl val="0"/>
      </c:catAx>
      <c:valAx>
        <c:axId val="154409984"/>
        <c:scaling>
          <c:orientation val="minMax"/>
          <c:max val="1"/>
          <c:min val="0"/>
        </c:scaling>
        <c:delete val="1"/>
        <c:axPos val="l"/>
        <c:numFmt formatCode="0%" sourceLinked="1"/>
        <c:majorTickMark val="out"/>
        <c:minorTickMark val="none"/>
        <c:tickLblPos val="none"/>
        <c:crossAx val="154408448"/>
        <c:crosses val="autoZero"/>
        <c:crossBetween val="between"/>
        <c:majorUnit val="0.2"/>
        <c:minorUnit val="0.1"/>
      </c:valAx>
      <c:spPr>
        <a:noFill/>
        <a:ln w="23670">
          <a:noFill/>
        </a:ln>
      </c:spPr>
    </c:plotArea>
    <c:legend>
      <c:legendPos val="r"/>
      <c:layout>
        <c:manualLayout>
          <c:xMode val="edge"/>
          <c:yMode val="edge"/>
          <c:x val="0.30702817512937969"/>
          <c:y val="1.2508362374906858E-2"/>
          <c:w val="0.33843564077590182"/>
          <c:h val="6.0213412120414138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88E-3"/>
          <c:y val="2.2471910112360021E-3"/>
          <c:w val="1"/>
          <c:h val="0.89662921348315461"/>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layout>
                <c:manualLayout>
                  <c:x val="-2.1332410257155412E-4"/>
                  <c:y val="-2.7556186737602122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1"/>
              <c:layout>
                <c:manualLayout>
                  <c:x val="3.0876141628721575E-5"/>
                  <c:y val="-2.2724731450870412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2"/>
              <c:layout>
                <c:manualLayout>
                  <c:x val="2.7507638582897832E-4"/>
                  <c:y val="-1.9893280114917668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3"/>
              <c:layout>
                <c:manualLayout>
                  <c:x val="1.740277851030347E-3"/>
                  <c:y val="-2.6477552291970886E-2"/>
                </c:manualLayout>
              </c:layout>
              <c:dLblPos val="outEnd"/>
              <c:showLegendKey val="0"/>
              <c:showVal val="1"/>
              <c:showCatName val="0"/>
              <c:showSerName val="0"/>
              <c:showPercent val="0"/>
              <c:showBubbleSize val="0"/>
            </c:dLbl>
            <c:dLbl>
              <c:idx val="4"/>
              <c:layout>
                <c:manualLayout>
                  <c:x val="-4.5752434677168082E-4"/>
                  <c:y val="-1.4926995522482127E-2"/>
                </c:manualLayout>
              </c:layout>
              <c:dLblPos val="outEnd"/>
              <c:showLegendKey val="0"/>
              <c:showVal val="1"/>
              <c:showCatName val="0"/>
              <c:showSerName val="0"/>
              <c:showPercent val="0"/>
              <c:showBubbleSize val="0"/>
            </c:dLbl>
            <c:spPr>
              <a:noFill/>
              <a:ln w="2367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Sheet1!$B$2:$B$6</c:f>
              <c:numCache>
                <c:formatCode>0%</c:formatCode>
                <c:ptCount val="5"/>
                <c:pt idx="0">
                  <c:v>0.83000000000000063</c:v>
                </c:pt>
                <c:pt idx="1">
                  <c:v>0.68</c:v>
                </c:pt>
                <c:pt idx="2">
                  <c:v>0.42000000000000032</c:v>
                </c:pt>
                <c:pt idx="3">
                  <c:v>0.35000000000000031</c:v>
                </c:pt>
                <c:pt idx="4">
                  <c:v>0.21000000000000021</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Sheet1!$C$2:$C$6</c:f>
              <c:numCache>
                <c:formatCode>0%</c:formatCode>
                <c:ptCount val="5"/>
                <c:pt idx="0">
                  <c:v>7.0000000000000021E-2</c:v>
                </c:pt>
                <c:pt idx="1">
                  <c:v>0.16</c:v>
                </c:pt>
                <c:pt idx="2">
                  <c:v>0.15000000000000024</c:v>
                </c:pt>
                <c:pt idx="3">
                  <c:v>0.63000000000000389</c:v>
                </c:pt>
                <c:pt idx="4">
                  <c:v>0.1</c:v>
                </c:pt>
              </c:numCache>
            </c:numRef>
          </c:val>
        </c:ser>
        <c:ser>
          <c:idx val="2"/>
          <c:order val="2"/>
          <c:tx>
            <c:strRef>
              <c:f>Sheet1!$D$1</c:f>
              <c:strCache>
                <c:ptCount val="1"/>
                <c:pt idx="0">
                  <c:v>CEAB</c:v>
                </c:pt>
              </c:strCache>
            </c:strRef>
          </c:tx>
          <c:spPr>
            <a:solidFill>
              <a:schemeClr val="accent1">
                <a:lumMod val="60000"/>
                <a:lumOff val="40000"/>
              </a:schemeClr>
            </a:solidFill>
            <a:ln w="23670">
              <a:noFill/>
            </a:ln>
          </c:spPr>
          <c:invertIfNegative val="0"/>
          <c:dLbls>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Sheet1!$D$2:$D$6</c:f>
              <c:numCache>
                <c:formatCode>0%</c:formatCode>
                <c:ptCount val="5"/>
                <c:pt idx="0">
                  <c:v>0.05</c:v>
                </c:pt>
                <c:pt idx="1">
                  <c:v>0.16</c:v>
                </c:pt>
                <c:pt idx="2">
                  <c:v>0.18000000000000024</c:v>
                </c:pt>
                <c:pt idx="3">
                  <c:v>0.21000000000000021</c:v>
                </c:pt>
                <c:pt idx="4">
                  <c:v>0.56999999999999995</c:v>
                </c:pt>
              </c:numCache>
            </c:numRef>
          </c:val>
        </c:ser>
        <c:dLbls>
          <c:showLegendKey val="0"/>
          <c:showVal val="0"/>
          <c:showCatName val="0"/>
          <c:showSerName val="0"/>
          <c:showPercent val="0"/>
          <c:showBubbleSize val="0"/>
        </c:dLbls>
        <c:gapWidth val="93"/>
        <c:overlap val="-3"/>
        <c:axId val="154526464"/>
        <c:axId val="154528000"/>
      </c:barChart>
      <c:catAx>
        <c:axId val="154526464"/>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528000"/>
        <c:crosses val="autoZero"/>
        <c:auto val="1"/>
        <c:lblAlgn val="ctr"/>
        <c:lblOffset val="100"/>
        <c:tickLblSkip val="1"/>
        <c:tickMarkSkip val="1"/>
        <c:noMultiLvlLbl val="0"/>
      </c:catAx>
      <c:valAx>
        <c:axId val="154528000"/>
        <c:scaling>
          <c:orientation val="minMax"/>
          <c:max val="1"/>
          <c:min val="0"/>
        </c:scaling>
        <c:delete val="1"/>
        <c:axPos val="l"/>
        <c:numFmt formatCode="0%" sourceLinked="1"/>
        <c:majorTickMark val="out"/>
        <c:minorTickMark val="none"/>
        <c:tickLblPos val="none"/>
        <c:crossAx val="154526464"/>
        <c:crosses val="autoZero"/>
        <c:crossBetween val="between"/>
        <c:majorUnit val="0.2"/>
        <c:minorUnit val="0.1"/>
      </c:valAx>
      <c:spPr>
        <a:noFill/>
        <a:ln w="23670">
          <a:noFill/>
        </a:ln>
      </c:spPr>
    </c:plotArea>
    <c:legend>
      <c:legendPos val="r"/>
      <c:layout>
        <c:manualLayout>
          <c:xMode val="edge"/>
          <c:yMode val="edge"/>
          <c:x val="0.30702817512937935"/>
          <c:y val="1.2508362374906858E-2"/>
          <c:w val="0.33843564077590182"/>
          <c:h val="9.8876404494382786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7178146770988E-3"/>
          <c:w val="1"/>
          <c:h val="0.89662921348315461"/>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1"/>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2"/>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Sheet1!$B$2:$B$6</c:f>
              <c:numCache>
                <c:formatCode>0%</c:formatCode>
                <c:ptCount val="5"/>
                <c:pt idx="0">
                  <c:v>0.87000000000000333</c:v>
                </c:pt>
                <c:pt idx="1">
                  <c:v>0.76000000000000378</c:v>
                </c:pt>
                <c:pt idx="2">
                  <c:v>0.44</c:v>
                </c:pt>
                <c:pt idx="3">
                  <c:v>0.36000000000000032</c:v>
                </c:pt>
                <c:pt idx="4">
                  <c:v>0.18000000000000024</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Sheet1!$C$2:$C$6</c:f>
              <c:numCache>
                <c:formatCode>0%</c:formatCode>
                <c:ptCount val="5"/>
                <c:pt idx="0">
                  <c:v>7.0000000000000021E-2</c:v>
                </c:pt>
                <c:pt idx="1">
                  <c:v>0.14000000000000001</c:v>
                </c:pt>
                <c:pt idx="2">
                  <c:v>0.16</c:v>
                </c:pt>
                <c:pt idx="3">
                  <c:v>0.66000000000000425</c:v>
                </c:pt>
                <c:pt idx="4">
                  <c:v>0.1</c:v>
                </c:pt>
              </c:numCache>
            </c:numRef>
          </c:val>
        </c:ser>
        <c:ser>
          <c:idx val="2"/>
          <c:order val="2"/>
          <c:tx>
            <c:strRef>
              <c:f>Sheet1!$D$1</c:f>
              <c:strCache>
                <c:ptCount val="1"/>
                <c:pt idx="0">
                  <c:v>Engineers Canada (EC)</c:v>
                </c:pt>
              </c:strCache>
            </c:strRef>
          </c:tx>
          <c:spPr>
            <a:solidFill>
              <a:schemeClr val="accent1">
                <a:lumMod val="60000"/>
                <a:lumOff val="40000"/>
              </a:schemeClr>
            </a:solidFill>
            <a:ln w="23670">
              <a:noFill/>
            </a:ln>
          </c:spPr>
          <c:invertIfNegative val="0"/>
          <c:dLbls>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Sheet1!$D$2:$D$6</c:f>
              <c:numCache>
                <c:formatCode>0%</c:formatCode>
                <c:ptCount val="5"/>
                <c:pt idx="0">
                  <c:v>4.0000000000000022E-2</c:v>
                </c:pt>
                <c:pt idx="1">
                  <c:v>0.16</c:v>
                </c:pt>
                <c:pt idx="2">
                  <c:v>0.17</c:v>
                </c:pt>
                <c:pt idx="3">
                  <c:v>0.24000000000000021</c:v>
                </c:pt>
                <c:pt idx="4">
                  <c:v>0.63000000000000378</c:v>
                </c:pt>
              </c:numCache>
            </c:numRef>
          </c:val>
        </c:ser>
        <c:ser>
          <c:idx val="3"/>
          <c:order val="3"/>
          <c:tx>
            <c:strRef>
              <c:f>Sheet1!$E$1</c:f>
              <c:strCache>
                <c:ptCount val="1"/>
                <c:pt idx="0">
                  <c:v>Don't know/ Unsure</c:v>
                </c:pt>
              </c:strCache>
            </c:strRef>
          </c:tx>
          <c:spPr>
            <a:solidFill>
              <a:schemeClr val="accent1">
                <a:lumMod val="40000"/>
                <a:lumOff val="6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Sheet1!$E$2:$E$6</c:f>
              <c:numCache>
                <c:formatCode>0%</c:formatCode>
                <c:ptCount val="5"/>
                <c:pt idx="0">
                  <c:v>8.0000000000000043E-2</c:v>
                </c:pt>
                <c:pt idx="1">
                  <c:v>0.12000000000000002</c:v>
                </c:pt>
                <c:pt idx="2">
                  <c:v>0.32000000000000189</c:v>
                </c:pt>
                <c:pt idx="3">
                  <c:v>0.15000000000000024</c:v>
                </c:pt>
                <c:pt idx="4">
                  <c:v>0.15000000000000024</c:v>
                </c:pt>
              </c:numCache>
            </c:numRef>
          </c:val>
        </c:ser>
        <c:dLbls>
          <c:showLegendKey val="0"/>
          <c:showVal val="0"/>
          <c:showCatName val="0"/>
          <c:showSerName val="0"/>
          <c:showPercent val="0"/>
          <c:showBubbleSize val="0"/>
        </c:dLbls>
        <c:gapWidth val="93"/>
        <c:overlap val="-3"/>
        <c:axId val="154151168"/>
        <c:axId val="154169344"/>
      </c:barChart>
      <c:catAx>
        <c:axId val="154151168"/>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169344"/>
        <c:crosses val="autoZero"/>
        <c:auto val="1"/>
        <c:lblAlgn val="ctr"/>
        <c:lblOffset val="100"/>
        <c:tickLblSkip val="1"/>
        <c:tickMarkSkip val="1"/>
        <c:noMultiLvlLbl val="0"/>
      </c:catAx>
      <c:valAx>
        <c:axId val="154169344"/>
        <c:scaling>
          <c:orientation val="minMax"/>
          <c:max val="1"/>
          <c:min val="0"/>
        </c:scaling>
        <c:delete val="1"/>
        <c:axPos val="l"/>
        <c:numFmt formatCode="0%" sourceLinked="1"/>
        <c:majorTickMark val="out"/>
        <c:minorTickMark val="none"/>
        <c:tickLblPos val="none"/>
        <c:crossAx val="154151168"/>
        <c:crosses val="autoZero"/>
        <c:crossBetween val="between"/>
        <c:majorUnit val="0.2"/>
        <c:minorUnit val="0.1"/>
      </c:valAx>
      <c:spPr>
        <a:noFill/>
        <a:ln w="23670">
          <a:noFill/>
        </a:ln>
      </c:spPr>
    </c:plotArea>
    <c:legend>
      <c:legendPos val="r"/>
      <c:layout>
        <c:manualLayout>
          <c:xMode val="edge"/>
          <c:yMode val="edge"/>
          <c:x val="0.19376438973444396"/>
          <c:y val="5.8367953775061512E-4"/>
          <c:w val="0.62308541722896094"/>
          <c:h val="5.3433989231387112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86E-3"/>
          <c:y val="2.2471910112360008E-3"/>
          <c:w val="1"/>
          <c:h val="0.89662921348315427"/>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4898">
              <a:noFill/>
            </a:ln>
          </c:spPr>
          <c:invertIfNegative val="0"/>
          <c:dLbls>
            <c:dLbl>
              <c:idx val="0"/>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1"/>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2"/>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Sheet1!$B$2:$B$6</c:f>
              <c:numCache>
                <c:formatCode>0%</c:formatCode>
                <c:ptCount val="5"/>
                <c:pt idx="0">
                  <c:v>0.82000000000000062</c:v>
                </c:pt>
                <c:pt idx="1">
                  <c:v>0.65000000000000391</c:v>
                </c:pt>
                <c:pt idx="2">
                  <c:v>0.3900000000000019</c:v>
                </c:pt>
                <c:pt idx="3">
                  <c:v>0.24000000000000021</c:v>
                </c:pt>
                <c:pt idx="4">
                  <c:v>0.29000000000000031</c:v>
                </c:pt>
              </c:numCache>
            </c:numRef>
          </c:val>
        </c:ser>
        <c:ser>
          <c:idx val="1"/>
          <c:order val="1"/>
          <c:tx>
            <c:strRef>
              <c:f>Sheet1!$C$1</c:f>
              <c:strCache>
                <c:ptCount val="1"/>
                <c:pt idx="0">
                  <c:v>OSPE</c:v>
                </c:pt>
              </c:strCache>
            </c:strRef>
          </c:tx>
          <c:spPr>
            <a:solidFill>
              <a:schemeClr val="accent1">
                <a:lumMod val="75000"/>
              </a:schemeClr>
            </a:solidFill>
            <a:ln w="24898">
              <a:noFill/>
            </a:ln>
          </c:spPr>
          <c:invertIfNegative val="0"/>
          <c:dLbls>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Sheet1!$C$2:$C$6</c:f>
              <c:numCache>
                <c:formatCode>0%</c:formatCode>
                <c:ptCount val="5"/>
                <c:pt idx="0">
                  <c:v>4.0000000000000022E-2</c:v>
                </c:pt>
                <c:pt idx="1">
                  <c:v>9.0000000000000024E-2</c:v>
                </c:pt>
                <c:pt idx="2">
                  <c:v>0.14000000000000001</c:v>
                </c:pt>
                <c:pt idx="3">
                  <c:v>0.37000000000000038</c:v>
                </c:pt>
                <c:pt idx="4">
                  <c:v>0.16</c:v>
                </c:pt>
              </c:numCache>
            </c:numRef>
          </c:val>
        </c:ser>
        <c:ser>
          <c:idx val="2"/>
          <c:order val="2"/>
          <c:tx>
            <c:strRef>
              <c:f>Sheet1!$D$1</c:f>
              <c:strCache>
                <c:ptCount val="1"/>
                <c:pt idx="0">
                  <c:v>Engineers Canada (EC)</c:v>
                </c:pt>
              </c:strCache>
            </c:strRef>
          </c:tx>
          <c:spPr>
            <a:solidFill>
              <a:schemeClr val="accent1">
                <a:lumMod val="60000"/>
                <a:lumOff val="40000"/>
              </a:schemeClr>
            </a:solidFill>
            <a:ln w="24898">
              <a:noFill/>
            </a:ln>
          </c:spPr>
          <c:invertIfNegative val="0"/>
          <c:dLbls>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Sheet1!$D$2:$D$6</c:f>
              <c:numCache>
                <c:formatCode>0%</c:formatCode>
                <c:ptCount val="5"/>
                <c:pt idx="0">
                  <c:v>2.0000000000000011E-2</c:v>
                </c:pt>
                <c:pt idx="1">
                  <c:v>8.0000000000000043E-2</c:v>
                </c:pt>
                <c:pt idx="2">
                  <c:v>8.0000000000000043E-2</c:v>
                </c:pt>
                <c:pt idx="3">
                  <c:v>9.0000000000000024E-2</c:v>
                </c:pt>
                <c:pt idx="4">
                  <c:v>0.27</c:v>
                </c:pt>
              </c:numCache>
            </c:numRef>
          </c:val>
        </c:ser>
        <c:ser>
          <c:idx val="3"/>
          <c:order val="3"/>
          <c:tx>
            <c:strRef>
              <c:f>Sheet1!$E$1</c:f>
              <c:strCache>
                <c:ptCount val="1"/>
                <c:pt idx="0">
                  <c:v>Don't know/ Unsure</c:v>
                </c:pt>
              </c:strCache>
            </c:strRef>
          </c:tx>
          <c:spPr>
            <a:solidFill>
              <a:schemeClr val="accent1">
                <a:lumMod val="40000"/>
                <a:lumOff val="60000"/>
              </a:schemeClr>
            </a:solidFill>
            <a:ln w="24898">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Licences P.Eng.</c:v>
                </c:pt>
                <c:pt idx="1">
                  <c:v>Regulates practice of Eng.</c:v>
                </c:pt>
                <c:pt idx="2">
                  <c:v>Issues Certificates of Authorization</c:v>
                </c:pt>
                <c:pt idx="3">
                  <c:v>Advocates on behalf of Eng. profession</c:v>
                </c:pt>
                <c:pt idx="4">
                  <c:v>Accredits University Eng. programs</c:v>
                </c:pt>
              </c:strCache>
            </c:strRef>
          </c:cat>
          <c:val>
            <c:numRef>
              <c:f>Sheet1!$E$2:$E$6</c:f>
              <c:numCache>
                <c:formatCode>0%</c:formatCode>
                <c:ptCount val="5"/>
                <c:pt idx="0">
                  <c:v>0.12000000000000002</c:v>
                </c:pt>
                <c:pt idx="1">
                  <c:v>0.18000000000000024</c:v>
                </c:pt>
                <c:pt idx="2">
                  <c:v>0.3900000000000019</c:v>
                </c:pt>
                <c:pt idx="3">
                  <c:v>0.30000000000000032</c:v>
                </c:pt>
                <c:pt idx="4">
                  <c:v>0.28000000000000008</c:v>
                </c:pt>
              </c:numCache>
            </c:numRef>
          </c:val>
        </c:ser>
        <c:dLbls>
          <c:showLegendKey val="0"/>
          <c:showVal val="0"/>
          <c:showCatName val="0"/>
          <c:showSerName val="0"/>
          <c:showPercent val="0"/>
          <c:showBubbleSize val="0"/>
        </c:dLbls>
        <c:gapWidth val="93"/>
        <c:overlap val="-3"/>
        <c:axId val="154319872"/>
        <c:axId val="154333952"/>
      </c:barChart>
      <c:catAx>
        <c:axId val="154319872"/>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333952"/>
        <c:crosses val="autoZero"/>
        <c:auto val="1"/>
        <c:lblAlgn val="ctr"/>
        <c:lblOffset val="100"/>
        <c:tickLblSkip val="1"/>
        <c:tickMarkSkip val="1"/>
        <c:noMultiLvlLbl val="0"/>
      </c:catAx>
      <c:valAx>
        <c:axId val="154333952"/>
        <c:scaling>
          <c:orientation val="minMax"/>
          <c:max val="1"/>
          <c:min val="0"/>
        </c:scaling>
        <c:delete val="1"/>
        <c:axPos val="l"/>
        <c:numFmt formatCode="0%" sourceLinked="1"/>
        <c:majorTickMark val="out"/>
        <c:minorTickMark val="none"/>
        <c:tickLblPos val="none"/>
        <c:crossAx val="154319872"/>
        <c:crosses val="autoZero"/>
        <c:crossBetween val="between"/>
        <c:majorUnit val="0.2"/>
        <c:minorUnit val="0.1"/>
      </c:valAx>
      <c:spPr>
        <a:noFill/>
        <a:ln w="24898">
          <a:noFill/>
        </a:ln>
      </c:spPr>
    </c:plotArea>
    <c:legend>
      <c:legendPos val="r"/>
      <c:layout>
        <c:manualLayout>
          <c:xMode val="edge"/>
          <c:yMode val="edge"/>
          <c:x val="0.19163877231344337"/>
          <c:y val="5.5546659270960204E-2"/>
          <c:w val="0.57821744549037768"/>
          <c:h val="8.0499692515464724E-2"/>
        </c:manualLayout>
      </c:layout>
      <c:overlay val="0"/>
      <c:spPr>
        <a:noFill/>
        <a:ln w="24898">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385143323167752E-2"/>
          <c:w val="1"/>
          <c:h val="0.8265524625267665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no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0.37</c:v>
                </c:pt>
                <c:pt idx="1">
                  <c:v>0.54</c:v>
                </c:pt>
                <c:pt idx="2">
                  <c:v>0.05</c:v>
                </c:pt>
                <c:pt idx="3">
                  <c:v>0.04</c:v>
                </c:pt>
              </c:numCache>
            </c:numRef>
          </c:val>
        </c:ser>
        <c:ser>
          <c:idx val="0"/>
          <c:order val="1"/>
          <c:tx>
            <c:strRef>
              <c:f>Sheet1!$C$1</c:f>
              <c:strCache>
                <c:ptCount val="1"/>
                <c:pt idx="0">
                  <c:v>2012</c:v>
                </c:pt>
              </c:strCache>
            </c:strRef>
          </c:tx>
          <c:spPr>
            <a:solidFill>
              <a:schemeClr val="tx1">
                <a:lumMod val="75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Ref>
          </c:val>
        </c:ser>
        <c:ser>
          <c:idx val="2"/>
          <c:order val="2"/>
          <c:tx>
            <c:strRef>
              <c:f>Sheet1!$D$1</c:f>
              <c:strCache>
                <c:ptCount val="1"/>
                <c:pt idx="0">
                  <c:v>2011</c:v>
                </c:pt>
              </c:strCache>
            </c:strRef>
          </c:tx>
          <c:spPr>
            <a:solidFill>
              <a:schemeClr val="tx1">
                <a:lumMod val="60000"/>
                <a:lumOff val="4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Sheet1!$D$2:$D$5</c:f>
            </c:numRef>
          </c:val>
        </c:ser>
        <c:ser>
          <c:idx val="3"/>
          <c:order val="3"/>
          <c:tx>
            <c:strRef>
              <c:f>Sheet1!$E$1</c:f>
              <c:strCache>
                <c:ptCount val="1"/>
                <c:pt idx="0">
                  <c:v>2010</c:v>
                </c:pt>
              </c:strCache>
            </c:strRef>
          </c:tx>
          <c:spPr>
            <a:solidFill>
              <a:schemeClr val="tx1">
                <a:lumMod val="40000"/>
                <a:lumOff val="60000"/>
              </a:schemeClr>
            </a:solidFill>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Sheet1!$E$2:$E$5</c:f>
            </c:numRef>
          </c:val>
        </c:ser>
        <c:ser>
          <c:idx val="4"/>
          <c:order val="4"/>
          <c:tx>
            <c:strRef>
              <c:f>Sheet1!$F$1</c:f>
              <c:strCache>
                <c:ptCount val="1"/>
                <c:pt idx="0">
                  <c:v>2009</c:v>
                </c:pt>
              </c:strCache>
            </c:strRef>
          </c:tx>
          <c:spPr>
            <a:solidFill>
              <a:schemeClr val="tx1">
                <a:lumMod val="20000"/>
                <a:lumOff val="80000"/>
              </a:schemeClr>
            </a:solidFill>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Sheet1!$F$2:$F$5</c:f>
            </c:numRef>
          </c:val>
        </c:ser>
        <c:ser>
          <c:idx val="5"/>
          <c:order val="5"/>
          <c:tx>
            <c:strRef>
              <c:f>Sheet1!$G$1</c:f>
              <c:strCache>
                <c:ptCount val="1"/>
                <c:pt idx="0">
                  <c:v>2013</c:v>
                </c:pt>
              </c:strCache>
            </c:strRef>
          </c:tx>
          <c:spPr>
            <a:solidFill>
              <a:schemeClr val="tx1"/>
            </a:solidFill>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Sheet1!$G$2:$G$5</c:f>
              <c:numCache>
                <c:formatCode>0%</c:formatCode>
                <c:ptCount val="4"/>
                <c:pt idx="0">
                  <c:v>0.3</c:v>
                </c:pt>
                <c:pt idx="1">
                  <c:v>0.6</c:v>
                </c:pt>
                <c:pt idx="2">
                  <c:v>0.05</c:v>
                </c:pt>
                <c:pt idx="3">
                  <c:v>0.06</c:v>
                </c:pt>
              </c:numCache>
            </c:numRef>
          </c:val>
        </c:ser>
        <c:dLbls>
          <c:showLegendKey val="0"/>
          <c:showVal val="0"/>
          <c:showCatName val="0"/>
          <c:showSerName val="0"/>
          <c:showPercent val="0"/>
          <c:showBubbleSize val="0"/>
        </c:dLbls>
        <c:gapWidth val="70"/>
        <c:overlap val="-3"/>
        <c:axId val="155067904"/>
        <c:axId val="155069440"/>
      </c:barChart>
      <c:catAx>
        <c:axId val="155067904"/>
        <c:scaling>
          <c:orientation val="minMax"/>
        </c:scaling>
        <c:delete val="0"/>
        <c:axPos val="b"/>
        <c:numFmt formatCode="General" sourceLinked="1"/>
        <c:majorTickMark val="out"/>
        <c:minorTickMark val="none"/>
        <c:tickLblPos val="nextTo"/>
        <c:spPr>
          <a:ln w="3113">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5069440"/>
        <c:crosses val="autoZero"/>
        <c:auto val="1"/>
        <c:lblAlgn val="ctr"/>
        <c:lblOffset val="100"/>
        <c:tickLblSkip val="1"/>
        <c:tickMarkSkip val="1"/>
        <c:noMultiLvlLbl val="0"/>
      </c:catAx>
      <c:valAx>
        <c:axId val="155069440"/>
        <c:scaling>
          <c:orientation val="minMax"/>
          <c:max val="1"/>
          <c:min val="0"/>
        </c:scaling>
        <c:delete val="1"/>
        <c:axPos val="l"/>
        <c:numFmt formatCode="0%" sourceLinked="1"/>
        <c:majorTickMark val="out"/>
        <c:minorTickMark val="none"/>
        <c:tickLblPos val="none"/>
        <c:crossAx val="155067904"/>
        <c:crosses val="autoZero"/>
        <c:crossBetween val="between"/>
        <c:majorUnit val="0.2"/>
        <c:minorUnit val="0.1"/>
      </c:valAx>
      <c:spPr>
        <a:noFill/>
        <a:ln w="24903">
          <a:noFill/>
        </a:ln>
      </c:spPr>
    </c:plotArea>
    <c:legend>
      <c:legendPos val="t"/>
      <c:overlay val="0"/>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775"/>
          <c:y val="8.4375610073534196E-3"/>
          <c:w val="0.74005305039788294"/>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txPr>
              <a:bodyPr/>
              <a:lstStyle/>
              <a:p>
                <a:pPr>
                  <a:defRPr sz="900" b="1" i="0" baseline="0">
                    <a:latin typeface="Calibri" pitchFamily="34" charset="0"/>
                  </a:defRPr>
                </a:pPr>
                <a:endParaRPr lang="en-US"/>
              </a:p>
            </c:txPr>
            <c:showLegendKey val="0"/>
            <c:showVal val="1"/>
            <c:showCatName val="0"/>
            <c:showSerName val="0"/>
            <c:showPercent val="0"/>
            <c:showBubbleSize val="0"/>
            <c:showLeaderLines val="0"/>
          </c:dLbls>
          <c:cat>
            <c:strRef>
              <c:f>Sheet1!$A$2:$A$14</c:f>
              <c:strCache>
                <c:ptCount val="13"/>
                <c:pt idx="0">
                  <c:v>Ontario</c:v>
                </c:pt>
                <c:pt idx="1">
                  <c:v>Outside of Canada</c:v>
                </c:pt>
                <c:pt idx="2">
                  <c:v>British Columbia</c:v>
                </c:pt>
                <c:pt idx="3">
                  <c:v>Quebec</c:v>
                </c:pt>
                <c:pt idx="4">
                  <c:v>Alberta</c:v>
                </c:pt>
                <c:pt idx="5">
                  <c:v>Nova Scotia</c:v>
                </c:pt>
                <c:pt idx="6">
                  <c:v>Newfoundland/ Labrador</c:v>
                </c:pt>
                <c:pt idx="7">
                  <c:v>Saskatchewan</c:v>
                </c:pt>
                <c:pt idx="8">
                  <c:v>Manitoba</c:v>
                </c:pt>
                <c:pt idx="9">
                  <c:v>New Brunswick</c:v>
                </c:pt>
                <c:pt idx="10">
                  <c:v>Prince Edward Island</c:v>
                </c:pt>
                <c:pt idx="11">
                  <c:v>Yukon/ Northwest Territories/ Nunavut</c:v>
                </c:pt>
                <c:pt idx="12">
                  <c:v>Don’t know/ Unsure</c:v>
                </c:pt>
              </c:strCache>
            </c:strRef>
          </c:cat>
          <c:val>
            <c:numRef>
              <c:f>Sheet1!$B$2:$B$14</c:f>
              <c:numCache>
                <c:formatCode>0%</c:formatCode>
                <c:ptCount val="13"/>
                <c:pt idx="0">
                  <c:v>0.74</c:v>
                </c:pt>
                <c:pt idx="1">
                  <c:v>0.11</c:v>
                </c:pt>
                <c:pt idx="2">
                  <c:v>0.03</c:v>
                </c:pt>
                <c:pt idx="3">
                  <c:v>0.01</c:v>
                </c:pt>
                <c:pt idx="4">
                  <c:v>0.02</c:v>
                </c:pt>
                <c:pt idx="5">
                  <c:v>0.01</c:v>
                </c:pt>
                <c:pt idx="7">
                  <c:v>0.01</c:v>
                </c:pt>
                <c:pt idx="12">
                  <c:v>0.09</c:v>
                </c:pt>
              </c:numCache>
            </c:numRef>
          </c:val>
        </c:ser>
        <c:ser>
          <c:idx val="0"/>
          <c:order val="1"/>
          <c:tx>
            <c:strRef>
              <c:f>Sheet1!$C$1</c:f>
              <c:strCache>
                <c:ptCount val="1"/>
                <c:pt idx="0">
                  <c:v>2013</c:v>
                </c:pt>
              </c:strCache>
            </c:strRef>
          </c:tx>
          <c:spPr>
            <a:solidFill>
              <a:schemeClr val="tx1"/>
            </a:solidFill>
            <a:ln w="6350">
              <a:solidFill>
                <a:schemeClr val="bg1"/>
              </a:solidFill>
            </a:ln>
          </c:spPr>
          <c:invertIfNegative val="0"/>
          <c:dLbls>
            <c:txPr>
              <a:bodyPr/>
              <a:lstStyle/>
              <a:p>
                <a:pPr>
                  <a:defRPr sz="900" b="1"/>
                </a:pPr>
                <a:endParaRPr lang="en-US"/>
              </a:p>
            </c:txPr>
            <c:dLblPos val="outEnd"/>
            <c:showLegendKey val="0"/>
            <c:showVal val="1"/>
            <c:showCatName val="0"/>
            <c:showSerName val="0"/>
            <c:showPercent val="0"/>
            <c:showBubbleSize val="0"/>
            <c:showLeaderLines val="0"/>
          </c:dLbls>
          <c:cat>
            <c:strRef>
              <c:f>Sheet1!$A$2:$A$14</c:f>
              <c:strCache>
                <c:ptCount val="13"/>
                <c:pt idx="0">
                  <c:v>Ontario</c:v>
                </c:pt>
                <c:pt idx="1">
                  <c:v>Outside of Canada</c:v>
                </c:pt>
                <c:pt idx="2">
                  <c:v>British Columbia</c:v>
                </c:pt>
                <c:pt idx="3">
                  <c:v>Quebec</c:v>
                </c:pt>
                <c:pt idx="4">
                  <c:v>Alberta</c:v>
                </c:pt>
                <c:pt idx="5">
                  <c:v>Nova Scotia</c:v>
                </c:pt>
                <c:pt idx="6">
                  <c:v>Newfoundland/ Labrador</c:v>
                </c:pt>
                <c:pt idx="7">
                  <c:v>Saskatchewan</c:v>
                </c:pt>
                <c:pt idx="8">
                  <c:v>Manitoba</c:v>
                </c:pt>
                <c:pt idx="9">
                  <c:v>New Brunswick</c:v>
                </c:pt>
                <c:pt idx="10">
                  <c:v>Prince Edward Island</c:v>
                </c:pt>
                <c:pt idx="11">
                  <c:v>Yukon/ Northwest Territories/ Nunavut</c:v>
                </c:pt>
                <c:pt idx="12">
                  <c:v>Don’t know/ Unsure</c:v>
                </c:pt>
              </c:strCache>
            </c:strRef>
          </c:cat>
          <c:val>
            <c:numRef>
              <c:f>Sheet1!$C$2:$C$14</c:f>
              <c:numCache>
                <c:formatCode>0%</c:formatCode>
                <c:ptCount val="13"/>
                <c:pt idx="0">
                  <c:v>0.73</c:v>
                </c:pt>
                <c:pt idx="1">
                  <c:v>0.14000000000000001</c:v>
                </c:pt>
                <c:pt idx="2">
                  <c:v>0.03</c:v>
                </c:pt>
                <c:pt idx="3">
                  <c:v>0.01</c:v>
                </c:pt>
                <c:pt idx="4">
                  <c:v>0.01</c:v>
                </c:pt>
                <c:pt idx="5">
                  <c:v>0</c:v>
                </c:pt>
                <c:pt idx="6">
                  <c:v>0</c:v>
                </c:pt>
                <c:pt idx="7">
                  <c:v>0</c:v>
                </c:pt>
                <c:pt idx="8">
                  <c:v>0</c:v>
                </c:pt>
                <c:pt idx="9">
                  <c:v>0</c:v>
                </c:pt>
                <c:pt idx="10">
                  <c:v>0</c:v>
                </c:pt>
                <c:pt idx="11">
                  <c:v>0</c:v>
                </c:pt>
                <c:pt idx="12">
                  <c:v>0.06</c:v>
                </c:pt>
              </c:numCache>
            </c:numRef>
          </c:val>
        </c:ser>
        <c:ser>
          <c:idx val="1"/>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Sheet1!$A$2:$A$14</c:f>
              <c:strCache>
                <c:ptCount val="13"/>
                <c:pt idx="0">
                  <c:v>Ontario</c:v>
                </c:pt>
                <c:pt idx="1">
                  <c:v>Outside of Canada</c:v>
                </c:pt>
                <c:pt idx="2">
                  <c:v>British Columbia</c:v>
                </c:pt>
                <c:pt idx="3">
                  <c:v>Quebec</c:v>
                </c:pt>
                <c:pt idx="4">
                  <c:v>Alberta</c:v>
                </c:pt>
                <c:pt idx="5">
                  <c:v>Nova Scotia</c:v>
                </c:pt>
                <c:pt idx="6">
                  <c:v>Newfoundland/ Labrador</c:v>
                </c:pt>
                <c:pt idx="7">
                  <c:v>Saskatchewan</c:v>
                </c:pt>
                <c:pt idx="8">
                  <c:v>Manitoba</c:v>
                </c:pt>
                <c:pt idx="9">
                  <c:v>New Brunswick</c:v>
                </c:pt>
                <c:pt idx="10">
                  <c:v>Prince Edward Island</c:v>
                </c:pt>
                <c:pt idx="11">
                  <c:v>Yukon/ Northwest Territories/ Nunavut</c:v>
                </c:pt>
                <c:pt idx="12">
                  <c:v>Don’t know/ Unsure</c:v>
                </c:pt>
              </c:strCache>
            </c:strRef>
          </c:cat>
          <c:val>
            <c:numRef>
              <c:f>Sheet1!$D$2:$D$14</c:f>
              <c:numCache>
                <c:formatCode>0%</c:formatCode>
                <c:ptCount val="13"/>
                <c:pt idx="0">
                  <c:v>0.77</c:v>
                </c:pt>
                <c:pt idx="1">
                  <c:v>0.11</c:v>
                </c:pt>
                <c:pt idx="2">
                  <c:v>0.02</c:v>
                </c:pt>
                <c:pt idx="3">
                  <c:v>0.02</c:v>
                </c:pt>
                <c:pt idx="4">
                  <c:v>0.01</c:v>
                </c:pt>
                <c:pt idx="5">
                  <c:v>0.01</c:v>
                </c:pt>
                <c:pt idx="6">
                  <c:v>0</c:v>
                </c:pt>
                <c:pt idx="7">
                  <c:v>0</c:v>
                </c:pt>
                <c:pt idx="8">
                  <c:v>0</c:v>
                </c:pt>
                <c:pt idx="9">
                  <c:v>0</c:v>
                </c:pt>
                <c:pt idx="10">
                  <c:v>0</c:v>
                </c:pt>
                <c:pt idx="11">
                  <c:v>0</c:v>
                </c:pt>
                <c:pt idx="12">
                  <c:v>0.06</c:v>
                </c:pt>
              </c:numCache>
            </c:numRef>
          </c:val>
        </c:ser>
        <c:dLbls>
          <c:showLegendKey val="0"/>
          <c:showVal val="0"/>
          <c:showCatName val="0"/>
          <c:showSerName val="0"/>
          <c:showPercent val="0"/>
          <c:showBubbleSize val="0"/>
        </c:dLbls>
        <c:gapWidth val="70"/>
        <c:overlap val="-3"/>
        <c:axId val="48215936"/>
        <c:axId val="48217472"/>
      </c:barChart>
      <c:catAx>
        <c:axId val="48215936"/>
        <c:scaling>
          <c:orientation val="maxMin"/>
        </c:scaling>
        <c:delete val="0"/>
        <c:axPos val="l"/>
        <c:numFmt formatCode="General" sourceLinked="1"/>
        <c:majorTickMark val="out"/>
        <c:minorTickMark val="none"/>
        <c:tickLblPos val="nextTo"/>
        <c:txPr>
          <a:bodyPr rot="0" vert="horz"/>
          <a:lstStyle/>
          <a:p>
            <a:pPr>
              <a:defRPr sz="1200" b="1" i="0" baseline="0">
                <a:latin typeface="Calibri" pitchFamily="34" charset="0"/>
              </a:defRPr>
            </a:pPr>
            <a:endParaRPr lang="en-US"/>
          </a:p>
        </c:txPr>
        <c:crossAx val="48217472"/>
        <c:crosses val="autoZero"/>
        <c:auto val="1"/>
        <c:lblAlgn val="ctr"/>
        <c:lblOffset val="100"/>
        <c:tickLblSkip val="1"/>
        <c:tickMarkSkip val="1"/>
        <c:noMultiLvlLbl val="0"/>
      </c:catAx>
      <c:valAx>
        <c:axId val="48217472"/>
        <c:scaling>
          <c:orientation val="minMax"/>
          <c:max val="1"/>
          <c:min val="0"/>
        </c:scaling>
        <c:delete val="1"/>
        <c:axPos val="t"/>
        <c:numFmt formatCode="0%" sourceLinked="1"/>
        <c:majorTickMark val="out"/>
        <c:minorTickMark val="none"/>
        <c:tickLblPos val="none"/>
        <c:crossAx val="48215936"/>
        <c:crosses val="autoZero"/>
        <c:crossBetween val="between"/>
        <c:majorUnit val="0.2"/>
        <c:minorUnit val="0.1"/>
      </c:valAx>
    </c:plotArea>
    <c:legend>
      <c:legendPos val="r"/>
      <c:layout>
        <c:manualLayout>
          <c:xMode val="edge"/>
          <c:yMode val="edge"/>
          <c:x val="0.84266726180928009"/>
          <c:y val="0.66031183705343388"/>
          <c:w val="0.15733273819071997"/>
          <c:h val="0.19464454605497356"/>
        </c:manualLayout>
      </c:layout>
      <c:overlay val="0"/>
      <c:txPr>
        <a:bodyPr/>
        <a:lstStyle/>
        <a:p>
          <a:pPr>
            <a:defRPr sz="12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7467564913248059E-2"/>
          <c:w val="1"/>
          <c:h val="0.82655246252676651"/>
        </c:manualLayout>
      </c:layout>
      <c:barChart>
        <c:barDir val="col"/>
        <c:grouping val="clustered"/>
        <c:varyColors val="0"/>
        <c:ser>
          <c:idx val="1"/>
          <c:order val="0"/>
          <c:tx>
            <c:strRef>
              <c:f>Sheet1!$B$1</c:f>
              <c:strCache>
                <c:ptCount val="1"/>
                <c:pt idx="0">
                  <c:v>2013</c:v>
                </c:pt>
              </c:strCache>
            </c:strRef>
          </c:tx>
          <c:spPr>
            <a:solidFill>
              <a:schemeClr val="tx1">
                <a:lumMod val="50000"/>
              </a:schemeClr>
            </a:solidFill>
            <a:ln w="24903">
              <a:no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Ref>
          </c:val>
        </c:ser>
        <c:ser>
          <c:idx val="0"/>
          <c:order val="1"/>
          <c:tx>
            <c:strRef>
              <c:f>Sheet1!$C$1</c:f>
              <c:strCache>
                <c:ptCount val="1"/>
                <c:pt idx="0">
                  <c:v>2012</c:v>
                </c:pt>
              </c:strCache>
            </c:strRef>
          </c:tx>
          <c:spPr>
            <a:solidFill>
              <a:schemeClr val="tx1">
                <a:lumMod val="60000"/>
                <a:lumOff val="4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0.22</c:v>
                </c:pt>
                <c:pt idx="1">
                  <c:v>0.48000000000000015</c:v>
                </c:pt>
                <c:pt idx="2">
                  <c:v>0.22</c:v>
                </c:pt>
                <c:pt idx="3">
                  <c:v>8.0000000000000043E-2</c:v>
                </c:pt>
              </c:numCache>
            </c:numRef>
          </c:val>
        </c:ser>
        <c:ser>
          <c:idx val="2"/>
          <c:order val="2"/>
          <c:tx>
            <c:strRef>
              <c:f>Sheet1!$D$1</c:f>
              <c:strCache>
                <c:ptCount val="1"/>
                <c:pt idx="0">
                  <c:v>2011</c:v>
                </c:pt>
              </c:strCache>
            </c:strRef>
          </c:tx>
          <c:spPr>
            <a:solidFill>
              <a:schemeClr val="tx1">
                <a:lumMod val="40000"/>
                <a:lumOff val="6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Sheet1!$D$2:$D$5</c:f>
              <c:numCache>
                <c:formatCode>0%</c:formatCode>
                <c:ptCount val="4"/>
                <c:pt idx="0">
                  <c:v>0.22</c:v>
                </c:pt>
                <c:pt idx="1">
                  <c:v>0.48000000000000015</c:v>
                </c:pt>
                <c:pt idx="2">
                  <c:v>0.22</c:v>
                </c:pt>
                <c:pt idx="3">
                  <c:v>9.0000000000000024E-2</c:v>
                </c:pt>
              </c:numCache>
            </c:numRef>
          </c:val>
        </c:ser>
        <c:ser>
          <c:idx val="3"/>
          <c:order val="3"/>
          <c:tx>
            <c:strRef>
              <c:f>Sheet1!$E$1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Sheet1!$E$2:$E$5</c:f>
              <c:numCache>
                <c:formatCode>0%</c:formatCode>
                <c:ptCount val="4"/>
                <c:pt idx="0">
                  <c:v>0.27</c:v>
                </c:pt>
                <c:pt idx="1">
                  <c:v>0.47000000000000008</c:v>
                </c:pt>
                <c:pt idx="2">
                  <c:v>0.2</c:v>
                </c:pt>
                <c:pt idx="3">
                  <c:v>6.0000000000000026E-2</c:v>
                </c:pt>
              </c:numCache>
            </c:numRef>
          </c:val>
        </c:ser>
        <c:ser>
          <c:idx val="4"/>
          <c:order val="4"/>
          <c:tx>
            <c:strRef>
              <c:f>Sheet1!$F$1</c:f>
              <c:strCache>
                <c:ptCount val="1"/>
                <c:pt idx="0">
                  <c:v>2009</c:v>
                </c:pt>
              </c:strCache>
            </c:strRef>
          </c:tx>
          <c:spPr>
            <a:solidFill>
              <a:schemeClr val="accent6"/>
            </a:solidFill>
            <a:ln w="6350">
              <a:solidFill>
                <a:schemeClr val="bg1"/>
              </a:solidFill>
            </a:ln>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Sheet1!$F$2:$F$5</c:f>
              <c:numCache>
                <c:formatCode>0%</c:formatCode>
                <c:ptCount val="4"/>
                <c:pt idx="0">
                  <c:v>8.0000000000000043E-2</c:v>
                </c:pt>
                <c:pt idx="1">
                  <c:v>0.45</c:v>
                </c:pt>
                <c:pt idx="2">
                  <c:v>0.35000000000000014</c:v>
                </c:pt>
                <c:pt idx="3">
                  <c:v>0.12000000000000002</c:v>
                </c:pt>
              </c:numCache>
            </c:numRef>
          </c:val>
        </c:ser>
        <c:dLbls>
          <c:showLegendKey val="0"/>
          <c:showVal val="0"/>
          <c:showCatName val="0"/>
          <c:showSerName val="0"/>
          <c:showPercent val="0"/>
          <c:showBubbleSize val="0"/>
        </c:dLbls>
        <c:gapWidth val="70"/>
        <c:overlap val="-3"/>
        <c:axId val="155246976"/>
        <c:axId val="155248512"/>
      </c:barChart>
      <c:catAx>
        <c:axId val="155246976"/>
        <c:scaling>
          <c:orientation val="minMax"/>
        </c:scaling>
        <c:delete val="0"/>
        <c:axPos val="b"/>
        <c:numFmt formatCode="General" sourceLinked="1"/>
        <c:majorTickMark val="out"/>
        <c:minorTickMark val="none"/>
        <c:tickLblPos val="nextTo"/>
        <c:spPr>
          <a:ln w="3113">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5248512"/>
        <c:crosses val="autoZero"/>
        <c:auto val="1"/>
        <c:lblAlgn val="ctr"/>
        <c:lblOffset val="100"/>
        <c:tickLblSkip val="1"/>
        <c:tickMarkSkip val="1"/>
        <c:noMultiLvlLbl val="0"/>
      </c:catAx>
      <c:valAx>
        <c:axId val="155248512"/>
        <c:scaling>
          <c:orientation val="minMax"/>
          <c:max val="1"/>
          <c:min val="0"/>
        </c:scaling>
        <c:delete val="1"/>
        <c:axPos val="l"/>
        <c:numFmt formatCode="0%" sourceLinked="1"/>
        <c:majorTickMark val="out"/>
        <c:minorTickMark val="none"/>
        <c:tickLblPos val="none"/>
        <c:crossAx val="155246976"/>
        <c:crosses val="autoZero"/>
        <c:crossBetween val="between"/>
        <c:majorUnit val="0.2"/>
        <c:minorUnit val="0.1"/>
      </c:valAx>
      <c:spPr>
        <a:noFill/>
        <a:ln w="24903">
          <a:noFill/>
        </a:ln>
      </c:spPr>
    </c:plotArea>
    <c:legend>
      <c:legendPos val="r"/>
      <c:layout>
        <c:manualLayout>
          <c:xMode val="edge"/>
          <c:yMode val="edge"/>
          <c:x val="0.2481021115385745"/>
          <c:y val="4.9778022823733694E-3"/>
          <c:w val="0.4613411950385618"/>
          <c:h val="8.3427810035780564E-2"/>
        </c:manualLayout>
      </c:layout>
      <c:overlay val="0"/>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5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9525">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0.39</c:v>
                </c:pt>
                <c:pt idx="1">
                  <c:v>0.56999999999999995</c:v>
                </c:pt>
                <c:pt idx="2">
                  <c:v>0.05</c:v>
                </c:pt>
              </c:numCache>
            </c:numRef>
          </c:val>
        </c:ser>
        <c:ser>
          <c:idx val="1"/>
          <c:order val="1"/>
          <c:tx>
            <c:strRef>
              <c:f>Sheet1!$C$1</c:f>
              <c:strCache>
                <c:ptCount val="1"/>
                <c:pt idx="0">
                  <c:v>2013</c:v>
                </c:pt>
              </c:strCache>
            </c:strRef>
          </c:tx>
          <c:spPr>
            <a:solidFill>
              <a:schemeClr val="tx1"/>
            </a:solidFill>
            <a:ln w="9525">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0.32</c:v>
                </c:pt>
                <c:pt idx="1">
                  <c:v>0.63</c:v>
                </c:pt>
                <c:pt idx="2">
                  <c:v>0.05</c:v>
                </c:pt>
              </c:numCache>
            </c:numRef>
          </c:val>
        </c:ser>
        <c:ser>
          <c:idx val="0"/>
          <c:order val="2"/>
          <c:tx>
            <c:strRef>
              <c:f>Sheet1!$D$1</c:f>
              <c:strCache>
                <c:ptCount val="1"/>
                <c:pt idx="0">
                  <c:v>2012</c:v>
                </c:pt>
              </c:strCache>
            </c:strRef>
          </c:tx>
          <c:spPr>
            <a:solidFill>
              <a:schemeClr val="tx1">
                <a:lumMod val="60000"/>
                <a:lumOff val="40000"/>
              </a:schemeClr>
            </a:solidFill>
            <a:ln w="2493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Sheet1!$D$2:$D$4</c:f>
              <c:numCache>
                <c:formatCode>0%</c:formatCode>
                <c:ptCount val="3"/>
                <c:pt idx="0">
                  <c:v>0.31</c:v>
                </c:pt>
                <c:pt idx="1">
                  <c:v>0.64</c:v>
                </c:pt>
                <c:pt idx="2">
                  <c:v>0.05</c:v>
                </c:pt>
              </c:numCache>
            </c:numRef>
          </c:val>
        </c:ser>
        <c:ser>
          <c:idx val="3"/>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Sheet1!$E$2:$E$4</c:f>
              <c:numCache>
                <c:formatCode>0%</c:formatCode>
                <c:ptCount val="3"/>
                <c:pt idx="0">
                  <c:v>0.34</c:v>
                </c:pt>
                <c:pt idx="1">
                  <c:v>0.62</c:v>
                </c:pt>
                <c:pt idx="2">
                  <c:v>0.04</c:v>
                </c:pt>
              </c:numCache>
            </c:numRef>
          </c:val>
        </c:ser>
        <c:ser>
          <c:idx val="4"/>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Sheet1!$F$2:$F$4</c:f>
              <c:numCache>
                <c:formatCode>0%</c:formatCode>
                <c:ptCount val="3"/>
                <c:pt idx="0">
                  <c:v>0.37</c:v>
                </c:pt>
                <c:pt idx="1">
                  <c:v>0.59</c:v>
                </c:pt>
                <c:pt idx="2">
                  <c:v>0.04</c:v>
                </c:pt>
              </c:numCache>
            </c:numRef>
          </c:val>
        </c:ser>
        <c:ser>
          <c:idx val="5"/>
          <c:order val="5"/>
          <c:tx>
            <c:strRef>
              <c:f>Sheet1!$G$1</c:f>
              <c:strCache>
                <c:ptCount val="1"/>
                <c:pt idx="0">
                  <c:v>2009</c:v>
                </c:pt>
              </c:strCache>
            </c:strRef>
          </c:tx>
          <c:spPr>
            <a:solidFill>
              <a:schemeClr val="accent6"/>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Sheet1!$G$2:$G$4</c:f>
              <c:numCache>
                <c:formatCode>0%</c:formatCode>
                <c:ptCount val="3"/>
                <c:pt idx="0">
                  <c:v>0.31</c:v>
                </c:pt>
                <c:pt idx="1">
                  <c:v>0.63</c:v>
                </c:pt>
                <c:pt idx="2">
                  <c:v>0.06</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Sheet1!$H$2:$H$4</c:f>
              <c:numCache>
                <c:formatCode>0%</c:formatCode>
                <c:ptCount val="3"/>
                <c:pt idx="0">
                  <c:v>0.28000000000000003</c:v>
                </c:pt>
                <c:pt idx="1">
                  <c:v>0.66</c:v>
                </c:pt>
                <c:pt idx="2">
                  <c:v>0.06</c:v>
                </c:pt>
              </c:numCache>
            </c:numRef>
          </c:val>
        </c:ser>
        <c:dLbls>
          <c:showLegendKey val="0"/>
          <c:showVal val="0"/>
          <c:showCatName val="0"/>
          <c:showSerName val="0"/>
          <c:showPercent val="0"/>
          <c:showBubbleSize val="0"/>
        </c:dLbls>
        <c:gapWidth val="70"/>
        <c:overlap val="-3"/>
        <c:axId val="155389952"/>
        <c:axId val="155391488"/>
      </c:barChart>
      <c:catAx>
        <c:axId val="155389952"/>
        <c:scaling>
          <c:orientation val="minMax"/>
        </c:scaling>
        <c:delete val="0"/>
        <c:axPos val="b"/>
        <c:numFmt formatCode="General" sourceLinked="1"/>
        <c:majorTickMark val="out"/>
        <c:minorTickMark val="none"/>
        <c:tickLblPos val="nextTo"/>
        <c:spPr>
          <a:ln w="3116">
            <a:solidFill>
              <a:schemeClr val="tx1"/>
            </a:solidFill>
            <a:prstDash val="solid"/>
          </a:ln>
        </c:spPr>
        <c:txPr>
          <a:bodyPr rot="0" vert="horz"/>
          <a:lstStyle/>
          <a:p>
            <a:pPr>
              <a:defRPr sz="1276" b="1" i="0" u="none" strike="noStrike" baseline="0">
                <a:solidFill>
                  <a:schemeClr val="tx1"/>
                </a:solidFill>
                <a:latin typeface="Arial"/>
                <a:ea typeface="Arial"/>
                <a:cs typeface="Arial"/>
              </a:defRPr>
            </a:pPr>
            <a:endParaRPr lang="en-US"/>
          </a:p>
        </c:txPr>
        <c:crossAx val="155391488"/>
        <c:crosses val="autoZero"/>
        <c:auto val="1"/>
        <c:lblAlgn val="ctr"/>
        <c:lblOffset val="100"/>
        <c:tickLblSkip val="1"/>
        <c:tickMarkSkip val="1"/>
        <c:noMultiLvlLbl val="0"/>
      </c:catAx>
      <c:valAx>
        <c:axId val="155391488"/>
        <c:scaling>
          <c:orientation val="minMax"/>
          <c:max val="1"/>
          <c:min val="0"/>
        </c:scaling>
        <c:delete val="1"/>
        <c:axPos val="l"/>
        <c:numFmt formatCode="0%" sourceLinked="1"/>
        <c:majorTickMark val="out"/>
        <c:minorTickMark val="none"/>
        <c:tickLblPos val="none"/>
        <c:crossAx val="155389952"/>
        <c:crosses val="autoZero"/>
        <c:crossBetween val="between"/>
        <c:majorUnit val="0.2"/>
        <c:minorUnit val="0.1"/>
      </c:valAx>
      <c:spPr>
        <a:noFill/>
        <a:ln w="24930">
          <a:noFill/>
        </a:ln>
      </c:spPr>
    </c:plotArea>
    <c:legend>
      <c:legendPos val="t"/>
      <c:layout>
        <c:manualLayout>
          <c:xMode val="edge"/>
          <c:yMode val="edge"/>
          <c:x val="0.21436618880691449"/>
          <c:y val="3.9664378337147213E-2"/>
          <c:w val="0.57126750001804927"/>
          <c:h val="6.9928226935019849E-2"/>
        </c:manualLayout>
      </c:layout>
      <c:overlay val="0"/>
      <c:spPr>
        <a:noFill/>
        <a:ln w="2493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6958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4959">
                <a:noFill/>
              </a:ln>
            </c:spPr>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Sheet1!$B$2:$B$5</c:f>
              <c:numCache>
                <c:formatCode>0%</c:formatCode>
                <c:ptCount val="4"/>
                <c:pt idx="0">
                  <c:v>0.26</c:v>
                </c:pt>
                <c:pt idx="1">
                  <c:v>0.23</c:v>
                </c:pt>
                <c:pt idx="2">
                  <c:v>0.15</c:v>
                </c:pt>
                <c:pt idx="3">
                  <c:v>0.36</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4959">
                <a:noFill/>
              </a:ln>
            </c:spPr>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Sheet1!$C$2:$C$5</c:f>
              <c:numCache>
                <c:formatCode>0%</c:formatCode>
                <c:ptCount val="4"/>
                <c:pt idx="0">
                  <c:v>0.26</c:v>
                </c:pt>
                <c:pt idx="1">
                  <c:v>0.25</c:v>
                </c:pt>
                <c:pt idx="2">
                  <c:v>0.11</c:v>
                </c:pt>
                <c:pt idx="3">
                  <c:v>0.38</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0"/>
              <c:layout>
                <c:manualLayout>
                  <c:x val="1.0100147588475497E-3"/>
                  <c:y val="6.2382805316545647E-3"/>
                </c:manualLayout>
              </c:layout>
              <c:dLblPos val="outEnd"/>
              <c:showLegendKey val="0"/>
              <c:showVal val="1"/>
              <c:showCatName val="0"/>
              <c:showSerName val="0"/>
              <c:showPercent val="0"/>
              <c:showBubbleSize val="0"/>
            </c:dLbl>
            <c:dLbl>
              <c:idx val="1"/>
              <c:layout>
                <c:manualLayout>
                  <c:x val="1.046767712413626E-3"/>
                  <c:y val="9.5568766526447236E-3"/>
                </c:manualLayout>
              </c:layout>
              <c:dLblPos val="outEnd"/>
              <c:showLegendKey val="0"/>
              <c:showVal val="1"/>
              <c:showCatName val="0"/>
              <c:showSerName val="0"/>
              <c:showPercent val="0"/>
              <c:showBubbleSize val="0"/>
            </c:dLbl>
            <c:dLbl>
              <c:idx val="2"/>
              <c:layout>
                <c:manualLayout>
                  <c:x val="1.0712260460143334E-3"/>
                  <c:y val="6.2383046320418712E-3"/>
                </c:manualLayout>
              </c:layout>
              <c:dLblPos val="outEnd"/>
              <c:showLegendKey val="0"/>
              <c:showVal val="1"/>
              <c:showCatName val="0"/>
              <c:showSerName val="0"/>
              <c:showPercent val="0"/>
              <c:showBubbleSize val="0"/>
            </c:dLbl>
            <c:dLbl>
              <c:idx val="3"/>
              <c:layout>
                <c:manualLayout>
                  <c:x val="5.8161426043249517E-4"/>
                  <c:y val="9.5569007530322946E-3"/>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24959">
                <a:noFill/>
              </a:ln>
            </c:spPr>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Sheet1!$D$2:$D$5</c:f>
              <c:numCache>
                <c:formatCode>0%</c:formatCode>
                <c:ptCount val="4"/>
                <c:pt idx="0">
                  <c:v>0.27</c:v>
                </c:pt>
                <c:pt idx="1">
                  <c:v>0.24</c:v>
                </c:pt>
                <c:pt idx="2">
                  <c:v>0.15</c:v>
                </c:pt>
                <c:pt idx="3">
                  <c:v>0.33</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dLbl>
              <c:idx val="0"/>
              <c:layout>
                <c:manualLayout>
                  <c:x val="-3.4820039086514787E-3"/>
                  <c:y val="7.8387904120275874E-3"/>
                </c:manualLayout>
              </c:layout>
              <c:dLblPos val="outEnd"/>
              <c:showLegendKey val="0"/>
              <c:showVal val="1"/>
              <c:showCatName val="0"/>
              <c:showSerName val="0"/>
              <c:showPercent val="0"/>
              <c:showBubbleSize val="0"/>
            </c:dLbl>
            <c:dLbl>
              <c:idx val="1"/>
              <c:layout>
                <c:manualLayout>
                  <c:x val="1.0100147588475497E-3"/>
                  <c:y val="6.7326077719559113E-3"/>
                </c:manualLayout>
              </c:layout>
              <c:dLblPos val="outEnd"/>
              <c:showLegendKey val="0"/>
              <c:showVal val="1"/>
              <c:showCatName val="0"/>
              <c:showSerName val="0"/>
              <c:showPercent val="0"/>
              <c:showBubbleSize val="0"/>
            </c:dLbl>
            <c:dLbl>
              <c:idx val="2"/>
              <c:layout>
                <c:manualLayout>
                  <c:x val="-4.240840664748698E-3"/>
                  <c:y val="1.0051203892945958E-2"/>
                </c:manualLayout>
              </c:layout>
              <c:dLblPos val="outEnd"/>
              <c:showLegendKey val="0"/>
              <c:showVal val="1"/>
              <c:showCatName val="0"/>
              <c:showSerName val="0"/>
              <c:showPercent val="0"/>
              <c:showBubbleSize val="0"/>
            </c:dLbl>
            <c:dLbl>
              <c:idx val="3"/>
              <c:layout>
                <c:manualLayout>
                  <c:x val="1.046767712413626E-3"/>
                  <c:y val="8.9450212528743023E-3"/>
                </c:manualLayout>
              </c:layout>
              <c:dLblPos val="outEnd"/>
              <c:showLegendKey val="0"/>
              <c:showVal val="1"/>
              <c:showCatName val="0"/>
              <c:showSerName val="0"/>
              <c:showPercent val="0"/>
              <c:showBubbleSize val="0"/>
            </c:dLbl>
            <c:spPr>
              <a:noFill/>
              <a:ln w="24959">
                <a:noFill/>
              </a:ln>
            </c:spPr>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Sheet1!$E$2:$E$5</c:f>
              <c:numCache>
                <c:formatCode>0%</c:formatCode>
                <c:ptCount val="4"/>
                <c:pt idx="0">
                  <c:v>0.23</c:v>
                </c:pt>
                <c:pt idx="1">
                  <c:v>0.26</c:v>
                </c:pt>
                <c:pt idx="2">
                  <c:v>0.16</c:v>
                </c:pt>
                <c:pt idx="3">
                  <c:v>0.35</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Sheet1!$F$2:$F$5</c:f>
              <c:numCache>
                <c:formatCode>0%</c:formatCode>
                <c:ptCount val="4"/>
                <c:pt idx="0">
                  <c:v>0.25</c:v>
                </c:pt>
                <c:pt idx="1">
                  <c:v>0.28999999999999998</c:v>
                </c:pt>
                <c:pt idx="2">
                  <c:v>0.17</c:v>
                </c:pt>
                <c:pt idx="3">
                  <c:v>0.28999999999999998</c:v>
                </c:pt>
              </c:numCache>
            </c:numRef>
          </c:val>
        </c:ser>
        <c:ser>
          <c:idx val="5"/>
          <c:order val="5"/>
          <c:tx>
            <c:strRef>
              <c:f>Sheet1!$G$1</c:f>
              <c:strCache>
                <c:ptCount val="1"/>
                <c:pt idx="0">
                  <c:v>2009</c:v>
                </c:pt>
              </c:strCache>
            </c:strRef>
          </c:tx>
          <c:spPr>
            <a:solidFill>
              <a:schemeClr val="accent6"/>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Sheet1!$G$2:$G$5</c:f>
              <c:numCache>
                <c:formatCode>0%</c:formatCode>
                <c:ptCount val="4"/>
                <c:pt idx="0">
                  <c:v>0.3</c:v>
                </c:pt>
                <c:pt idx="1">
                  <c:v>0.21</c:v>
                </c:pt>
                <c:pt idx="2">
                  <c:v>0.15</c:v>
                </c:pt>
                <c:pt idx="3">
                  <c:v>0.35</c:v>
                </c:pt>
              </c:numCache>
            </c:numRef>
          </c:val>
        </c:ser>
        <c:ser>
          <c:idx val="6"/>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am interested</c:v>
                </c:pt>
                <c:pt idx="2">
                  <c:v>Heard of it but am not interested</c:v>
                </c:pt>
                <c:pt idx="3">
                  <c:v>Never heard of it</c:v>
                </c:pt>
              </c:strCache>
            </c:strRef>
          </c:cat>
          <c:val>
            <c:numRef>
              <c:f>Sheet1!$H$2:$H$5</c:f>
              <c:numCache>
                <c:formatCode>0%</c:formatCode>
                <c:ptCount val="4"/>
                <c:pt idx="0">
                  <c:v>0.31</c:v>
                </c:pt>
                <c:pt idx="1">
                  <c:v>0.3</c:v>
                </c:pt>
                <c:pt idx="2">
                  <c:v>0.17</c:v>
                </c:pt>
                <c:pt idx="3">
                  <c:v>0.21</c:v>
                </c:pt>
              </c:numCache>
            </c:numRef>
          </c:val>
        </c:ser>
        <c:dLbls>
          <c:showLegendKey val="0"/>
          <c:showVal val="0"/>
          <c:showCatName val="0"/>
          <c:showSerName val="0"/>
          <c:showPercent val="0"/>
          <c:showBubbleSize val="0"/>
        </c:dLbls>
        <c:gapWidth val="70"/>
        <c:overlap val="-3"/>
        <c:axId val="155611520"/>
        <c:axId val="155613056"/>
      </c:barChart>
      <c:catAx>
        <c:axId val="155611520"/>
        <c:scaling>
          <c:orientation val="maxMin"/>
        </c:scaling>
        <c:delete val="0"/>
        <c:axPos val="l"/>
        <c:numFmt formatCode="General" sourceLinked="1"/>
        <c:majorTickMark val="out"/>
        <c:minorTickMark val="none"/>
        <c:tickLblPos val="nextTo"/>
        <c:spPr>
          <a:ln w="3120">
            <a:solidFill>
              <a:schemeClr val="tx1"/>
            </a:solidFill>
            <a:prstDash val="solid"/>
          </a:ln>
        </c:spPr>
        <c:txPr>
          <a:bodyPr rot="0" vert="horz"/>
          <a:lstStyle/>
          <a:p>
            <a:pPr>
              <a:defRPr sz="1050"/>
            </a:pPr>
            <a:endParaRPr lang="en-US"/>
          </a:p>
        </c:txPr>
        <c:crossAx val="155613056"/>
        <c:crosses val="autoZero"/>
        <c:auto val="1"/>
        <c:lblAlgn val="ctr"/>
        <c:lblOffset val="100"/>
        <c:tickLblSkip val="1"/>
        <c:tickMarkSkip val="1"/>
        <c:noMultiLvlLbl val="0"/>
      </c:catAx>
      <c:valAx>
        <c:axId val="155613056"/>
        <c:scaling>
          <c:orientation val="minMax"/>
          <c:max val="1"/>
          <c:min val="0"/>
        </c:scaling>
        <c:delete val="1"/>
        <c:axPos val="t"/>
        <c:numFmt formatCode="0%" sourceLinked="1"/>
        <c:majorTickMark val="out"/>
        <c:minorTickMark val="none"/>
        <c:tickLblPos val="none"/>
        <c:crossAx val="155611520"/>
        <c:crosses val="autoZero"/>
        <c:crossBetween val="between"/>
        <c:majorUnit val="0.2"/>
        <c:minorUnit val="0.1"/>
      </c:valAx>
      <c:spPr>
        <a:noFill/>
        <a:ln w="24959">
          <a:noFill/>
        </a:ln>
      </c:spPr>
    </c:plotArea>
    <c:legend>
      <c:legendPos val="r"/>
      <c:layout>
        <c:manualLayout>
          <c:xMode val="edge"/>
          <c:yMode val="edge"/>
          <c:x val="0.78186921148572142"/>
          <c:y val="0.15876975904327748"/>
          <c:w val="7.8577702724815263E-2"/>
          <c:h val="0.72355005624296964"/>
        </c:manualLayout>
      </c:layout>
      <c:overlay val="0"/>
      <c:spPr>
        <a:noFill/>
        <a:ln w="24959">
          <a:noFill/>
        </a:ln>
      </c:spPr>
      <c:txPr>
        <a:bodyPr/>
        <a:lstStyle/>
        <a:p>
          <a:pPr>
            <a:defRPr sz="1200"/>
          </a:pPr>
          <a:endParaRPr lang="en-US"/>
        </a:p>
      </c:txPr>
    </c:legend>
    <c:plotVisOnly val="1"/>
    <c:dispBlanksAs val="gap"/>
    <c:showDLblsOverMax val="0"/>
  </c:chart>
  <c:spPr>
    <a:noFill/>
    <a:ln>
      <a:noFill/>
    </a:ln>
  </c:spPr>
  <c:txPr>
    <a:bodyPr/>
    <a:lstStyle/>
    <a:p>
      <a:pPr>
        <a:defRPr sz="900" b="1" i="0" u="none" strike="noStrike" baseline="0">
          <a:solidFill>
            <a:schemeClr val="tx1"/>
          </a:solidFill>
          <a:latin typeface="+mn-lt"/>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626862001726907E-3"/>
          <c:w val="1"/>
          <c:h val="0.87206823027718972"/>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noFill/>
            </a:ln>
          </c:spPr>
          <c:invertIfNegative val="0"/>
          <c:dLbls>
            <c:spPr>
              <a:noFill/>
              <a:ln w="24900">
                <a:noFill/>
              </a:ln>
            </c:sp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Sheet1!$C$2:$C$6</c:f>
              <c:numCache>
                <c:formatCode>0%</c:formatCode>
                <c:ptCount val="5"/>
                <c:pt idx="0">
                  <c:v>0.04</c:v>
                </c:pt>
                <c:pt idx="1">
                  <c:v>0.35</c:v>
                </c:pt>
                <c:pt idx="2">
                  <c:v>0.47</c:v>
                </c:pt>
                <c:pt idx="3">
                  <c:v>0.14000000000000001</c:v>
                </c:pt>
                <c:pt idx="4">
                  <c:v>0.02</c:v>
                </c:pt>
              </c:numCache>
            </c:numRef>
          </c:val>
        </c:ser>
        <c:ser>
          <c:idx val="0"/>
          <c:order val="2"/>
          <c:tx>
            <c:strRef>
              <c:f>Sheet1!$D$1</c:f>
              <c:strCache>
                <c:ptCount val="1"/>
                <c:pt idx="0">
                  <c:v>2013</c:v>
                </c:pt>
              </c:strCache>
            </c:strRef>
          </c:tx>
          <c:spPr>
            <a:solidFill>
              <a:schemeClr val="tx1"/>
            </a:solidFill>
            <a:ln w="24900">
              <a:noFill/>
            </a:ln>
          </c:spPr>
          <c:invertIfNegative val="0"/>
          <c:dLbls>
            <c:spPr>
              <a:noFill/>
              <a:ln w="24900">
                <a:noFill/>
              </a:ln>
            </c:spPr>
            <c:dLblPos val="outEnd"/>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Sheet1!$D$2:$D$6</c:f>
              <c:numCache>
                <c:formatCode>0%</c:formatCode>
                <c:ptCount val="5"/>
                <c:pt idx="0">
                  <c:v>0.02</c:v>
                </c:pt>
                <c:pt idx="1">
                  <c:v>0.24</c:v>
                </c:pt>
                <c:pt idx="2">
                  <c:v>0.55000000000000004</c:v>
                </c:pt>
                <c:pt idx="3">
                  <c:v>0.16</c:v>
                </c:pt>
                <c:pt idx="4">
                  <c:v>0.03</c:v>
                </c:pt>
              </c:numCache>
            </c:numRef>
          </c:val>
        </c:ser>
        <c:ser>
          <c:idx val="3"/>
          <c:order val="3"/>
          <c:tx>
            <c:strRef>
              <c:f>Sheet1!$E$1</c:f>
              <c:strCache>
                <c:ptCount val="1"/>
                <c:pt idx="0">
                  <c:v>2012</c:v>
                </c:pt>
              </c:strCache>
            </c:strRef>
          </c:tx>
          <c:spPr>
            <a:solidFill>
              <a:schemeClr val="tx1">
                <a:lumMod val="60000"/>
                <a:lumOff val="40000"/>
              </a:schemeClr>
            </a:solidFill>
            <a:ln w="24900">
              <a:noFill/>
            </a:ln>
          </c:spPr>
          <c:invertIfNegative val="0"/>
          <c:dLbls>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Sheet1!$E$2:$E$6</c:f>
              <c:numCache>
                <c:formatCode>0%</c:formatCode>
                <c:ptCount val="5"/>
                <c:pt idx="0">
                  <c:v>0.02</c:v>
                </c:pt>
                <c:pt idx="1">
                  <c:v>0.31</c:v>
                </c:pt>
                <c:pt idx="2">
                  <c:v>0.5</c:v>
                </c:pt>
                <c:pt idx="3">
                  <c:v>0.15</c:v>
                </c:pt>
                <c:pt idx="4">
                  <c:v>0.02</c:v>
                </c:pt>
              </c:numCache>
            </c:numRef>
          </c:val>
        </c:ser>
        <c:ser>
          <c:idx val="1"/>
          <c:order val="4"/>
          <c:tx>
            <c:strRef>
              <c:f>Sheet1!$F$1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Sheet1!$F$2:$F$6</c:f>
              <c:numCache>
                <c:formatCode>0%</c:formatCode>
                <c:ptCount val="5"/>
                <c:pt idx="0">
                  <c:v>0.02</c:v>
                </c:pt>
                <c:pt idx="1">
                  <c:v>0.33</c:v>
                </c:pt>
                <c:pt idx="2">
                  <c:v>0.51</c:v>
                </c:pt>
                <c:pt idx="3">
                  <c:v>0.12</c:v>
                </c:pt>
                <c:pt idx="4">
                  <c:v>0.02</c:v>
                </c:pt>
              </c:numCache>
            </c:numRef>
          </c:val>
        </c:ser>
        <c:ser>
          <c:idx val="2"/>
          <c:order val="5"/>
          <c:tx>
            <c:strRef>
              <c:f>Sheet1!$G$1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Sheet1!$G$2:$G$6</c:f>
              <c:numCache>
                <c:formatCode>0%</c:formatCode>
                <c:ptCount val="5"/>
                <c:pt idx="0">
                  <c:v>0.03</c:v>
                </c:pt>
                <c:pt idx="1">
                  <c:v>0.34</c:v>
                </c:pt>
                <c:pt idx="2">
                  <c:v>0.48</c:v>
                </c:pt>
                <c:pt idx="3">
                  <c:v>0.12</c:v>
                </c:pt>
                <c:pt idx="4">
                  <c:v>0.03</c:v>
                </c:pt>
              </c:numCache>
            </c:numRef>
          </c:val>
        </c:ser>
        <c:ser>
          <c:idx val="6"/>
          <c:order val="6"/>
          <c:tx>
            <c:strRef>
              <c:f>Sheet1!$H$1</c:f>
              <c:strCache>
                <c:ptCount val="1"/>
                <c:pt idx="0">
                  <c:v>2009</c:v>
                </c:pt>
              </c:strCache>
            </c:strRef>
          </c:tx>
          <c:spPr>
            <a:solidFill>
              <a:schemeClr val="accent6"/>
            </a:solidFill>
          </c:spPr>
          <c:invertIfNegative val="0"/>
          <c:dLbls>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Sheet1!$H$2:$H$6</c:f>
              <c:numCache>
                <c:formatCode>0%</c:formatCode>
                <c:ptCount val="5"/>
                <c:pt idx="0">
                  <c:v>0.02</c:v>
                </c:pt>
                <c:pt idx="1">
                  <c:v>0.28999999999999998</c:v>
                </c:pt>
                <c:pt idx="2">
                  <c:v>0.5</c:v>
                </c:pt>
                <c:pt idx="3">
                  <c:v>0.15</c:v>
                </c:pt>
                <c:pt idx="4">
                  <c:v>0.04</c:v>
                </c:pt>
              </c:numCache>
            </c:numRef>
          </c:val>
        </c:ser>
        <c:ser>
          <c:idx val="7"/>
          <c:order val="7"/>
          <c:tx>
            <c:strRef>
              <c:f>Sheet1!$I$1</c:f>
              <c:strCache>
                <c:ptCount val="1"/>
                <c:pt idx="0">
                  <c:v>2008</c:v>
                </c:pt>
              </c:strCache>
            </c:strRef>
          </c:tx>
          <c:spPr>
            <a:solidFill>
              <a:schemeClr val="accent6">
                <a:lumMod val="90000"/>
                <a:lumOff val="1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Sheet1!$I$2:$I$6</c:f>
              <c:numCache>
                <c:formatCode>0%</c:formatCode>
                <c:ptCount val="5"/>
                <c:pt idx="0">
                  <c:v>0.01</c:v>
                </c:pt>
                <c:pt idx="1">
                  <c:v>0.22</c:v>
                </c:pt>
                <c:pt idx="2">
                  <c:v>0.54</c:v>
                </c:pt>
                <c:pt idx="3">
                  <c:v>0.17</c:v>
                </c:pt>
                <c:pt idx="4">
                  <c:v>0.06</c:v>
                </c:pt>
              </c:numCache>
            </c:numRef>
          </c:val>
        </c:ser>
        <c:dLbls>
          <c:showLegendKey val="0"/>
          <c:showVal val="0"/>
          <c:showCatName val="0"/>
          <c:showSerName val="0"/>
          <c:showPercent val="0"/>
          <c:showBubbleSize val="0"/>
        </c:dLbls>
        <c:gapWidth val="70"/>
        <c:overlap val="-3"/>
        <c:axId val="155915008"/>
        <c:axId val="155916544"/>
      </c:barChart>
      <c:catAx>
        <c:axId val="155915008"/>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100"/>
            </a:pPr>
            <a:endParaRPr lang="en-US"/>
          </a:p>
        </c:txPr>
        <c:crossAx val="155916544"/>
        <c:crosses val="autoZero"/>
        <c:auto val="1"/>
        <c:lblAlgn val="ctr"/>
        <c:lblOffset val="100"/>
        <c:tickLblSkip val="1"/>
        <c:tickMarkSkip val="1"/>
        <c:noMultiLvlLbl val="0"/>
      </c:catAx>
      <c:valAx>
        <c:axId val="155916544"/>
        <c:scaling>
          <c:orientation val="minMax"/>
          <c:max val="1"/>
          <c:min val="0"/>
        </c:scaling>
        <c:delete val="1"/>
        <c:axPos val="l"/>
        <c:numFmt formatCode="0%" sourceLinked="1"/>
        <c:majorTickMark val="out"/>
        <c:minorTickMark val="none"/>
        <c:tickLblPos val="none"/>
        <c:crossAx val="155915008"/>
        <c:crosses val="autoZero"/>
        <c:crossBetween val="between"/>
        <c:majorUnit val="0.2"/>
        <c:minorUnit val="0.1"/>
      </c:valAx>
      <c:spPr>
        <a:noFill/>
        <a:ln w="24900">
          <a:noFill/>
        </a:ln>
      </c:spPr>
    </c:plotArea>
    <c:legend>
      <c:legendPos val="t"/>
      <c:layout>
        <c:manualLayout>
          <c:xMode val="edge"/>
          <c:yMode val="edge"/>
          <c:x val="0.21705912889708476"/>
          <c:y val="5.8097312999273783E-3"/>
          <c:w val="0.55061433011771577"/>
          <c:h val="5.2528433945756778E-2"/>
        </c:manualLayout>
      </c:layout>
      <c:overlay val="0"/>
      <c:spPr>
        <a:noFill/>
        <a:ln w="24900">
          <a:noFill/>
        </a:ln>
      </c:spPr>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11787044300543"/>
          <c:y val="6.5252854812398453E-3"/>
          <c:w val="0.44990631503328959"/>
          <c:h val="1"/>
        </c:manualLayout>
      </c:layout>
      <c:barChart>
        <c:barDir val="bar"/>
        <c:grouping val="clustered"/>
        <c:varyColors val="0"/>
        <c:ser>
          <c:idx val="0"/>
          <c:order val="0"/>
          <c:tx>
            <c:strRef>
              <c:f>Sheet1!$B$1</c:f>
              <c:strCache>
                <c:ptCount val="1"/>
                <c:pt idx="0">
                  <c:v>2008</c:v>
                </c:pt>
              </c:strCache>
            </c:strRef>
          </c:tx>
          <c:spPr>
            <a:solidFill>
              <a:srgbClr val="281051">
                <a:lumMod val="90000"/>
                <a:lumOff val="10000"/>
              </a:srgbClr>
            </a:solidFill>
            <a:ln w="11726">
              <a:noFill/>
            </a:ln>
          </c:spPr>
          <c:invertIfNegative val="0"/>
          <c:dLbls>
            <c:dLbl>
              <c:idx val="0"/>
              <c:layout>
                <c:manualLayout>
                  <c:x val="-2.2520056159173992E-3"/>
                  <c:y val="1.1288469900725791E-2"/>
                </c:manualLayout>
              </c:layout>
              <c:dLblPos val="outEnd"/>
              <c:showLegendKey val="0"/>
              <c:showVal val="1"/>
              <c:showCatName val="0"/>
              <c:showSerName val="0"/>
              <c:showPercent val="0"/>
              <c:showBubbleSize val="0"/>
            </c:dLbl>
            <c:dLbl>
              <c:idx val="1"/>
              <c:layout>
                <c:manualLayout>
                  <c:x val="-3.2396243486385412E-3"/>
                  <c:y val="1.1696432081138561E-2"/>
                </c:manualLayout>
              </c:layout>
              <c:dLblPos val="outEnd"/>
              <c:showLegendKey val="0"/>
              <c:showVal val="1"/>
              <c:showCatName val="0"/>
              <c:showSerName val="0"/>
              <c:showPercent val="0"/>
              <c:showBubbleSize val="0"/>
            </c:dLbl>
            <c:dLbl>
              <c:idx val="2"/>
              <c:layout>
                <c:manualLayout>
                  <c:x val="-2.0521508858805044E-3"/>
                  <c:y val="1.0472809215571019E-2"/>
                </c:manualLayout>
              </c:layout>
              <c:dLblPos val="outEnd"/>
              <c:showLegendKey val="0"/>
              <c:showVal val="1"/>
              <c:showCatName val="0"/>
              <c:showSerName val="0"/>
              <c:showPercent val="0"/>
              <c:showBubbleSize val="0"/>
            </c:dLbl>
            <c:dLbl>
              <c:idx val="3"/>
              <c:layout>
                <c:manualLayout>
                  <c:x val="-2.9734269372580688E-3"/>
                  <c:y val="1.9037378247533585E-2"/>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11726">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Sheet1!$A$2:$A$14</c:f>
              <c:strCache>
                <c:ptCount val="4"/>
                <c:pt idx="0">
                  <c:v>University prof/ admin</c:v>
                </c:pt>
                <c:pt idx="1">
                  <c:v>Professional engineer</c:v>
                </c:pt>
                <c:pt idx="2">
                  <c:v>Family member/ friend</c:v>
                </c:pt>
                <c:pt idx="3">
                  <c:v>PEO representative</c:v>
                </c:pt>
              </c:strCache>
            </c:strRef>
          </c:cat>
          <c:val>
            <c:numRef>
              <c:f>Sheet1!$B$2:$B$14</c:f>
              <c:numCache>
                <c:formatCode>0%</c:formatCode>
                <c:ptCount val="4"/>
                <c:pt idx="0">
                  <c:v>0.79</c:v>
                </c:pt>
                <c:pt idx="1">
                  <c:v>0.30000000000000032</c:v>
                </c:pt>
                <c:pt idx="2">
                  <c:v>0.17</c:v>
                </c:pt>
                <c:pt idx="3">
                  <c:v>0.14000000000000001</c:v>
                </c:pt>
              </c:numCache>
            </c:numRef>
          </c:val>
        </c:ser>
        <c:dLbls>
          <c:showLegendKey val="0"/>
          <c:showVal val="0"/>
          <c:showCatName val="0"/>
          <c:showSerName val="0"/>
          <c:showPercent val="0"/>
          <c:showBubbleSize val="0"/>
        </c:dLbls>
        <c:gapWidth val="159"/>
        <c:axId val="154818816"/>
        <c:axId val="154832896"/>
      </c:barChart>
      <c:catAx>
        <c:axId val="154818816"/>
        <c:scaling>
          <c:orientation val="maxMin"/>
        </c:scaling>
        <c:delete val="0"/>
        <c:axPos val="l"/>
        <c:numFmt formatCode="General" sourceLinked="1"/>
        <c:majorTickMark val="out"/>
        <c:minorTickMark val="none"/>
        <c:tickLblPos val="nextTo"/>
        <c:spPr>
          <a:ln w="146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832896"/>
        <c:crosses val="autoZero"/>
        <c:auto val="1"/>
        <c:lblAlgn val="ctr"/>
        <c:lblOffset val="100"/>
        <c:tickLblSkip val="1"/>
        <c:tickMarkSkip val="1"/>
        <c:noMultiLvlLbl val="0"/>
      </c:catAx>
      <c:valAx>
        <c:axId val="154832896"/>
        <c:scaling>
          <c:orientation val="minMax"/>
          <c:max val="1"/>
          <c:min val="0"/>
        </c:scaling>
        <c:delete val="1"/>
        <c:axPos val="t"/>
        <c:numFmt formatCode="0%" sourceLinked="1"/>
        <c:majorTickMark val="out"/>
        <c:minorTickMark val="none"/>
        <c:tickLblPos val="none"/>
        <c:crossAx val="154818816"/>
        <c:crosses val="autoZero"/>
        <c:crossBetween val="between"/>
        <c:majorUnit val="0.2"/>
        <c:minorUnit val="0.1"/>
      </c:valAx>
      <c:spPr>
        <a:noFill/>
        <a:ln w="11726">
          <a:noFill/>
        </a:ln>
      </c:spPr>
    </c:plotArea>
    <c:legend>
      <c:legendPos val="r"/>
      <c:layout>
        <c:manualLayout>
          <c:xMode val="edge"/>
          <c:yMode val="edge"/>
          <c:x val="0.72165595370954694"/>
          <c:y val="0.49877487787088176"/>
          <c:w val="0.19016453119632581"/>
          <c:h val="9.975474572011829E-2"/>
        </c:manualLayout>
      </c:layout>
      <c:overlay val="0"/>
      <c:txPr>
        <a:bodyPr/>
        <a:lstStyle/>
        <a:p>
          <a:pPr>
            <a:defRPr sz="1200" baseline="0">
              <a:latin typeface="Calibri" pitchFamily="34" charset="0"/>
            </a:defRPr>
          </a:pPr>
          <a:endParaRPr lang="en-US"/>
        </a:p>
      </c:txPr>
    </c:legend>
    <c:plotVisOnly val="1"/>
    <c:dispBlanksAs val="gap"/>
    <c:showDLblsOverMax val="0"/>
  </c:chart>
  <c:spPr>
    <a:noFill/>
    <a:ln>
      <a:noFill/>
    </a:ln>
  </c:spPr>
  <c:txPr>
    <a:bodyPr/>
    <a:lstStyle/>
    <a:p>
      <a:pPr>
        <a:defRPr sz="866" b="1" i="0" u="none" strike="noStrike" baseline="0">
          <a:solidFill>
            <a:schemeClr val="tx1"/>
          </a:solidFill>
          <a:latin typeface="Arial"/>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85844748858446"/>
          <c:y val="4.8939641109298814E-3"/>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9525">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Sheet1!$B$2:$B$6</c:f>
              <c:numCache>
                <c:formatCode>0%</c:formatCode>
                <c:ptCount val="5"/>
                <c:pt idx="0">
                  <c:v>0.37</c:v>
                </c:pt>
                <c:pt idx="1">
                  <c:v>0.33</c:v>
                </c:pt>
                <c:pt idx="2">
                  <c:v>7.0000000000000007E-2</c:v>
                </c:pt>
                <c:pt idx="3">
                  <c:v>0.1</c:v>
                </c:pt>
                <c:pt idx="4">
                  <c:v>7.0000000000000007E-2</c:v>
                </c:pt>
              </c:numCache>
            </c:numRef>
          </c:val>
        </c:ser>
        <c:ser>
          <c:idx val="0"/>
          <c:order val="1"/>
          <c:tx>
            <c:strRef>
              <c:f>Sheet1!$C$1</c:f>
              <c:strCache>
                <c:ptCount val="1"/>
                <c:pt idx="0">
                  <c:v>2013</c:v>
                </c:pt>
              </c:strCache>
            </c:strRef>
          </c:tx>
          <c:spPr>
            <a:solidFill>
              <a:srgbClr val="1F497D"/>
            </a:solidFill>
            <a:ln w="9525">
              <a:solidFill>
                <a:srgbClr val="FFFFFF"/>
              </a:solidFill>
            </a:ln>
          </c:spPr>
          <c:invertIfNegative val="0"/>
          <c:dLbls>
            <c:dLbl>
              <c:idx val="0"/>
              <c:layout>
                <c:manualLayout>
                  <c:x val="-1.0918125537057696E-3"/>
                  <c:y val="8.8591086245187068E-3"/>
                </c:manualLayout>
              </c:layout>
              <c:dLblPos val="outEnd"/>
              <c:showLegendKey val="0"/>
              <c:showVal val="1"/>
              <c:showCatName val="0"/>
              <c:showSerName val="0"/>
              <c:showPercent val="0"/>
              <c:showBubbleSize val="0"/>
            </c:dLbl>
            <c:dLbl>
              <c:idx val="1"/>
              <c:layout>
                <c:manualLayout>
                  <c:x val="1.1342716941225581E-3"/>
                  <c:y val="9.8379014467046468E-3"/>
                </c:manualLayout>
              </c:layout>
              <c:dLblPos val="outEnd"/>
              <c:showLegendKey val="0"/>
              <c:showVal val="1"/>
              <c:showCatName val="0"/>
              <c:showSerName val="0"/>
              <c:showPercent val="0"/>
              <c:showBubbleSize val="0"/>
            </c:dLbl>
            <c:dLbl>
              <c:idx val="2"/>
              <c:layout>
                <c:manualLayout>
                  <c:x val="-1.4355871528108665E-3"/>
                  <c:y val="-2.0029346811712404E-4"/>
                </c:manualLayout>
              </c:layout>
              <c:dLblPos val="outEnd"/>
              <c:showLegendKey val="0"/>
              <c:showVal val="1"/>
              <c:showCatName val="0"/>
              <c:showSerName val="0"/>
              <c:showPercent val="0"/>
              <c:showBubbleSize val="0"/>
            </c:dLbl>
            <c:dLbl>
              <c:idx val="3"/>
              <c:layout>
                <c:manualLayout>
                  <c:x val="-7.0319150719884115E-3"/>
                  <c:y val="2.4091879762821095E-3"/>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Sheet1!$C$2:$C$6</c:f>
              <c:numCache>
                <c:formatCode>0%</c:formatCode>
                <c:ptCount val="5"/>
                <c:pt idx="0">
                  <c:v>0.42</c:v>
                </c:pt>
                <c:pt idx="1">
                  <c:v>0.26</c:v>
                </c:pt>
                <c:pt idx="2">
                  <c:v>0.09</c:v>
                </c:pt>
                <c:pt idx="3">
                  <c:v>0.1</c:v>
                </c:pt>
                <c:pt idx="4">
                  <c:v>0.09</c:v>
                </c:pt>
              </c:numCache>
            </c:numRef>
          </c:val>
        </c:ser>
        <c:ser>
          <c:idx val="2"/>
          <c:order val="2"/>
          <c:tx>
            <c:strRef>
              <c:f>Sheet1!$D$1</c:f>
              <c:strCache>
                <c:ptCount val="1"/>
                <c:pt idx="0">
                  <c:v>2012</c:v>
                </c:pt>
              </c:strCache>
            </c:strRef>
          </c:tx>
          <c:spPr>
            <a:solidFill>
              <a:schemeClr val="tx1">
                <a:lumMod val="60000"/>
                <a:lumOff val="40000"/>
              </a:schemeClr>
            </a:solidFill>
            <a:ln w="9525">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Sheet1!$D$2:$D$6</c:f>
              <c:numCache>
                <c:formatCode>0%</c:formatCode>
                <c:ptCount val="5"/>
                <c:pt idx="0">
                  <c:v>0.39</c:v>
                </c:pt>
                <c:pt idx="1">
                  <c:v>0.34</c:v>
                </c:pt>
                <c:pt idx="2">
                  <c:v>0.08</c:v>
                </c:pt>
                <c:pt idx="3">
                  <c:v>0.1</c:v>
                </c:pt>
                <c:pt idx="4">
                  <c:v>0.05</c:v>
                </c:pt>
              </c:numCache>
            </c:numRef>
          </c:val>
        </c:ser>
        <c:ser>
          <c:idx val="3"/>
          <c:order val="3"/>
          <c:tx>
            <c:strRef>
              <c:f>Sheet1!$E$1</c:f>
              <c:strCache>
                <c:ptCount val="1"/>
                <c:pt idx="0">
                  <c:v>2011</c:v>
                </c:pt>
              </c:strCache>
            </c:strRef>
          </c:tx>
          <c:spPr>
            <a:solidFill>
              <a:schemeClr val="tx1">
                <a:lumMod val="40000"/>
                <a:lumOff val="60000"/>
              </a:schemeClr>
            </a:solidFill>
            <a:ln w="9525">
              <a:solidFill>
                <a:srgbClr val="FFFFFF"/>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Sheet1!$E$2:$E$6</c:f>
              <c:numCache>
                <c:formatCode>0%</c:formatCode>
                <c:ptCount val="5"/>
                <c:pt idx="0">
                  <c:v>0.42</c:v>
                </c:pt>
                <c:pt idx="1">
                  <c:v>0.32</c:v>
                </c:pt>
                <c:pt idx="2">
                  <c:v>0.06</c:v>
                </c:pt>
                <c:pt idx="3">
                  <c:v>0.09</c:v>
                </c:pt>
                <c:pt idx="4">
                  <c:v>0.05</c:v>
                </c:pt>
              </c:numCache>
            </c:numRef>
          </c:val>
        </c:ser>
        <c:ser>
          <c:idx val="4"/>
          <c:order val="4"/>
          <c:tx>
            <c:strRef>
              <c:f>Sheet1!$F$1</c:f>
              <c:strCache>
                <c:ptCount val="1"/>
                <c:pt idx="0">
                  <c:v>2010</c:v>
                </c:pt>
              </c:strCache>
            </c:strRef>
          </c:tx>
          <c:spPr>
            <a:solidFill>
              <a:srgbClr val="1F497D">
                <a:lumMod val="20000"/>
                <a:lumOff val="80000"/>
              </a:srgbClr>
            </a:solidFill>
            <a:ln w="9525">
              <a:solidFill>
                <a:srgbClr val="FFFFFF"/>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Sheet1!$F$2:$F$6</c:f>
              <c:numCache>
                <c:formatCode>0%</c:formatCode>
                <c:ptCount val="5"/>
                <c:pt idx="0">
                  <c:v>0.41</c:v>
                </c:pt>
                <c:pt idx="1">
                  <c:v>0.36</c:v>
                </c:pt>
                <c:pt idx="2">
                  <c:v>7.0000000000000007E-2</c:v>
                </c:pt>
                <c:pt idx="3">
                  <c:v>0.09</c:v>
                </c:pt>
                <c:pt idx="4">
                  <c:v>0.04</c:v>
                </c:pt>
              </c:numCache>
            </c:numRef>
          </c:val>
        </c:ser>
        <c:ser>
          <c:idx val="5"/>
          <c:order val="5"/>
          <c:tx>
            <c:strRef>
              <c:f>Sheet1!$G$1</c:f>
              <c:strCache>
                <c:ptCount val="1"/>
                <c:pt idx="0">
                  <c:v>2009</c:v>
                </c:pt>
              </c:strCache>
            </c:strRef>
          </c:tx>
          <c:spPr>
            <a:solidFill>
              <a:srgbClr val="281051"/>
            </a:solidFill>
            <a:ln w="9525">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University prof/ admin</c:v>
                </c:pt>
                <c:pt idx="1">
                  <c:v>Uni Law and Ethics Course</c:v>
                </c:pt>
                <c:pt idx="2">
                  <c:v>Professional engineer</c:v>
                </c:pt>
                <c:pt idx="3">
                  <c:v>Family member/ friend</c:v>
                </c:pt>
                <c:pt idx="4">
                  <c:v>PEO representative</c:v>
                </c:pt>
              </c:strCache>
            </c:strRef>
          </c:cat>
          <c:val>
            <c:numRef>
              <c:f>Sheet1!$G$2:$G$6</c:f>
              <c:numCache>
                <c:formatCode>General</c:formatCode>
                <c:ptCount val="5"/>
                <c:pt idx="0" formatCode="0%">
                  <c:v>0.74</c:v>
                </c:pt>
                <c:pt idx="2" formatCode="0%">
                  <c:v>0.08</c:v>
                </c:pt>
                <c:pt idx="3" formatCode="0%">
                  <c:v>0.08</c:v>
                </c:pt>
                <c:pt idx="4" formatCode="0%">
                  <c:v>0.06</c:v>
                </c:pt>
              </c:numCache>
            </c:numRef>
          </c:val>
        </c:ser>
        <c:dLbls>
          <c:showLegendKey val="0"/>
          <c:showVal val="0"/>
          <c:showCatName val="0"/>
          <c:showSerName val="0"/>
          <c:showPercent val="0"/>
          <c:showBubbleSize val="0"/>
        </c:dLbls>
        <c:gapWidth val="70"/>
        <c:overlap val="-3"/>
        <c:axId val="154961792"/>
        <c:axId val="154963328"/>
      </c:barChart>
      <c:catAx>
        <c:axId val="154961792"/>
        <c:scaling>
          <c:orientation val="maxMin"/>
        </c:scaling>
        <c:delete val="0"/>
        <c:axPos val="l"/>
        <c:numFmt formatCode="General" sourceLinked="1"/>
        <c:majorTickMark val="out"/>
        <c:minorTickMark val="none"/>
        <c:tickLblPos val="nextTo"/>
        <c:spPr>
          <a:ln w="2215">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963328"/>
        <c:crosses val="autoZero"/>
        <c:auto val="1"/>
        <c:lblAlgn val="ctr"/>
        <c:lblOffset val="100"/>
        <c:tickLblSkip val="1"/>
        <c:tickMarkSkip val="1"/>
        <c:noMultiLvlLbl val="0"/>
      </c:catAx>
      <c:valAx>
        <c:axId val="154963328"/>
        <c:scaling>
          <c:orientation val="minMax"/>
          <c:max val="1"/>
          <c:min val="0"/>
        </c:scaling>
        <c:delete val="1"/>
        <c:axPos val="t"/>
        <c:numFmt formatCode="0%" sourceLinked="1"/>
        <c:majorTickMark val="out"/>
        <c:minorTickMark val="none"/>
        <c:tickLblPos val="none"/>
        <c:crossAx val="154961792"/>
        <c:crosses val="autoZero"/>
        <c:crossBetween val="between"/>
        <c:majorUnit val="0.2"/>
        <c:minorUnit val="0.1"/>
      </c:valAx>
      <c:spPr>
        <a:noFill/>
        <a:ln w="17722">
          <a:noFill/>
        </a:ln>
      </c:spPr>
    </c:plotArea>
    <c:legend>
      <c:legendPos val="r"/>
      <c:layout>
        <c:manualLayout>
          <c:xMode val="edge"/>
          <c:yMode val="edge"/>
          <c:x val="0.65222795103468112"/>
          <c:y val="0.54233238171352205"/>
          <c:w val="0.1172652276978331"/>
          <c:h val="0.3849108312203563"/>
        </c:manualLayout>
      </c:layout>
      <c:overlay val="0"/>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0.47</c:v>
                </c:pt>
                <c:pt idx="1">
                  <c:v>0.39</c:v>
                </c:pt>
                <c:pt idx="2">
                  <c:v>0.11</c:v>
                </c:pt>
                <c:pt idx="3">
                  <c:v>0.04</c:v>
                </c:pt>
              </c:numCache>
            </c:numRef>
          </c:val>
        </c:ser>
        <c:dLbls>
          <c:showLegendKey val="0"/>
          <c:showVal val="1"/>
          <c:showCatName val="0"/>
          <c:showSerName val="0"/>
          <c:showPercent val="0"/>
          <c:showBubbleSize val="0"/>
        </c:dLbls>
        <c:gapWidth val="70"/>
        <c:overlap val="-3"/>
        <c:axId val="158543872"/>
        <c:axId val="158546560"/>
      </c:barChart>
      <c:catAx>
        <c:axId val="15854387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8546560"/>
        <c:crosses val="autoZero"/>
        <c:auto val="1"/>
        <c:lblAlgn val="ctr"/>
        <c:lblOffset val="100"/>
        <c:tickLblSkip val="1"/>
        <c:tickMarkSkip val="1"/>
        <c:noMultiLvlLbl val="0"/>
      </c:catAx>
      <c:valAx>
        <c:axId val="158546560"/>
        <c:scaling>
          <c:orientation val="minMax"/>
          <c:max val="1"/>
          <c:min val="0"/>
        </c:scaling>
        <c:delete val="1"/>
        <c:axPos val="l"/>
        <c:numFmt formatCode="0%" sourceLinked="1"/>
        <c:majorTickMark val="out"/>
        <c:minorTickMark val="none"/>
        <c:tickLblPos val="none"/>
        <c:crossAx val="15854387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0.43</c:v>
                </c:pt>
                <c:pt idx="1">
                  <c:v>0.42</c:v>
                </c:pt>
                <c:pt idx="2">
                  <c:v>0.11</c:v>
                </c:pt>
                <c:pt idx="3">
                  <c:v>0.04</c:v>
                </c:pt>
              </c:numCache>
            </c:numRef>
          </c:val>
        </c:ser>
        <c:dLbls>
          <c:showLegendKey val="0"/>
          <c:showVal val="1"/>
          <c:showCatName val="0"/>
          <c:showSerName val="0"/>
          <c:showPercent val="0"/>
          <c:showBubbleSize val="0"/>
        </c:dLbls>
        <c:gapWidth val="70"/>
        <c:overlap val="-3"/>
        <c:axId val="158579328"/>
        <c:axId val="158868992"/>
      </c:barChart>
      <c:catAx>
        <c:axId val="15857932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8868992"/>
        <c:crosses val="autoZero"/>
        <c:auto val="1"/>
        <c:lblAlgn val="ctr"/>
        <c:lblOffset val="100"/>
        <c:tickLblSkip val="1"/>
        <c:tickMarkSkip val="1"/>
        <c:noMultiLvlLbl val="0"/>
      </c:catAx>
      <c:valAx>
        <c:axId val="158868992"/>
        <c:scaling>
          <c:orientation val="minMax"/>
          <c:max val="1"/>
          <c:min val="0"/>
        </c:scaling>
        <c:delete val="1"/>
        <c:axPos val="l"/>
        <c:numFmt formatCode="0%" sourceLinked="1"/>
        <c:majorTickMark val="out"/>
        <c:minorTickMark val="none"/>
        <c:tickLblPos val="none"/>
        <c:crossAx val="15857932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1st year</c:v>
                </c:pt>
                <c:pt idx="1">
                  <c:v>2nd year</c:v>
                </c:pt>
                <c:pt idx="2">
                  <c:v>3rd year</c:v>
                </c:pt>
                <c:pt idx="3">
                  <c:v>4th year/graduation year</c:v>
                </c:pt>
              </c:strCache>
            </c:strRef>
          </c:cat>
          <c:val>
            <c:numRef>
              <c:f>Sheet1!$B$2:$B$5</c:f>
              <c:numCache>
                <c:formatCode>0%</c:formatCode>
                <c:ptCount val="4"/>
                <c:pt idx="0">
                  <c:v>0.1</c:v>
                </c:pt>
                <c:pt idx="1">
                  <c:v>0.24</c:v>
                </c:pt>
                <c:pt idx="2">
                  <c:v>0.45</c:v>
                </c:pt>
                <c:pt idx="3">
                  <c:v>0.22</c:v>
                </c:pt>
              </c:numCache>
            </c:numRef>
          </c:val>
        </c:ser>
        <c:dLbls>
          <c:showLegendKey val="0"/>
          <c:showVal val="1"/>
          <c:showCatName val="0"/>
          <c:showSerName val="0"/>
          <c:showPercent val="0"/>
          <c:showBubbleSize val="0"/>
        </c:dLbls>
        <c:gapWidth val="70"/>
        <c:overlap val="-3"/>
        <c:axId val="158470912"/>
        <c:axId val="158473600"/>
      </c:barChart>
      <c:catAx>
        <c:axId val="15847091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8473600"/>
        <c:crosses val="autoZero"/>
        <c:auto val="1"/>
        <c:lblAlgn val="ctr"/>
        <c:lblOffset val="100"/>
        <c:tickLblSkip val="1"/>
        <c:tickMarkSkip val="1"/>
        <c:noMultiLvlLbl val="0"/>
      </c:catAx>
      <c:valAx>
        <c:axId val="158473600"/>
        <c:scaling>
          <c:orientation val="minMax"/>
          <c:max val="1"/>
          <c:min val="0"/>
        </c:scaling>
        <c:delete val="1"/>
        <c:axPos val="l"/>
        <c:numFmt formatCode="0%" sourceLinked="1"/>
        <c:majorTickMark val="out"/>
        <c:minorTickMark val="none"/>
        <c:tickLblPos val="none"/>
        <c:crossAx val="15847091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2014</c:v>
                </c:pt>
              </c:strCache>
            </c:strRef>
          </c:tx>
          <c:spPr>
            <a:ln>
              <a:solidFill>
                <a:schemeClr val="bg1"/>
              </a:solidFill>
            </a:ln>
          </c:spPr>
          <c:explosion val="25"/>
          <c:dPt>
            <c:idx val="0"/>
            <c:bubble3D val="0"/>
            <c:explosion val="11"/>
            <c:spPr>
              <a:solidFill>
                <a:schemeClr val="tx1">
                  <a:lumMod val="50000"/>
                </a:schemeClr>
              </a:solidFill>
              <a:ln>
                <a:solidFill>
                  <a:schemeClr val="bg1"/>
                </a:solidFill>
              </a:ln>
            </c:spPr>
          </c:dPt>
          <c:dPt>
            <c:idx val="1"/>
            <c:bubble3D val="0"/>
            <c:explosion val="2"/>
            <c:spPr>
              <a:solidFill>
                <a:schemeClr val="tx1"/>
              </a:solidFill>
              <a:ln>
                <a:solidFill>
                  <a:schemeClr val="bg1"/>
                </a:solidFill>
              </a:ln>
            </c:spPr>
          </c:dPt>
          <c:dLbls>
            <c:dLbl>
              <c:idx val="0"/>
              <c:layout>
                <c:manualLayout>
                  <c:x val="5.5414812278899918E-2"/>
                  <c:y val="-5.2430715145053326E-2"/>
                </c:manualLayout>
              </c:layout>
              <c:tx>
                <c:rich>
                  <a:bodyPr/>
                  <a:lstStyle/>
                  <a:p>
                    <a:r>
                      <a:rPr lang="en-US" dirty="0">
                        <a:solidFill>
                          <a:schemeClr val="tx1"/>
                        </a:solidFill>
                      </a:rPr>
                      <a:t>Yes 5%</a:t>
                    </a:r>
                  </a:p>
                </c:rich>
              </c:tx>
              <c:dLblPos val="bestFit"/>
              <c:showLegendKey val="0"/>
              <c:showVal val="1"/>
              <c:showCatName val="1"/>
              <c:showSerName val="0"/>
              <c:showPercent val="0"/>
              <c:showBubbleSize val="0"/>
            </c:dLbl>
            <c:txPr>
              <a:bodyPr/>
              <a:lstStyle/>
              <a:p>
                <a:pPr>
                  <a:defRPr sz="1400"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0.05</c:v>
                </c:pt>
                <c:pt idx="1">
                  <c:v>0.95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277911792817882E-2"/>
          <c:w val="1"/>
          <c:h val="0.8898305084745803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Sheet1!$B$2:$B$7</c:f>
              <c:numCache>
                <c:formatCode>0%</c:formatCode>
                <c:ptCount val="6"/>
                <c:pt idx="0">
                  <c:v>0.56000000000000005</c:v>
                </c:pt>
                <c:pt idx="1">
                  <c:v>0.36</c:v>
                </c:pt>
                <c:pt idx="3">
                  <c:v>0.08</c:v>
                </c:pt>
                <c:pt idx="4">
                  <c:v>0.01</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Sheet1!$C$2:$C$7</c:f>
              <c:numCache>
                <c:formatCode>0%</c:formatCode>
                <c:ptCount val="6"/>
                <c:pt idx="0">
                  <c:v>0.56999999999999995</c:v>
                </c:pt>
                <c:pt idx="1">
                  <c:v>0.35</c:v>
                </c:pt>
                <c:pt idx="3">
                  <c:v>7.0000000000000007E-2</c:v>
                </c:pt>
                <c:pt idx="4">
                  <c:v>0.01</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Sheet1!$D$2:$D$7</c:f>
              <c:numCache>
                <c:formatCode>0%</c:formatCode>
                <c:ptCount val="6"/>
                <c:pt idx="0">
                  <c:v>0.6</c:v>
                </c:pt>
                <c:pt idx="1">
                  <c:v>0.31</c:v>
                </c:pt>
                <c:pt idx="3">
                  <c:v>7.0000000000000007E-2</c:v>
                </c:pt>
                <c:pt idx="4">
                  <c:v>0.02</c:v>
                </c:pt>
              </c:numCache>
            </c:numRef>
          </c:val>
        </c:ser>
        <c:ser>
          <c:idx val="3"/>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Sheet1!$E$2:$E$7</c:f>
              <c:numCache>
                <c:formatCode>0%</c:formatCode>
                <c:ptCount val="6"/>
                <c:pt idx="0">
                  <c:v>0.54</c:v>
                </c:pt>
                <c:pt idx="1">
                  <c:v>0.37</c:v>
                </c:pt>
                <c:pt idx="3">
                  <c:v>7.0000000000000007E-2</c:v>
                </c:pt>
                <c:pt idx="4">
                  <c:v>0.02</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Sheet1!$F$2:$F$7</c:f>
              <c:numCache>
                <c:formatCode>0%</c:formatCode>
                <c:ptCount val="6"/>
                <c:pt idx="0">
                  <c:v>0.54</c:v>
                </c:pt>
                <c:pt idx="1">
                  <c:v>0.37</c:v>
                </c:pt>
                <c:pt idx="3">
                  <c:v>0.08</c:v>
                </c:pt>
                <c:pt idx="4">
                  <c:v>0.01</c:v>
                </c:pt>
              </c:numCache>
            </c:numRef>
          </c:val>
        </c:ser>
        <c:ser>
          <c:idx val="5"/>
          <c:order val="5"/>
          <c:tx>
            <c:strRef>
              <c:f>Sheet1!$G$1</c:f>
              <c:strCache>
                <c:ptCount val="1"/>
                <c:pt idx="0">
                  <c:v>2009</c:v>
                </c:pt>
              </c:strCache>
            </c:strRef>
          </c:tx>
          <c:spPr>
            <a:ln w="6350">
              <a:solidFill>
                <a:schemeClr val="bg1"/>
              </a:solidFill>
            </a:ln>
          </c:spPr>
          <c:invertIfNegative val="0"/>
          <c:dLbls>
            <c:txPr>
              <a:bodyPr/>
              <a:lstStyle/>
              <a:p>
                <a:pPr>
                  <a:defRPr sz="1000">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Sheet1!$G$2:$G$7</c:f>
              <c:numCache>
                <c:formatCode>0%</c:formatCode>
                <c:ptCount val="6"/>
                <c:pt idx="0">
                  <c:v>0.5</c:v>
                </c:pt>
                <c:pt idx="1">
                  <c:v>0.4</c:v>
                </c:pt>
                <c:pt idx="3">
                  <c:v>0.09</c:v>
                </c:pt>
                <c:pt idx="4">
                  <c:v>0.01</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lang="en-US" sz="1000" b="1" i="0" u="none" strike="noStrike" kern="1200" baseline="0">
                    <a:solidFill>
                      <a:srgbClr val="1F497D"/>
                    </a:solidFill>
                    <a:latin typeface="Calibri" pitchFamily="34" charset="0"/>
                    <a:ea typeface="Arial"/>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Yes, I definitely will</c:v>
                </c:pt>
                <c:pt idx="1">
                  <c:v>Yes, I probably will</c:v>
                </c:pt>
                <c:pt idx="2">
                  <c:v>Might or Might not</c:v>
                </c:pt>
                <c:pt idx="3">
                  <c:v>No, I probably won't</c:v>
                </c:pt>
                <c:pt idx="4">
                  <c:v>No, I definitely won't</c:v>
                </c:pt>
                <c:pt idx="5">
                  <c:v>Don't know</c:v>
                </c:pt>
              </c:strCache>
            </c:strRef>
          </c:cat>
          <c:val>
            <c:numRef>
              <c:f>Sheet1!$H$2:$H$7</c:f>
              <c:numCache>
                <c:formatCode>0%</c:formatCode>
                <c:ptCount val="6"/>
                <c:pt idx="0">
                  <c:v>0.53</c:v>
                </c:pt>
                <c:pt idx="1">
                  <c:v>0.27</c:v>
                </c:pt>
                <c:pt idx="2">
                  <c:v>0.13</c:v>
                </c:pt>
                <c:pt idx="3">
                  <c:v>0.03</c:v>
                </c:pt>
                <c:pt idx="4">
                  <c:v>0.03</c:v>
                </c:pt>
                <c:pt idx="5">
                  <c:v>0.01</c:v>
                </c:pt>
              </c:numCache>
            </c:numRef>
          </c:val>
        </c:ser>
        <c:dLbls>
          <c:showLegendKey val="0"/>
          <c:showVal val="1"/>
          <c:showCatName val="0"/>
          <c:showSerName val="0"/>
          <c:showPercent val="0"/>
          <c:showBubbleSize val="0"/>
        </c:dLbls>
        <c:gapWidth val="70"/>
        <c:overlap val="-3"/>
        <c:axId val="48777856"/>
        <c:axId val="48791936"/>
      </c:barChart>
      <c:catAx>
        <c:axId val="48777856"/>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Arial"/>
              </a:defRPr>
            </a:pPr>
            <a:endParaRPr lang="en-US"/>
          </a:p>
        </c:txPr>
        <c:crossAx val="48791936"/>
        <c:crosses val="autoZero"/>
        <c:auto val="1"/>
        <c:lblAlgn val="ctr"/>
        <c:lblOffset val="100"/>
        <c:tickLblSkip val="1"/>
        <c:tickMarkSkip val="1"/>
        <c:noMultiLvlLbl val="0"/>
      </c:catAx>
      <c:valAx>
        <c:axId val="48791936"/>
        <c:scaling>
          <c:orientation val="minMax"/>
          <c:max val="1"/>
          <c:min val="0"/>
        </c:scaling>
        <c:delete val="1"/>
        <c:axPos val="l"/>
        <c:numFmt formatCode="0%" sourceLinked="1"/>
        <c:majorTickMark val="out"/>
        <c:minorTickMark val="none"/>
        <c:tickLblPos val="none"/>
        <c:crossAx val="48777856"/>
        <c:crosses val="autoZero"/>
        <c:crossBetween val="between"/>
        <c:majorUnit val="0.2"/>
        <c:minorUnit val="0.1"/>
      </c:valAx>
      <c:spPr>
        <a:noFill/>
        <a:ln w="24870">
          <a:noFill/>
        </a:ln>
      </c:spPr>
    </c:plotArea>
    <c:legend>
      <c:legendPos val="t"/>
      <c:layout>
        <c:manualLayout>
          <c:xMode val="edge"/>
          <c:yMode val="edge"/>
          <c:x val="0.21668582359202668"/>
          <c:y val="6.6473988439306353E-2"/>
          <c:w val="0.5666283528159467"/>
          <c:h val="6.6239816121250739E-2"/>
        </c:manualLayout>
      </c:layout>
      <c:overlay val="0"/>
      <c:spPr>
        <a:noFill/>
        <a:ln w="248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5427444070241046"/>
          <c:y val="0.18297712785901771"/>
          <c:w val="0.24180716577352415"/>
          <c:h val="0.8165650127067449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Sheet1!$B$2:$B$3</c:f>
              <c:numCache>
                <c:formatCode>0%</c:formatCode>
                <c:ptCount val="2"/>
                <c:pt idx="0">
                  <c:v>0.48</c:v>
                </c:pt>
                <c:pt idx="1">
                  <c:v>0.52</c:v>
                </c:pt>
              </c:numCache>
            </c:numRef>
          </c:val>
        </c:ser>
        <c:ser>
          <c:idx val="0"/>
          <c:order val="1"/>
          <c:tx>
            <c:strRef>
              <c:f>Sheet1!$C$1</c:f>
              <c:strCache>
                <c:ptCount val="1"/>
                <c:pt idx="0">
                  <c:v>2013</c:v>
                </c:pt>
              </c:strCache>
            </c:strRef>
          </c:tx>
          <c:spPr>
            <a:solidFill>
              <a:schemeClr val="tx1"/>
            </a:solidFill>
          </c:spPr>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Sheet1!$A$2:$A$3</c:f>
              <c:strCache>
                <c:ptCount val="2"/>
                <c:pt idx="0">
                  <c:v>Yes</c:v>
                </c:pt>
                <c:pt idx="1">
                  <c:v>No</c:v>
                </c:pt>
              </c:strCache>
            </c:strRef>
          </c:cat>
          <c:val>
            <c:numRef>
              <c:f>Sheet1!$C$2:$C$3</c:f>
              <c:numCache>
                <c:formatCode>0%</c:formatCode>
                <c:ptCount val="2"/>
                <c:pt idx="0">
                  <c:v>0.48</c:v>
                </c:pt>
                <c:pt idx="1">
                  <c:v>0.52</c:v>
                </c:pt>
              </c:numCache>
            </c:numRef>
          </c:val>
        </c:ser>
        <c:ser>
          <c:idx val="1"/>
          <c:order val="2"/>
          <c:tx>
            <c:strRef>
              <c:f>Sheet1!$D$1</c:f>
              <c:strCache>
                <c:ptCount val="1"/>
                <c:pt idx="0">
                  <c:v>2012</c:v>
                </c:pt>
              </c:strCache>
            </c:strRef>
          </c:tx>
          <c:spPr>
            <a:solidFill>
              <a:schemeClr val="tx1">
                <a:lumMod val="60000"/>
                <a:lumOff val="40000"/>
              </a:schemeClr>
            </a:solidFill>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Sheet1!$D$2:$D$3</c:f>
              <c:numCache>
                <c:formatCode>0%</c:formatCode>
                <c:ptCount val="2"/>
                <c:pt idx="0">
                  <c:v>0.48</c:v>
                </c:pt>
                <c:pt idx="1">
                  <c:v>0.52</c:v>
                </c:pt>
              </c:numCache>
            </c:numRef>
          </c:val>
        </c:ser>
        <c:dLbls>
          <c:showLegendKey val="0"/>
          <c:showVal val="0"/>
          <c:showCatName val="0"/>
          <c:showSerName val="0"/>
          <c:showPercent val="0"/>
          <c:showBubbleSize val="0"/>
        </c:dLbls>
        <c:gapWidth val="60"/>
        <c:overlap val="-3"/>
        <c:axId val="158816512"/>
        <c:axId val="158826496"/>
      </c:barChart>
      <c:catAx>
        <c:axId val="158816512"/>
        <c:scaling>
          <c:orientation val="maxMin"/>
        </c:scaling>
        <c:delete val="0"/>
        <c:axPos val="l"/>
        <c:numFmt formatCode="General" sourceLinked="1"/>
        <c:majorTickMark val="none"/>
        <c:minorTickMark val="none"/>
        <c:tickLblPos val="nextTo"/>
        <c:spPr>
          <a:ln>
            <a:noFill/>
          </a:ln>
        </c:spPr>
        <c:txPr>
          <a:bodyPr rot="0" vert="horz"/>
          <a:lstStyle/>
          <a:p>
            <a:pPr>
              <a:defRPr sz="2000" b="1"/>
            </a:pPr>
            <a:endParaRPr lang="en-US"/>
          </a:p>
        </c:txPr>
        <c:crossAx val="158826496"/>
        <c:crosses val="autoZero"/>
        <c:auto val="1"/>
        <c:lblAlgn val="ctr"/>
        <c:lblOffset val="100"/>
        <c:tickLblSkip val="1"/>
        <c:tickMarkSkip val="1"/>
        <c:noMultiLvlLbl val="0"/>
      </c:catAx>
      <c:valAx>
        <c:axId val="158826496"/>
        <c:scaling>
          <c:orientation val="minMax"/>
          <c:max val="1"/>
          <c:min val="0"/>
        </c:scaling>
        <c:delete val="1"/>
        <c:axPos val="t"/>
        <c:numFmt formatCode="0%" sourceLinked="1"/>
        <c:majorTickMark val="out"/>
        <c:minorTickMark val="none"/>
        <c:tickLblPos val="none"/>
        <c:crossAx val="158816512"/>
        <c:crosses val="autoZero"/>
        <c:crossBetween val="between"/>
        <c:majorUnit val="0.2"/>
        <c:minorUnit val="0.1"/>
      </c:valAx>
    </c:plotArea>
    <c:legend>
      <c:legendPos val="t"/>
      <c:layout>
        <c:manualLayout>
          <c:xMode val="edge"/>
          <c:yMode val="edge"/>
          <c:x val="0.42920934951891554"/>
          <c:y val="8.2010582010582006E-2"/>
          <c:w val="0.55052942424614681"/>
          <c:h val="6.7022872140982376E-2"/>
        </c:manualLayout>
      </c:layout>
      <c:overlay val="0"/>
      <c:txPr>
        <a:bodyPr/>
        <a:lstStyle/>
        <a:p>
          <a:pPr>
            <a:defRPr sz="16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4714534445643"/>
          <c:y val="2.3758354988257136E-3"/>
          <c:w val="0.41508926483199532"/>
          <c:h val="0.9654791257173596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Lbls>
            <c:showLegendKey val="0"/>
            <c:showVal val="1"/>
            <c:showCatName val="0"/>
            <c:showSerName val="0"/>
            <c:showPercent val="0"/>
            <c:showBubbleSize val="0"/>
            <c:showLeaderLines val="0"/>
          </c:dLbls>
          <c:cat>
            <c:strRef>
              <c:f>Sheet1!$A$2:$A$7</c:f>
              <c:strCache>
                <c:ptCount val="6"/>
                <c:pt idx="0">
                  <c:v>Parent</c:v>
                </c:pt>
                <c:pt idx="1">
                  <c:v>Other family member</c:v>
                </c:pt>
                <c:pt idx="2">
                  <c:v>Teacher</c:v>
                </c:pt>
                <c:pt idx="3">
                  <c:v>Friend/ Acquaintance</c:v>
                </c:pt>
                <c:pt idx="4">
                  <c:v>Guidance Counsellor</c:v>
                </c:pt>
                <c:pt idx="5">
                  <c:v>Other</c:v>
                </c:pt>
              </c:strCache>
            </c:strRef>
          </c:cat>
          <c:val>
            <c:numRef>
              <c:f>Sheet1!$B$2:$B$7</c:f>
              <c:numCache>
                <c:formatCode>0%</c:formatCode>
                <c:ptCount val="6"/>
                <c:pt idx="0">
                  <c:v>0.54</c:v>
                </c:pt>
                <c:pt idx="1">
                  <c:v>0.3</c:v>
                </c:pt>
                <c:pt idx="2">
                  <c:v>0.28000000000000003</c:v>
                </c:pt>
                <c:pt idx="3">
                  <c:v>0.22</c:v>
                </c:pt>
                <c:pt idx="4">
                  <c:v>0.04</c:v>
                </c:pt>
                <c:pt idx="5">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dLblPos val="outEnd"/>
            <c:showLegendKey val="0"/>
            <c:showVal val="1"/>
            <c:showCatName val="0"/>
            <c:showSerName val="0"/>
            <c:showPercent val="0"/>
            <c:showBubbleSize val="0"/>
            <c:showLeaderLines val="0"/>
          </c:dLbls>
          <c:cat>
            <c:strRef>
              <c:f>Sheet1!$A$2:$A$7</c:f>
              <c:strCache>
                <c:ptCount val="6"/>
                <c:pt idx="0">
                  <c:v>Parent</c:v>
                </c:pt>
                <c:pt idx="1">
                  <c:v>Other family member</c:v>
                </c:pt>
                <c:pt idx="2">
                  <c:v>Teacher</c:v>
                </c:pt>
                <c:pt idx="3">
                  <c:v>Friend/ Acquaintance</c:v>
                </c:pt>
                <c:pt idx="4">
                  <c:v>Guidance Counsellor</c:v>
                </c:pt>
                <c:pt idx="5">
                  <c:v>Other</c:v>
                </c:pt>
              </c:strCache>
            </c:strRef>
          </c:cat>
          <c:val>
            <c:numRef>
              <c:f>Sheet1!$C$2:$C$7</c:f>
              <c:numCache>
                <c:formatCode>0%</c:formatCode>
                <c:ptCount val="6"/>
                <c:pt idx="0">
                  <c:v>0.52</c:v>
                </c:pt>
                <c:pt idx="1">
                  <c:v>0.31</c:v>
                </c:pt>
                <c:pt idx="2">
                  <c:v>0.35</c:v>
                </c:pt>
                <c:pt idx="3">
                  <c:v>0.2</c:v>
                </c:pt>
                <c:pt idx="4">
                  <c:v>0.05</c:v>
                </c:pt>
                <c:pt idx="5">
                  <c:v>0.01</c:v>
                </c:pt>
              </c:numCache>
            </c:numRef>
          </c:val>
        </c:ser>
        <c:ser>
          <c:idx val="1"/>
          <c:order val="2"/>
          <c:tx>
            <c:strRef>
              <c:f>Sheet1!$D$1</c:f>
              <c:strCache>
                <c:ptCount val="1"/>
                <c:pt idx="0">
                  <c:v>2012</c:v>
                </c:pt>
              </c:strCache>
            </c:strRef>
          </c:tx>
          <c:spPr>
            <a:solidFill>
              <a:schemeClr val="tx1">
                <a:lumMod val="60000"/>
                <a:lumOff val="40000"/>
              </a:schemeClr>
            </a:solidFill>
            <a:ln>
              <a:solidFill>
                <a:schemeClr val="bg1"/>
              </a:solidFill>
            </a:ln>
          </c:spPr>
          <c:invertIfNegative val="0"/>
          <c:dLbls>
            <c:showLegendKey val="0"/>
            <c:showVal val="1"/>
            <c:showCatName val="0"/>
            <c:showSerName val="0"/>
            <c:showPercent val="0"/>
            <c:showBubbleSize val="0"/>
            <c:showLeaderLines val="0"/>
          </c:dLbls>
          <c:cat>
            <c:strRef>
              <c:f>Sheet1!$A$2:$A$7</c:f>
              <c:strCache>
                <c:ptCount val="6"/>
                <c:pt idx="0">
                  <c:v>Parent</c:v>
                </c:pt>
                <c:pt idx="1">
                  <c:v>Other family member</c:v>
                </c:pt>
                <c:pt idx="2">
                  <c:v>Teacher</c:v>
                </c:pt>
                <c:pt idx="3">
                  <c:v>Friend/ Acquaintance</c:v>
                </c:pt>
                <c:pt idx="4">
                  <c:v>Guidance Counsellor</c:v>
                </c:pt>
                <c:pt idx="5">
                  <c:v>Other</c:v>
                </c:pt>
              </c:strCache>
            </c:strRef>
          </c:cat>
          <c:val>
            <c:numRef>
              <c:f>Sheet1!$D$2:$D$7</c:f>
              <c:numCache>
                <c:formatCode>0%</c:formatCode>
                <c:ptCount val="6"/>
                <c:pt idx="0">
                  <c:v>0.52</c:v>
                </c:pt>
                <c:pt idx="1">
                  <c:v>0.3</c:v>
                </c:pt>
                <c:pt idx="2">
                  <c:v>0.3</c:v>
                </c:pt>
                <c:pt idx="3">
                  <c:v>0.18</c:v>
                </c:pt>
                <c:pt idx="4">
                  <c:v>0.04</c:v>
                </c:pt>
                <c:pt idx="5">
                  <c:v>0.01</c:v>
                </c:pt>
              </c:numCache>
            </c:numRef>
          </c:val>
        </c:ser>
        <c:dLbls>
          <c:showLegendKey val="0"/>
          <c:showVal val="0"/>
          <c:showCatName val="0"/>
          <c:showSerName val="0"/>
          <c:showPercent val="0"/>
          <c:showBubbleSize val="0"/>
        </c:dLbls>
        <c:gapWidth val="144"/>
        <c:overlap val="-13"/>
        <c:axId val="158857472"/>
        <c:axId val="159203328"/>
      </c:barChart>
      <c:catAx>
        <c:axId val="158857472"/>
        <c:scaling>
          <c:orientation val="maxMin"/>
        </c:scaling>
        <c:delete val="0"/>
        <c:axPos val="l"/>
        <c:numFmt formatCode="General" sourceLinked="1"/>
        <c:majorTickMark val="none"/>
        <c:minorTickMark val="none"/>
        <c:tickLblPos val="nextTo"/>
        <c:spPr>
          <a:ln w="1971">
            <a:noFill/>
            <a:prstDash val="solid"/>
          </a:ln>
        </c:spPr>
        <c:txPr>
          <a:bodyPr rot="0" vert="horz"/>
          <a:lstStyle/>
          <a:p>
            <a:pPr>
              <a:defRPr sz="1050"/>
            </a:pPr>
            <a:endParaRPr lang="en-US"/>
          </a:p>
        </c:txPr>
        <c:crossAx val="159203328"/>
        <c:crosses val="autoZero"/>
        <c:auto val="1"/>
        <c:lblAlgn val="ctr"/>
        <c:lblOffset val="100"/>
        <c:tickLblSkip val="1"/>
        <c:tickMarkSkip val="1"/>
        <c:noMultiLvlLbl val="0"/>
      </c:catAx>
      <c:valAx>
        <c:axId val="159203328"/>
        <c:scaling>
          <c:orientation val="minMax"/>
          <c:max val="1"/>
          <c:min val="0"/>
        </c:scaling>
        <c:delete val="1"/>
        <c:axPos val="t"/>
        <c:numFmt formatCode="0%" sourceLinked="1"/>
        <c:majorTickMark val="out"/>
        <c:minorTickMark val="none"/>
        <c:tickLblPos val="none"/>
        <c:crossAx val="158857472"/>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900" b="1" i="0" u="none" strike="noStrike" baseline="0">
          <a:solidFill>
            <a:schemeClr val="tx1"/>
          </a:solidFill>
          <a:latin typeface="+mn-lt"/>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5259398287485103"/>
          <c:y val="9.0384615384615397E-2"/>
          <c:w val="0.38616838621547761"/>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c:spPr>
          <c:invertIfNegative val="0"/>
          <c:dLbls>
            <c:showLegendKey val="0"/>
            <c:showVal val="1"/>
            <c:showCatName val="0"/>
            <c:showSerName val="0"/>
            <c:showPercent val="0"/>
            <c:showBubbleSize val="0"/>
            <c:showLeaderLines val="0"/>
          </c:dLbls>
          <c:cat>
            <c:strRef>
              <c:f>Sheet1!$A$2:$A$18</c:f>
              <c:strCache>
                <c:ptCount val="17"/>
                <c:pt idx="0">
                  <c:v>Male </c:v>
                </c:pt>
                <c:pt idx="1">
                  <c:v>Female</c:v>
                </c:pt>
                <c:pt idx="3">
                  <c:v>Male </c:v>
                </c:pt>
                <c:pt idx="4">
                  <c:v>Female</c:v>
                </c:pt>
                <c:pt idx="6">
                  <c:v>Male </c:v>
                </c:pt>
                <c:pt idx="7">
                  <c:v>Female</c:v>
                </c:pt>
                <c:pt idx="9">
                  <c:v>Male </c:v>
                </c:pt>
                <c:pt idx="10">
                  <c:v>Female</c:v>
                </c:pt>
                <c:pt idx="12">
                  <c:v>Male </c:v>
                </c:pt>
                <c:pt idx="13">
                  <c:v>Female</c:v>
                </c:pt>
                <c:pt idx="15">
                  <c:v>Male </c:v>
                </c:pt>
                <c:pt idx="16">
                  <c:v>Female</c:v>
                </c:pt>
              </c:strCache>
            </c:strRef>
          </c:cat>
          <c:val>
            <c:numRef>
              <c:f>Sheet1!$B$2:$B$18</c:f>
              <c:numCache>
                <c:formatCode>0%</c:formatCode>
                <c:ptCount val="17"/>
                <c:pt idx="0">
                  <c:v>0.83</c:v>
                </c:pt>
                <c:pt idx="1">
                  <c:v>0.17</c:v>
                </c:pt>
                <c:pt idx="3">
                  <c:v>0.83</c:v>
                </c:pt>
                <c:pt idx="4">
                  <c:v>0.17</c:v>
                </c:pt>
                <c:pt idx="6">
                  <c:v>0.79</c:v>
                </c:pt>
                <c:pt idx="7">
                  <c:v>0.21</c:v>
                </c:pt>
                <c:pt idx="9">
                  <c:v>0.78</c:v>
                </c:pt>
                <c:pt idx="10">
                  <c:v>0.19</c:v>
                </c:pt>
                <c:pt idx="12">
                  <c:v>0.44</c:v>
                </c:pt>
                <c:pt idx="13">
                  <c:v>0.56000000000000005</c:v>
                </c:pt>
                <c:pt idx="15">
                  <c:v>0.83</c:v>
                </c:pt>
                <c:pt idx="16">
                  <c:v>0.17</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dLblPos val="outEnd"/>
            <c:showLegendKey val="0"/>
            <c:showVal val="1"/>
            <c:showCatName val="0"/>
            <c:showSerName val="0"/>
            <c:showPercent val="0"/>
            <c:showBubbleSize val="0"/>
            <c:showLeaderLines val="0"/>
          </c:dLbls>
          <c:cat>
            <c:strRef>
              <c:f>Sheet1!$A$2:$A$18</c:f>
              <c:strCache>
                <c:ptCount val="17"/>
                <c:pt idx="0">
                  <c:v>Male </c:v>
                </c:pt>
                <c:pt idx="1">
                  <c:v>Female</c:v>
                </c:pt>
                <c:pt idx="3">
                  <c:v>Male </c:v>
                </c:pt>
                <c:pt idx="4">
                  <c:v>Female</c:v>
                </c:pt>
                <c:pt idx="6">
                  <c:v>Male </c:v>
                </c:pt>
                <c:pt idx="7">
                  <c:v>Female</c:v>
                </c:pt>
                <c:pt idx="9">
                  <c:v>Male </c:v>
                </c:pt>
                <c:pt idx="10">
                  <c:v>Female</c:v>
                </c:pt>
                <c:pt idx="12">
                  <c:v>Male </c:v>
                </c:pt>
                <c:pt idx="13">
                  <c:v>Female</c:v>
                </c:pt>
                <c:pt idx="15">
                  <c:v>Male </c:v>
                </c:pt>
                <c:pt idx="16">
                  <c:v>Female</c:v>
                </c:pt>
              </c:strCache>
            </c:strRef>
          </c:cat>
          <c:val>
            <c:numRef>
              <c:f>Sheet1!$C$2:$C$18</c:f>
              <c:numCache>
                <c:formatCode>0%</c:formatCode>
                <c:ptCount val="17"/>
                <c:pt idx="0">
                  <c:v>0.9</c:v>
                </c:pt>
                <c:pt idx="1">
                  <c:v>0.1</c:v>
                </c:pt>
                <c:pt idx="3">
                  <c:v>0.84</c:v>
                </c:pt>
                <c:pt idx="4">
                  <c:v>0.16</c:v>
                </c:pt>
                <c:pt idx="6">
                  <c:v>0.85</c:v>
                </c:pt>
                <c:pt idx="7">
                  <c:v>0.15</c:v>
                </c:pt>
                <c:pt idx="9">
                  <c:v>0.85</c:v>
                </c:pt>
                <c:pt idx="10">
                  <c:v>0.15</c:v>
                </c:pt>
                <c:pt idx="12">
                  <c:v>0.43</c:v>
                </c:pt>
                <c:pt idx="13">
                  <c:v>0.56999999999999995</c:v>
                </c:pt>
                <c:pt idx="15">
                  <c:v>0.9</c:v>
                </c:pt>
                <c:pt idx="16">
                  <c:v>0.1</c:v>
                </c:pt>
              </c:numCache>
            </c:numRef>
          </c:val>
        </c:ser>
        <c:ser>
          <c:idx val="1"/>
          <c:order val="2"/>
          <c:tx>
            <c:strRef>
              <c:f>Sheet1!$D$1</c:f>
              <c:strCache>
                <c:ptCount val="1"/>
                <c:pt idx="0">
                  <c:v>2012</c:v>
                </c:pt>
              </c:strCache>
            </c:strRef>
          </c:tx>
          <c:spPr>
            <a:solidFill>
              <a:schemeClr val="tx1">
                <a:lumMod val="60000"/>
                <a:lumOff val="40000"/>
              </a:schemeClr>
            </a:solidFill>
            <a:ln>
              <a:solidFill>
                <a:srgbClr val="FFFFFF"/>
              </a:solidFill>
            </a:ln>
          </c:spPr>
          <c:invertIfNegative val="0"/>
          <c:dLbls>
            <c:showLegendKey val="0"/>
            <c:showVal val="1"/>
            <c:showCatName val="0"/>
            <c:showSerName val="0"/>
            <c:showPercent val="0"/>
            <c:showBubbleSize val="0"/>
            <c:showLeaderLines val="0"/>
          </c:dLbls>
          <c:cat>
            <c:strRef>
              <c:f>Sheet1!$A$2:$A$18</c:f>
              <c:strCache>
                <c:ptCount val="17"/>
                <c:pt idx="0">
                  <c:v>Male </c:v>
                </c:pt>
                <c:pt idx="1">
                  <c:v>Female</c:v>
                </c:pt>
                <c:pt idx="3">
                  <c:v>Male </c:v>
                </c:pt>
                <c:pt idx="4">
                  <c:v>Female</c:v>
                </c:pt>
                <c:pt idx="6">
                  <c:v>Male </c:v>
                </c:pt>
                <c:pt idx="7">
                  <c:v>Female</c:v>
                </c:pt>
                <c:pt idx="9">
                  <c:v>Male </c:v>
                </c:pt>
                <c:pt idx="10">
                  <c:v>Female</c:v>
                </c:pt>
                <c:pt idx="12">
                  <c:v>Male </c:v>
                </c:pt>
                <c:pt idx="13">
                  <c:v>Female</c:v>
                </c:pt>
                <c:pt idx="15">
                  <c:v>Male </c:v>
                </c:pt>
                <c:pt idx="16">
                  <c:v>Female</c:v>
                </c:pt>
              </c:strCache>
            </c:strRef>
          </c:cat>
          <c:val>
            <c:numRef>
              <c:f>Sheet1!$D$2:$D$18</c:f>
              <c:numCache>
                <c:formatCode>0%</c:formatCode>
                <c:ptCount val="17"/>
                <c:pt idx="0">
                  <c:v>0.89</c:v>
                </c:pt>
                <c:pt idx="1">
                  <c:v>0.11</c:v>
                </c:pt>
                <c:pt idx="3">
                  <c:v>0.86</c:v>
                </c:pt>
                <c:pt idx="4">
                  <c:v>0.14000000000000001</c:v>
                </c:pt>
                <c:pt idx="6">
                  <c:v>0.8</c:v>
                </c:pt>
                <c:pt idx="7">
                  <c:v>0.2</c:v>
                </c:pt>
                <c:pt idx="9">
                  <c:v>0.85</c:v>
                </c:pt>
                <c:pt idx="10">
                  <c:v>0.15</c:v>
                </c:pt>
                <c:pt idx="12">
                  <c:v>0.52</c:v>
                </c:pt>
                <c:pt idx="13">
                  <c:v>0.48</c:v>
                </c:pt>
                <c:pt idx="15">
                  <c:v>0.9</c:v>
                </c:pt>
                <c:pt idx="16">
                  <c:v>0.1</c:v>
                </c:pt>
              </c:numCache>
            </c:numRef>
          </c:val>
        </c:ser>
        <c:dLbls>
          <c:showLegendKey val="0"/>
          <c:showVal val="0"/>
          <c:showCatName val="0"/>
          <c:showSerName val="0"/>
          <c:showPercent val="0"/>
          <c:showBubbleSize val="0"/>
        </c:dLbls>
        <c:gapWidth val="80"/>
        <c:overlap val="-13"/>
        <c:axId val="159336320"/>
        <c:axId val="159337856"/>
      </c:barChart>
      <c:catAx>
        <c:axId val="159336320"/>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59337856"/>
        <c:crosses val="autoZero"/>
        <c:auto val="1"/>
        <c:lblAlgn val="ctr"/>
        <c:lblOffset val="100"/>
        <c:tickLblSkip val="1"/>
        <c:tickMarkSkip val="1"/>
        <c:noMultiLvlLbl val="0"/>
      </c:catAx>
      <c:valAx>
        <c:axId val="159337856"/>
        <c:scaling>
          <c:orientation val="minMax"/>
          <c:max val="1"/>
          <c:min val="0"/>
        </c:scaling>
        <c:delete val="1"/>
        <c:axPos val="t"/>
        <c:numFmt formatCode="0%" sourceLinked="1"/>
        <c:majorTickMark val="out"/>
        <c:minorTickMark val="none"/>
        <c:tickLblPos val="none"/>
        <c:crossAx val="159336320"/>
        <c:crosses val="autoZero"/>
        <c:crossBetween val="between"/>
        <c:majorUnit val="0.2"/>
        <c:minorUnit val="0.1"/>
      </c:valAx>
    </c:plotArea>
    <c:plotVisOnly val="1"/>
    <c:dispBlanksAs val="gap"/>
    <c:showDLblsOverMax val="0"/>
  </c:chart>
  <c:txPr>
    <a:bodyPr/>
    <a:lstStyle/>
    <a:p>
      <a:pPr>
        <a:defRPr sz="800" b="1"/>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25"/>
          <c:y val="9.0384615384615397E-2"/>
          <c:w val="0.66261398176291431"/>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Sheet1!$B$2:$B$8</c:f>
              <c:numCache>
                <c:formatCode>0%</c:formatCode>
                <c:ptCount val="7"/>
                <c:pt idx="0">
                  <c:v>0.27</c:v>
                </c:pt>
                <c:pt idx="1">
                  <c:v>0.26</c:v>
                </c:pt>
                <c:pt idx="2">
                  <c:v>0.13</c:v>
                </c:pt>
                <c:pt idx="3">
                  <c:v>0.2</c:v>
                </c:pt>
                <c:pt idx="4">
                  <c:v>0.05</c:v>
                </c:pt>
                <c:pt idx="5">
                  <c:v>0.04</c:v>
                </c:pt>
                <c:pt idx="6">
                  <c:v>0.04</c:v>
                </c:pt>
              </c:numCache>
            </c:numRef>
          </c:val>
        </c:ser>
        <c:ser>
          <c:idx val="0"/>
          <c:order val="1"/>
          <c:tx>
            <c:strRef>
              <c:f>Sheet1!$C$1</c:f>
              <c:strCache>
                <c:ptCount val="1"/>
                <c:pt idx="0">
                  <c:v>2013</c:v>
                </c:pt>
              </c:strCache>
            </c:strRef>
          </c:tx>
          <c:spPr>
            <a:solidFill>
              <a:schemeClr val="tx1">
                <a:lumMod val="75000"/>
              </a:schemeClr>
            </a:solidFill>
            <a:ln w="7883">
              <a:solidFill>
                <a:schemeClr val="tx1"/>
              </a:solidFill>
              <a:prstDash val="solid"/>
            </a:ln>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Sheet1!$C$2:$C$8</c:f>
              <c:numCache>
                <c:formatCode>0%</c:formatCode>
                <c:ptCount val="7"/>
                <c:pt idx="0">
                  <c:v>0.32</c:v>
                </c:pt>
                <c:pt idx="1">
                  <c:v>0.32</c:v>
                </c:pt>
                <c:pt idx="2">
                  <c:v>0.04</c:v>
                </c:pt>
                <c:pt idx="3">
                  <c:v>0.15</c:v>
                </c:pt>
                <c:pt idx="4">
                  <c:v>0.08</c:v>
                </c:pt>
                <c:pt idx="5">
                  <c:v>0.01</c:v>
                </c:pt>
                <c:pt idx="6">
                  <c:v>0.02</c:v>
                </c:pt>
              </c:numCache>
            </c:numRef>
          </c:val>
        </c:ser>
        <c:ser>
          <c:idx val="1"/>
          <c:order val="2"/>
          <c:tx>
            <c:strRef>
              <c:f>Sheet1!$D$1</c:f>
              <c:strCache>
                <c:ptCount val="1"/>
                <c:pt idx="0">
                  <c:v>2012</c:v>
                </c:pt>
              </c:strCache>
            </c:strRef>
          </c:tx>
          <c:spPr>
            <a:solidFill>
              <a:schemeClr val="tx1">
                <a:lumMod val="60000"/>
                <a:lumOff val="4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Sheet1!$D$2:$D$8</c:f>
              <c:numCache>
                <c:formatCode>0%</c:formatCode>
                <c:ptCount val="7"/>
                <c:pt idx="0">
                  <c:v>0.28999999999999998</c:v>
                </c:pt>
                <c:pt idx="1">
                  <c:v>0.28000000000000003</c:v>
                </c:pt>
                <c:pt idx="2">
                  <c:v>0.08</c:v>
                </c:pt>
                <c:pt idx="3">
                  <c:v>0.16</c:v>
                </c:pt>
                <c:pt idx="4">
                  <c:v>0.05</c:v>
                </c:pt>
                <c:pt idx="5">
                  <c:v>0.05</c:v>
                </c:pt>
                <c:pt idx="6">
                  <c:v>0.03</c:v>
                </c:pt>
              </c:numCache>
            </c:numRef>
          </c:val>
        </c:ser>
        <c:ser>
          <c:idx val="2"/>
          <c:order val="3"/>
          <c:tx>
            <c:strRef>
              <c:f>Sheet1!$E$1</c:f>
              <c:strCache>
                <c:ptCount val="1"/>
                <c:pt idx="0">
                  <c:v>2011</c:v>
                </c:pt>
              </c:strCache>
            </c:strRef>
          </c:tx>
          <c:spPr>
            <a:solidFill>
              <a:schemeClr val="tx1">
                <a:lumMod val="40000"/>
                <a:lumOff val="6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Sheet1!$E$2:$E$8</c:f>
              <c:numCache>
                <c:formatCode>0%</c:formatCode>
                <c:ptCount val="7"/>
                <c:pt idx="0">
                  <c:v>0.38</c:v>
                </c:pt>
                <c:pt idx="1">
                  <c:v>0.34</c:v>
                </c:pt>
                <c:pt idx="2">
                  <c:v>0.09</c:v>
                </c:pt>
                <c:pt idx="3">
                  <c:v>0.05</c:v>
                </c:pt>
                <c:pt idx="4">
                  <c:v>0.05</c:v>
                </c:pt>
                <c:pt idx="5">
                  <c:v>0.04</c:v>
                </c:pt>
                <c:pt idx="6">
                  <c:v>0.02</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Sheet1!$F$2:$F$8</c:f>
              <c:numCache>
                <c:formatCode>0%</c:formatCode>
                <c:ptCount val="7"/>
                <c:pt idx="0">
                  <c:v>0.3</c:v>
                </c:pt>
                <c:pt idx="1">
                  <c:v>0.32</c:v>
                </c:pt>
                <c:pt idx="2">
                  <c:v>0.06</c:v>
                </c:pt>
                <c:pt idx="3">
                  <c:v>0.17</c:v>
                </c:pt>
                <c:pt idx="4">
                  <c:v>0.04</c:v>
                </c:pt>
                <c:pt idx="5">
                  <c:v>0.04</c:v>
                </c:pt>
                <c:pt idx="6">
                  <c:v>0.05</c:v>
                </c:pt>
              </c:numCache>
            </c:numRef>
          </c:val>
        </c:ser>
        <c:ser>
          <c:idx val="5"/>
          <c:order val="5"/>
          <c:tx>
            <c:strRef>
              <c:f>Sheet1!$G$1</c:f>
              <c:strCache>
                <c:ptCount val="1"/>
                <c:pt idx="0">
                  <c:v>2009</c:v>
                </c:pt>
              </c:strCache>
            </c:strRef>
          </c:tx>
          <c:spPr>
            <a:solidFill>
              <a:schemeClr val="accent6"/>
            </a:solidFill>
          </c:spPr>
          <c:invertIfNegative val="0"/>
          <c:dLbls>
            <c:dLblPos val="outEnd"/>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Sheet1!$G$2:$G$8</c:f>
              <c:numCache>
                <c:formatCode>0%</c:formatCode>
                <c:ptCount val="7"/>
                <c:pt idx="0">
                  <c:v>0.35</c:v>
                </c:pt>
                <c:pt idx="1">
                  <c:v>0.25</c:v>
                </c:pt>
                <c:pt idx="2">
                  <c:v>0.06</c:v>
                </c:pt>
                <c:pt idx="3">
                  <c:v>0.24</c:v>
                </c:pt>
                <c:pt idx="4">
                  <c:v>0.04</c:v>
                </c:pt>
                <c:pt idx="5">
                  <c:v>0.03</c:v>
                </c:pt>
                <c:pt idx="6">
                  <c:v>0.03</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showLegendKey val="0"/>
            <c:showVal val="1"/>
            <c:showCatName val="0"/>
            <c:showSerName val="0"/>
            <c:showPercent val="0"/>
            <c:showBubbleSize val="0"/>
            <c:showLeaderLines val="0"/>
          </c:dLbls>
          <c:cat>
            <c:strRef>
              <c:f>Sheet1!$A$2:$A$8</c:f>
              <c:strCache>
                <c:ptCount val="7"/>
                <c:pt idx="0">
                  <c:v>British Columbia</c:v>
                </c:pt>
                <c:pt idx="1">
                  <c:v>Alberta</c:v>
                </c:pt>
                <c:pt idx="2">
                  <c:v>Nova Scotia</c:v>
                </c:pt>
                <c:pt idx="3">
                  <c:v>Quebec</c:v>
                </c:pt>
                <c:pt idx="4">
                  <c:v>Manitoba</c:v>
                </c:pt>
                <c:pt idx="5">
                  <c:v>New Brunswick</c:v>
                </c:pt>
                <c:pt idx="6">
                  <c:v>Saskatchewan</c:v>
                </c:pt>
              </c:strCache>
            </c:strRef>
          </c:cat>
          <c:val>
            <c:numRef>
              <c:f>Sheet1!$H$2:$H$8</c:f>
              <c:numCache>
                <c:formatCode>0%</c:formatCode>
                <c:ptCount val="7"/>
                <c:pt idx="0">
                  <c:v>0.35</c:v>
                </c:pt>
                <c:pt idx="1">
                  <c:v>0.24</c:v>
                </c:pt>
                <c:pt idx="2">
                  <c:v>0.03</c:v>
                </c:pt>
                <c:pt idx="3">
                  <c:v>0.12</c:v>
                </c:pt>
                <c:pt idx="4">
                  <c:v>0.09</c:v>
                </c:pt>
                <c:pt idx="5">
                  <c:v>0.03</c:v>
                </c:pt>
                <c:pt idx="6">
                  <c:v>0.03</c:v>
                </c:pt>
              </c:numCache>
            </c:numRef>
          </c:val>
        </c:ser>
        <c:dLbls>
          <c:showLegendKey val="0"/>
          <c:showVal val="0"/>
          <c:showCatName val="0"/>
          <c:showSerName val="0"/>
          <c:showPercent val="0"/>
          <c:showBubbleSize val="0"/>
        </c:dLbls>
        <c:gapWidth val="60"/>
        <c:overlap val="-3"/>
        <c:axId val="159094656"/>
        <c:axId val="159096192"/>
      </c:barChart>
      <c:catAx>
        <c:axId val="159094656"/>
        <c:scaling>
          <c:orientation val="maxMin"/>
        </c:scaling>
        <c:delete val="0"/>
        <c:axPos val="l"/>
        <c:numFmt formatCode="General" sourceLinked="1"/>
        <c:majorTickMark val="out"/>
        <c:minorTickMark val="none"/>
        <c:tickLblPos val="nextTo"/>
        <c:spPr>
          <a:ln w="1971">
            <a:solidFill>
              <a:schemeClr val="tx1"/>
            </a:solidFill>
            <a:prstDash val="solid"/>
          </a:ln>
        </c:spPr>
        <c:txPr>
          <a:bodyPr rot="0" vert="horz"/>
          <a:lstStyle/>
          <a:p>
            <a:pPr>
              <a:defRPr sz="1000"/>
            </a:pPr>
            <a:endParaRPr lang="en-US"/>
          </a:p>
        </c:txPr>
        <c:crossAx val="159096192"/>
        <c:crosses val="autoZero"/>
        <c:auto val="1"/>
        <c:lblAlgn val="ctr"/>
        <c:lblOffset val="100"/>
        <c:tickLblSkip val="1"/>
        <c:tickMarkSkip val="1"/>
        <c:noMultiLvlLbl val="0"/>
      </c:catAx>
      <c:valAx>
        <c:axId val="159096192"/>
        <c:scaling>
          <c:orientation val="minMax"/>
          <c:max val="1"/>
          <c:min val="0"/>
        </c:scaling>
        <c:delete val="1"/>
        <c:axPos val="t"/>
        <c:numFmt formatCode="0%" sourceLinked="1"/>
        <c:majorTickMark val="out"/>
        <c:minorTickMark val="none"/>
        <c:tickLblPos val="none"/>
        <c:crossAx val="159094656"/>
        <c:crosses val="autoZero"/>
        <c:crossBetween val="between"/>
        <c:majorUnit val="0.2"/>
        <c:minorUnit val="0.1"/>
      </c:valAx>
      <c:spPr>
        <a:noFill/>
        <a:ln w="15767">
          <a:noFill/>
        </a:ln>
      </c:spPr>
    </c:plotArea>
    <c:legend>
      <c:legendPos val="r"/>
      <c:layout>
        <c:manualLayout>
          <c:xMode val="edge"/>
          <c:yMode val="edge"/>
          <c:x val="0.82466489956082234"/>
          <c:y val="0.28663237910542377"/>
          <c:w val="0.15553312024115798"/>
          <c:h val="0.37904755383614641"/>
        </c:manualLayout>
      </c:layout>
      <c:overlay val="0"/>
      <c:spPr>
        <a:noFill/>
        <a:ln w="15767">
          <a:noFill/>
        </a:ln>
      </c:spPr>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02E-3"/>
          <c:y val="2.3696682464455052E-3"/>
          <c:w val="1"/>
          <c:h val="0.89099526066351298"/>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9525">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Sheet1!$B$2:$B$4</c:f>
              <c:numCache>
                <c:formatCode>0%</c:formatCode>
                <c:ptCount val="3"/>
                <c:pt idx="0">
                  <c:v>0.85</c:v>
                </c:pt>
                <c:pt idx="1">
                  <c:v>0.09</c:v>
                </c:pt>
                <c:pt idx="2">
                  <c:v>7.0000000000000007E-2</c:v>
                </c:pt>
              </c:numCache>
            </c:numRef>
          </c:val>
        </c:ser>
        <c:ser>
          <c:idx val="2"/>
          <c:order val="1"/>
          <c:tx>
            <c:strRef>
              <c:f>Sheet1!$C$1</c:f>
              <c:strCache>
                <c:ptCount val="1"/>
                <c:pt idx="0">
                  <c:v>2013</c:v>
                </c:pt>
              </c:strCache>
            </c:strRef>
          </c:tx>
          <c:spPr>
            <a:solidFill>
              <a:schemeClr val="tx1"/>
            </a:solidFill>
            <a:ln w="9525">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Sheet1!$C$2:$C$4</c:f>
              <c:numCache>
                <c:formatCode>0%</c:formatCode>
                <c:ptCount val="3"/>
                <c:pt idx="0">
                  <c:v>0.83</c:v>
                </c:pt>
                <c:pt idx="1">
                  <c:v>0.1</c:v>
                </c:pt>
                <c:pt idx="2">
                  <c:v>7.0000000000000007E-2</c:v>
                </c:pt>
              </c:numCache>
            </c:numRef>
          </c:val>
        </c:ser>
        <c:ser>
          <c:idx val="0"/>
          <c:order val="2"/>
          <c:tx>
            <c:strRef>
              <c:f>Sheet1!$D$1</c:f>
              <c:strCache>
                <c:ptCount val="1"/>
                <c:pt idx="0">
                  <c:v>2012</c:v>
                </c:pt>
              </c:strCache>
            </c:strRef>
          </c:tx>
          <c:spPr>
            <a:solidFill>
              <a:schemeClr val="tx1">
                <a:lumMod val="60000"/>
                <a:lumOff val="40000"/>
              </a:schemeClr>
            </a:solidFill>
            <a:ln w="9525">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Sheet1!$D$2:$D$4</c:f>
              <c:numCache>
                <c:formatCode>0%</c:formatCode>
                <c:ptCount val="3"/>
                <c:pt idx="0">
                  <c:v>0.84</c:v>
                </c:pt>
                <c:pt idx="1">
                  <c:v>0.1</c:v>
                </c:pt>
                <c:pt idx="2">
                  <c:v>0.06</c:v>
                </c:pt>
              </c:numCache>
            </c:numRef>
          </c:val>
        </c:ser>
        <c:ser>
          <c:idx val="1"/>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Sheet1!$E$2:$E$4</c:f>
              <c:numCache>
                <c:formatCode>0%</c:formatCode>
                <c:ptCount val="3"/>
                <c:pt idx="0">
                  <c:v>0.86</c:v>
                </c:pt>
                <c:pt idx="1">
                  <c:v>0.1</c:v>
                </c:pt>
                <c:pt idx="2">
                  <c:v>0.05</c:v>
                </c:pt>
              </c:numCache>
            </c:numRef>
          </c:val>
        </c:ser>
        <c:ser>
          <c:idx val="3"/>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Sheet1!$F$2:$F$4</c:f>
              <c:numCache>
                <c:formatCode>0%</c:formatCode>
                <c:ptCount val="3"/>
                <c:pt idx="0">
                  <c:v>0.85</c:v>
                </c:pt>
                <c:pt idx="1">
                  <c:v>0.09</c:v>
                </c:pt>
                <c:pt idx="2">
                  <c:v>0.06</c:v>
                </c:pt>
              </c:numCache>
            </c:numRef>
          </c:val>
        </c:ser>
        <c:ser>
          <c:idx val="4"/>
          <c:order val="5"/>
          <c:tx>
            <c:strRef>
              <c:f>Sheet1!$G$1</c:f>
              <c:strCache>
                <c:ptCount val="1"/>
                <c:pt idx="0">
                  <c:v>2009</c:v>
                </c:pt>
              </c:strCache>
            </c:strRef>
          </c:tx>
          <c:spPr>
            <a:solidFill>
              <a:schemeClr val="accent6"/>
            </a:solidFill>
            <a:ln>
              <a:solidFill>
                <a:schemeClr val="bg1"/>
              </a:solidFill>
            </a:ln>
          </c:spPr>
          <c:invertIfNegative val="0"/>
          <c:dLbls>
            <c:txPr>
              <a:bodyPr/>
              <a:lstStyle/>
              <a:p>
                <a:pPr>
                  <a:defRPr sz="10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Sheet1!$G$2:$G$4</c:f>
              <c:numCache>
                <c:formatCode>0%</c:formatCode>
                <c:ptCount val="3"/>
                <c:pt idx="0">
                  <c:v>0.84</c:v>
                </c:pt>
                <c:pt idx="1">
                  <c:v>0.11</c:v>
                </c:pt>
                <c:pt idx="2">
                  <c:v>0.05</c:v>
                </c:pt>
              </c:numCache>
            </c:numRef>
          </c:val>
        </c:ser>
        <c:ser>
          <c:idx val="6"/>
          <c:order val="6"/>
          <c:tx>
            <c:strRef>
              <c:f>Sheet1!$H$1</c:f>
              <c:strCache>
                <c:ptCount val="1"/>
                <c:pt idx="0">
                  <c:v>2008</c:v>
                </c:pt>
              </c:strCache>
            </c:strRef>
          </c:tx>
          <c:spPr>
            <a:solidFill>
              <a:schemeClr val="accent6">
                <a:lumMod val="90000"/>
                <a:lumOff val="10000"/>
              </a:schemeClr>
            </a:solidFill>
            <a:ln>
              <a:solidFill>
                <a:schemeClr val="bg1"/>
              </a:solidFill>
            </a:ln>
          </c:spPr>
          <c:invertIfNegative val="0"/>
          <c:dLbls>
            <c:txPr>
              <a:bodyPr/>
              <a:lstStyle/>
              <a:p>
                <a:pPr>
                  <a:defRPr sz="1000">
                    <a:latin typeface="+mn-lt"/>
                  </a:defRPr>
                </a:pPr>
                <a:endParaRPr lang="en-US"/>
              </a:p>
            </c:txPr>
            <c:showLegendKey val="0"/>
            <c:showVal val="1"/>
            <c:showCatName val="0"/>
            <c:showSerName val="0"/>
            <c:showPercent val="0"/>
            <c:showBubbleSize val="0"/>
            <c:showLeaderLines val="0"/>
          </c:dLbls>
          <c:cat>
            <c:strRef>
              <c:f>Sheet1!$A$2:$A$4</c:f>
              <c:strCache>
                <c:ptCount val="3"/>
                <c:pt idx="0">
                  <c:v>Ontario resident</c:v>
                </c:pt>
                <c:pt idx="1">
                  <c:v>Resident of another province/territory</c:v>
                </c:pt>
                <c:pt idx="2">
                  <c:v>International student</c:v>
                </c:pt>
              </c:strCache>
            </c:strRef>
          </c:cat>
          <c:val>
            <c:numRef>
              <c:f>Sheet1!$H$2:$H$4</c:f>
              <c:numCache>
                <c:formatCode>0%</c:formatCode>
                <c:ptCount val="3"/>
                <c:pt idx="0">
                  <c:v>0.88</c:v>
                </c:pt>
                <c:pt idx="1">
                  <c:v>7.0000000000000007E-2</c:v>
                </c:pt>
                <c:pt idx="2">
                  <c:v>0.05</c:v>
                </c:pt>
              </c:numCache>
            </c:numRef>
          </c:val>
        </c:ser>
        <c:dLbls>
          <c:showLegendKey val="0"/>
          <c:showVal val="0"/>
          <c:showCatName val="0"/>
          <c:showSerName val="0"/>
          <c:showPercent val="0"/>
          <c:showBubbleSize val="0"/>
        </c:dLbls>
        <c:gapWidth val="70"/>
        <c:overlap val="-3"/>
        <c:axId val="158997120"/>
        <c:axId val="159027584"/>
      </c:barChart>
      <c:catAx>
        <c:axId val="15899712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Calibri" pitchFamily="34" charset="0"/>
                <a:ea typeface="Arial"/>
                <a:cs typeface="Arial"/>
              </a:defRPr>
            </a:pPr>
            <a:endParaRPr lang="en-US"/>
          </a:p>
        </c:txPr>
        <c:crossAx val="159027584"/>
        <c:crosses val="autoZero"/>
        <c:auto val="0"/>
        <c:lblAlgn val="ctr"/>
        <c:lblOffset val="100"/>
        <c:tickLblSkip val="1"/>
        <c:tickMarkSkip val="1"/>
        <c:noMultiLvlLbl val="0"/>
      </c:catAx>
      <c:valAx>
        <c:axId val="159027584"/>
        <c:scaling>
          <c:orientation val="minMax"/>
          <c:max val="1"/>
          <c:min val="0"/>
        </c:scaling>
        <c:delete val="1"/>
        <c:axPos val="l"/>
        <c:numFmt formatCode="0%" sourceLinked="1"/>
        <c:majorTickMark val="out"/>
        <c:minorTickMark val="none"/>
        <c:tickLblPos val="none"/>
        <c:crossAx val="158997120"/>
        <c:crosses val="autoZero"/>
        <c:crossBetween val="between"/>
        <c:majorUnit val="0.2"/>
        <c:minorUnit val="0.1"/>
      </c:valAx>
      <c:spPr>
        <a:noFill/>
        <a:ln w="25400">
          <a:noFill/>
        </a:ln>
      </c:spPr>
    </c:plotArea>
    <c:legend>
      <c:legendPos val="t"/>
      <c:layout>
        <c:manualLayout>
          <c:xMode val="edge"/>
          <c:yMode val="edge"/>
          <c:x val="0.12493760014349745"/>
          <c:y val="2.2151898734177215E-2"/>
          <c:w val="0.76216483597455675"/>
          <c:h val="5.7224409448818896E-2"/>
        </c:manualLayout>
      </c:layout>
      <c:overlay val="0"/>
      <c:txPr>
        <a:bodyPr/>
        <a:lstStyle/>
        <a:p>
          <a:pPr>
            <a:defRPr sz="1200" baseline="0">
              <a:latin typeface="Calibri" pitchFamily="34" charset="0"/>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682"/>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rgbClr val="FFFFFF"/>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Sheet1!$B$2:$B$12</c:f>
              <c:numCache>
                <c:formatCode>0%</c:formatCode>
                <c:ptCount val="8"/>
                <c:pt idx="0">
                  <c:v>0.18</c:v>
                </c:pt>
                <c:pt idx="1">
                  <c:v>0.15</c:v>
                </c:pt>
                <c:pt idx="2">
                  <c:v>0.12</c:v>
                </c:pt>
                <c:pt idx="3">
                  <c:v>0.13</c:v>
                </c:pt>
                <c:pt idx="4">
                  <c:v>0.04</c:v>
                </c:pt>
                <c:pt idx="5">
                  <c:v>0.03</c:v>
                </c:pt>
                <c:pt idx="6">
                  <c:v>0.05</c:v>
                </c:pt>
                <c:pt idx="7">
                  <c:v>0.03</c:v>
                </c:pt>
              </c:numCache>
            </c:numRef>
          </c:val>
        </c:ser>
        <c:ser>
          <c:idx val="1"/>
          <c:order val="1"/>
          <c:tx>
            <c:strRef>
              <c:f>Sheet1!$C$1</c:f>
              <c:strCache>
                <c:ptCount val="1"/>
                <c:pt idx="0">
                  <c:v>2013</c:v>
                </c:pt>
              </c:strCache>
            </c:strRef>
          </c:tx>
          <c:spPr>
            <a:solidFill>
              <a:schemeClr val="tx1"/>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Sheet1!$C$2:$C$12</c:f>
              <c:numCache>
                <c:formatCode>0%</c:formatCode>
                <c:ptCount val="8"/>
                <c:pt idx="0">
                  <c:v>0.18</c:v>
                </c:pt>
                <c:pt idx="1">
                  <c:v>0.18</c:v>
                </c:pt>
                <c:pt idx="2">
                  <c:v>0.14000000000000001</c:v>
                </c:pt>
                <c:pt idx="3">
                  <c:v>0.09</c:v>
                </c:pt>
                <c:pt idx="4">
                  <c:v>0.05</c:v>
                </c:pt>
                <c:pt idx="5">
                  <c:v>0.03</c:v>
                </c:pt>
                <c:pt idx="6">
                  <c:v>0.03</c:v>
                </c:pt>
                <c:pt idx="7">
                  <c:v>0.03</c:v>
                </c:pt>
              </c:numCache>
            </c:numRef>
          </c:val>
        </c:ser>
        <c:ser>
          <c:idx val="0"/>
          <c:order val="2"/>
          <c:tx>
            <c:strRef>
              <c:f>Sheet1!$D$1</c:f>
              <c:strCache>
                <c:ptCount val="1"/>
                <c:pt idx="0">
                  <c:v>2012</c:v>
                </c:pt>
              </c:strCache>
            </c:strRef>
          </c:tx>
          <c:spPr>
            <a:solidFill>
              <a:schemeClr val="tx1">
                <a:lumMod val="60000"/>
                <a:lumOff val="4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Sheet1!$D$2:$D$12</c:f>
              <c:numCache>
                <c:formatCode>0%</c:formatCode>
                <c:ptCount val="8"/>
                <c:pt idx="0">
                  <c:v>0.18</c:v>
                </c:pt>
                <c:pt idx="1">
                  <c:v>0.17</c:v>
                </c:pt>
                <c:pt idx="2">
                  <c:v>0.12</c:v>
                </c:pt>
                <c:pt idx="3">
                  <c:v>0.11</c:v>
                </c:pt>
                <c:pt idx="4">
                  <c:v>0.04</c:v>
                </c:pt>
                <c:pt idx="5">
                  <c:v>0.03</c:v>
                </c:pt>
                <c:pt idx="6">
                  <c:v>0.04</c:v>
                </c:pt>
                <c:pt idx="7">
                  <c:v>0.04</c:v>
                </c:pt>
              </c:numCache>
            </c:numRef>
          </c:val>
        </c:ser>
        <c:ser>
          <c:idx val="2"/>
          <c:order val="3"/>
          <c:tx>
            <c:strRef>
              <c:f>Sheet1!$E$1</c:f>
              <c:strCache>
                <c:ptCount val="1"/>
                <c:pt idx="0">
                  <c:v>2011</c:v>
                </c:pt>
              </c:strCache>
            </c:strRef>
          </c:tx>
          <c:spPr>
            <a:solidFill>
              <a:schemeClr val="tx1">
                <a:lumMod val="40000"/>
                <a:lumOff val="6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Sheet1!$E$2:$E$12</c:f>
              <c:numCache>
                <c:formatCode>0%</c:formatCode>
                <c:ptCount val="8"/>
                <c:pt idx="0">
                  <c:v>0.23</c:v>
                </c:pt>
                <c:pt idx="1">
                  <c:v>0.17</c:v>
                </c:pt>
                <c:pt idx="2">
                  <c:v>0.11</c:v>
                </c:pt>
                <c:pt idx="3">
                  <c:v>0.09</c:v>
                </c:pt>
                <c:pt idx="4">
                  <c:v>0.05</c:v>
                </c:pt>
                <c:pt idx="5">
                  <c:v>0.05</c:v>
                </c:pt>
                <c:pt idx="6">
                  <c:v>0.03</c:v>
                </c:pt>
                <c:pt idx="7">
                  <c:v>2.7563395810363801E-2</c:v>
                </c:pt>
              </c:numCache>
            </c:numRef>
          </c:val>
        </c:ser>
        <c:ser>
          <c:idx val="4"/>
          <c:order val="4"/>
          <c:tx>
            <c:strRef>
              <c:f>Sheet1!$F$1</c:f>
              <c:strCache>
                <c:ptCount val="1"/>
                <c:pt idx="0">
                  <c:v>2010</c:v>
                </c:pt>
              </c:strCache>
            </c:strRef>
          </c:tx>
          <c:spPr>
            <a:solidFill>
              <a:schemeClr val="tx1">
                <a:lumMod val="20000"/>
                <a:lumOff val="8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Sheet1!$F$2:$F$12</c:f>
              <c:numCache>
                <c:formatCode>0%</c:formatCode>
                <c:ptCount val="8"/>
                <c:pt idx="0">
                  <c:v>0.21</c:v>
                </c:pt>
                <c:pt idx="1">
                  <c:v>0.15</c:v>
                </c:pt>
                <c:pt idx="2">
                  <c:v>0.13</c:v>
                </c:pt>
                <c:pt idx="3">
                  <c:v>0.09</c:v>
                </c:pt>
                <c:pt idx="4">
                  <c:v>0.05</c:v>
                </c:pt>
                <c:pt idx="5">
                  <c:v>0.04</c:v>
                </c:pt>
                <c:pt idx="6">
                  <c:v>0.03</c:v>
                </c:pt>
                <c:pt idx="7">
                  <c:v>2.7563395810363801E-2</c:v>
                </c:pt>
              </c:numCache>
            </c:numRef>
          </c:val>
        </c:ser>
        <c:ser>
          <c:idx val="5"/>
          <c:order val="5"/>
          <c:tx>
            <c:strRef>
              <c:f>Sheet1!$G$1</c:f>
              <c:strCache>
                <c:ptCount val="1"/>
                <c:pt idx="0">
                  <c:v>2009</c:v>
                </c:pt>
              </c:strCache>
            </c:strRef>
          </c:tx>
          <c:spPr>
            <a:solidFill>
              <a:schemeClr val="accent6"/>
            </a:solidFill>
            <a:ln w="9525">
              <a:solidFill>
                <a:schemeClr val="bg1"/>
              </a:solidFill>
            </a:ln>
          </c:spPr>
          <c:invertIfNegative val="0"/>
          <c:dLbls>
            <c:dLblPos val="outEnd"/>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Sheet1!$G$2:$G$12</c:f>
              <c:numCache>
                <c:formatCode>0%</c:formatCode>
                <c:ptCount val="8"/>
                <c:pt idx="0">
                  <c:v>0.20286659316427799</c:v>
                </c:pt>
                <c:pt idx="1">
                  <c:v>0.153252480705623</c:v>
                </c:pt>
                <c:pt idx="2">
                  <c:v>0.113561190738699</c:v>
                </c:pt>
                <c:pt idx="3">
                  <c:v>0.108048511576626</c:v>
                </c:pt>
                <c:pt idx="4">
                  <c:v>7.0562293274531396E-2</c:v>
                </c:pt>
                <c:pt idx="5">
                  <c:v>0.04</c:v>
                </c:pt>
                <c:pt idx="6">
                  <c:v>0.04</c:v>
                </c:pt>
                <c:pt idx="7">
                  <c:v>0.03</c:v>
                </c:pt>
              </c:numCache>
            </c:numRef>
          </c:val>
        </c:ser>
        <c:ser>
          <c:idx val="6"/>
          <c:order val="6"/>
          <c:tx>
            <c:strRef>
              <c:f>Sheet1!$H$1</c:f>
              <c:strCache>
                <c:ptCount val="1"/>
                <c:pt idx="0">
                  <c:v>2008</c:v>
                </c:pt>
              </c:strCache>
            </c:strRef>
          </c:tx>
          <c:spPr>
            <a:solidFill>
              <a:schemeClr val="accent6">
                <a:lumMod val="90000"/>
                <a:lumOff val="1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Mechanical Engineering</c:v>
                </c:pt>
                <c:pt idx="1">
                  <c:v>Civil Engineering</c:v>
                </c:pt>
                <c:pt idx="2">
                  <c:v>Electrical Engineering</c:v>
                </c:pt>
                <c:pt idx="3">
                  <c:v>Chemical Engineering</c:v>
                </c:pt>
                <c:pt idx="4">
                  <c:v>Computer Engineering</c:v>
                </c:pt>
                <c:pt idx="5">
                  <c:v>Mechatronics Engineering</c:v>
                </c:pt>
                <c:pt idx="6">
                  <c:v>Software Engineering</c:v>
                </c:pt>
                <c:pt idx="7">
                  <c:v>Environmental Engineering</c:v>
                </c:pt>
              </c:strCache>
            </c:strRef>
          </c:cat>
          <c:val>
            <c:numRef>
              <c:f>Sheet1!$H$2:$H$12</c:f>
              <c:numCache>
                <c:formatCode>0%</c:formatCode>
                <c:ptCount val="8"/>
                <c:pt idx="0">
                  <c:v>0.21247563352826501</c:v>
                </c:pt>
                <c:pt idx="1">
                  <c:v>0.124756335282651</c:v>
                </c:pt>
                <c:pt idx="2">
                  <c:v>0.118908382066277</c:v>
                </c:pt>
                <c:pt idx="3">
                  <c:v>0.10916179337232</c:v>
                </c:pt>
                <c:pt idx="4">
                  <c:v>0.116959064327485</c:v>
                </c:pt>
                <c:pt idx="5">
                  <c:v>0.04</c:v>
                </c:pt>
                <c:pt idx="6">
                  <c:v>0.04</c:v>
                </c:pt>
                <c:pt idx="7">
                  <c:v>0.04</c:v>
                </c:pt>
              </c:numCache>
            </c:numRef>
          </c:val>
        </c:ser>
        <c:dLbls>
          <c:showLegendKey val="0"/>
          <c:showVal val="0"/>
          <c:showCatName val="0"/>
          <c:showSerName val="0"/>
          <c:showPercent val="0"/>
          <c:showBubbleSize val="0"/>
        </c:dLbls>
        <c:gapWidth val="98"/>
        <c:overlap val="-3"/>
        <c:axId val="159023104"/>
        <c:axId val="159024640"/>
      </c:barChart>
      <c:catAx>
        <c:axId val="159023104"/>
        <c:scaling>
          <c:orientation val="maxMin"/>
        </c:scaling>
        <c:delete val="0"/>
        <c:axPos val="l"/>
        <c:numFmt formatCode="General" sourceLinked="1"/>
        <c:majorTickMark val="out"/>
        <c:minorTickMark val="none"/>
        <c:tickLblPos val="nextTo"/>
        <c:spPr>
          <a:ln w="3025">
            <a:solidFill>
              <a:schemeClr val="tx1"/>
            </a:solidFill>
            <a:prstDash val="solid"/>
          </a:ln>
        </c:spPr>
        <c:txPr>
          <a:bodyPr rot="0" vert="horz"/>
          <a:lstStyle/>
          <a:p>
            <a:pPr>
              <a:defRPr sz="1050"/>
            </a:pPr>
            <a:endParaRPr lang="en-US"/>
          </a:p>
        </c:txPr>
        <c:crossAx val="159024640"/>
        <c:crosses val="autoZero"/>
        <c:auto val="1"/>
        <c:lblAlgn val="ctr"/>
        <c:lblOffset val="100"/>
        <c:tickLblSkip val="1"/>
        <c:tickMarkSkip val="1"/>
        <c:noMultiLvlLbl val="0"/>
      </c:catAx>
      <c:valAx>
        <c:axId val="159024640"/>
        <c:scaling>
          <c:orientation val="minMax"/>
          <c:max val="1"/>
          <c:min val="0"/>
        </c:scaling>
        <c:delete val="1"/>
        <c:axPos val="t"/>
        <c:numFmt formatCode="0%" sourceLinked="1"/>
        <c:majorTickMark val="out"/>
        <c:minorTickMark val="none"/>
        <c:tickLblPos val="none"/>
        <c:crossAx val="159023104"/>
        <c:crosses val="autoZero"/>
        <c:crossBetween val="between"/>
        <c:majorUnit val="0.2"/>
        <c:minorUnit val="0.1"/>
      </c:valAx>
      <c:spPr>
        <a:noFill/>
        <a:ln w="24198">
          <a:noFill/>
        </a:ln>
      </c:spPr>
    </c:plotArea>
    <c:legend>
      <c:legendPos val="r"/>
      <c:layout>
        <c:manualLayout>
          <c:xMode val="edge"/>
          <c:yMode val="edge"/>
          <c:x val="0.5136802351077685"/>
          <c:y val="0.32191860398311412"/>
          <c:w val="9.9447968006492957E-2"/>
          <c:h val="0.31916771442806824"/>
        </c:manualLayout>
      </c:layout>
      <c:overlay val="0"/>
      <c:spPr>
        <a:noFill/>
        <a:ln w="24198">
          <a:noFill/>
        </a:ln>
      </c:spPr>
      <c:txPr>
        <a:bodyPr/>
        <a:lstStyle/>
        <a:p>
          <a:pPr>
            <a:defRPr sz="1200"/>
          </a:pPr>
          <a:endParaRPr lang="en-US"/>
        </a:p>
      </c:txPr>
    </c:legend>
    <c:plotVisOnly val="1"/>
    <c:dispBlanksAs val="gap"/>
    <c:showDLblsOverMax val="0"/>
  </c:chart>
  <c:spPr>
    <a:noFill/>
    <a:ln>
      <a:noFill/>
    </a:ln>
  </c:spPr>
  <c:txPr>
    <a:bodyPr/>
    <a:lstStyle/>
    <a:p>
      <a:pPr>
        <a:defRPr sz="800" b="1" i="0" u="none" strike="noStrike" baseline="0">
          <a:solidFill>
            <a:schemeClr val="tx1"/>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937"/>
          <c:y val="1.5682513038786663E-2"/>
          <c:w val="0.49833518312986008"/>
          <c:h val="0.96581715235101884"/>
        </c:manualLayout>
      </c:layout>
      <c:barChart>
        <c:barDir val="bar"/>
        <c:grouping val="clustered"/>
        <c:varyColors val="0"/>
        <c:ser>
          <c:idx val="2"/>
          <c:order val="0"/>
          <c:tx>
            <c:strRef>
              <c:f>Sheet1!$B$1</c:f>
              <c:strCache>
                <c:ptCount val="1"/>
                <c:pt idx="0">
                  <c:v>2014</c:v>
                </c:pt>
              </c:strCache>
            </c:strRef>
          </c:tx>
          <c:spPr>
            <a:solidFill>
              <a:srgbClr val="1F497D">
                <a:lumMod val="50000"/>
              </a:srgbClr>
            </a:solidFill>
            <a:ln w="16257">
              <a:noFill/>
            </a:ln>
          </c:spPr>
          <c:invertIfNegative val="0"/>
          <c:cat>
            <c:strRef>
              <c:f>Sheet1!$A$2:$A$10</c:f>
              <c:strCache>
                <c:ptCount val="9"/>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Canadian forces/military career</c:v>
                </c:pt>
                <c:pt idx="6">
                  <c:v>Pursue alternative education/career</c:v>
                </c:pt>
                <c:pt idx="7">
                  <c:v>Medical career</c:v>
                </c:pt>
                <c:pt idx="8">
                  <c:v>Other </c:v>
                </c:pt>
              </c:strCache>
            </c:strRef>
          </c:cat>
          <c:val>
            <c:numRef>
              <c:f>Sheet1!$B$2:$B$10</c:f>
              <c:numCache>
                <c:formatCode>0%</c:formatCode>
                <c:ptCount val="9"/>
                <c:pt idx="0">
                  <c:v>0.36</c:v>
                </c:pt>
                <c:pt idx="1">
                  <c:v>0.19</c:v>
                </c:pt>
                <c:pt idx="2">
                  <c:v>0.17</c:v>
                </c:pt>
                <c:pt idx="3">
                  <c:v>0.08</c:v>
                </c:pt>
                <c:pt idx="4">
                  <c:v>0.05</c:v>
                </c:pt>
                <c:pt idx="5">
                  <c:v>0.01</c:v>
                </c:pt>
                <c:pt idx="6">
                  <c:v>0.06</c:v>
                </c:pt>
                <c:pt idx="7">
                  <c:v>0.01</c:v>
                </c:pt>
                <c:pt idx="8">
                  <c:v>0.05</c:v>
                </c:pt>
              </c:numCache>
            </c:numRef>
          </c:val>
        </c:ser>
        <c:ser>
          <c:idx val="0"/>
          <c:order val="1"/>
          <c:tx>
            <c:strRef>
              <c:f>Sheet1!$C$1</c:f>
              <c:strCache>
                <c:ptCount val="1"/>
                <c:pt idx="0">
                  <c:v>2013</c:v>
                </c:pt>
              </c:strCache>
            </c:strRef>
          </c:tx>
          <c:spPr>
            <a:solidFill>
              <a:srgbClr val="1F497D"/>
            </a:solidFill>
            <a:ln w="16257">
              <a:noFill/>
            </a:ln>
          </c:spPr>
          <c:invertIfNegative val="0"/>
          <c:dLbls>
            <c:dLbl>
              <c:idx val="6"/>
              <c:delete val="1"/>
            </c:dLbl>
            <c:dLbl>
              <c:idx val="7"/>
              <c:delete val="1"/>
            </c:dLbl>
            <c:showLegendKey val="0"/>
            <c:showVal val="1"/>
            <c:showCatName val="0"/>
            <c:showSerName val="0"/>
            <c:showPercent val="0"/>
            <c:showBubbleSize val="0"/>
            <c:showLeaderLines val="0"/>
          </c:dLbls>
          <c:cat>
            <c:strRef>
              <c:f>Sheet1!$A$2:$A$10</c:f>
              <c:strCache>
                <c:ptCount val="9"/>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Canadian forces/military career</c:v>
                </c:pt>
                <c:pt idx="6">
                  <c:v>Pursue alternative education/career</c:v>
                </c:pt>
                <c:pt idx="7">
                  <c:v>Medical career</c:v>
                </c:pt>
                <c:pt idx="8">
                  <c:v>Other </c:v>
                </c:pt>
              </c:strCache>
            </c:strRef>
          </c:cat>
          <c:val>
            <c:numRef>
              <c:f>Sheet1!$C$2:$C$10</c:f>
              <c:numCache>
                <c:formatCode>0%</c:formatCode>
                <c:ptCount val="9"/>
                <c:pt idx="0">
                  <c:v>0.22</c:v>
                </c:pt>
                <c:pt idx="1">
                  <c:v>0.21</c:v>
                </c:pt>
                <c:pt idx="2">
                  <c:v>0.17</c:v>
                </c:pt>
                <c:pt idx="3">
                  <c:v>0.13</c:v>
                </c:pt>
                <c:pt idx="4">
                  <c:v>0.08</c:v>
                </c:pt>
                <c:pt idx="5">
                  <c:v>0.03</c:v>
                </c:pt>
                <c:pt idx="6">
                  <c:v>0.02</c:v>
                </c:pt>
                <c:pt idx="7">
                  <c:v>0</c:v>
                </c:pt>
                <c:pt idx="8">
                  <c:v>7.0000000000000007E-2</c:v>
                </c:pt>
              </c:numCache>
            </c:numRef>
          </c:val>
        </c:ser>
        <c:ser>
          <c:idx val="1"/>
          <c:order val="2"/>
          <c:tx>
            <c:strRef>
              <c:f>Sheet1!$D$1</c:f>
              <c:strCache>
                <c:ptCount val="1"/>
                <c:pt idx="0">
                  <c:v>2012</c:v>
                </c:pt>
              </c:strCache>
            </c:strRef>
          </c:tx>
          <c:spPr>
            <a:solidFill>
              <a:srgbClr val="1F497D">
                <a:lumMod val="60000"/>
                <a:lumOff val="40000"/>
              </a:srgbClr>
            </a:solidFill>
          </c:spPr>
          <c:invertIfNegative val="0"/>
          <c:cat>
            <c:strRef>
              <c:f>Sheet1!$A$2:$A$10</c:f>
              <c:strCache>
                <c:ptCount val="9"/>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Canadian forces/military career</c:v>
                </c:pt>
                <c:pt idx="6">
                  <c:v>Pursue alternative education/career</c:v>
                </c:pt>
                <c:pt idx="7">
                  <c:v>Medical career</c:v>
                </c:pt>
                <c:pt idx="8">
                  <c:v>Other </c:v>
                </c:pt>
              </c:strCache>
            </c:strRef>
          </c:cat>
          <c:val>
            <c:numRef>
              <c:f>Sheet1!$D$2:$D$10</c:f>
              <c:numCache>
                <c:formatCode>0%</c:formatCode>
                <c:ptCount val="9"/>
                <c:pt idx="0">
                  <c:v>0.3</c:v>
                </c:pt>
                <c:pt idx="1">
                  <c:v>0.19</c:v>
                </c:pt>
                <c:pt idx="2">
                  <c:v>0.19</c:v>
                </c:pt>
                <c:pt idx="3">
                  <c:v>0.1</c:v>
                </c:pt>
                <c:pt idx="4">
                  <c:v>0.14000000000000001</c:v>
                </c:pt>
                <c:pt idx="5">
                  <c:v>0</c:v>
                </c:pt>
                <c:pt idx="6">
                  <c:v>0.03</c:v>
                </c:pt>
                <c:pt idx="7">
                  <c:v>0</c:v>
                </c:pt>
                <c:pt idx="8">
                  <c:v>0.06</c:v>
                </c:pt>
              </c:numCache>
            </c:numRef>
          </c:val>
        </c:ser>
        <c:ser>
          <c:idx val="3"/>
          <c:order val="3"/>
          <c:tx>
            <c:strRef>
              <c:f>Sheet1!$E$1</c:f>
              <c:strCache>
                <c:ptCount val="1"/>
                <c:pt idx="0">
                  <c:v>2011</c:v>
                </c:pt>
              </c:strCache>
            </c:strRef>
          </c:tx>
          <c:invertIfNegative val="0"/>
          <c:dLbls>
            <c:dLbl>
              <c:idx val="3"/>
              <c:delete val="1"/>
            </c:dLbl>
            <c:showLegendKey val="0"/>
            <c:showVal val="1"/>
            <c:showCatName val="0"/>
            <c:showSerName val="0"/>
            <c:showPercent val="0"/>
            <c:showBubbleSize val="0"/>
            <c:showLeaderLines val="0"/>
          </c:dLbls>
          <c:cat>
            <c:strRef>
              <c:f>Sheet1!$A$2:$A$10</c:f>
              <c:strCache>
                <c:ptCount val="9"/>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Canadian forces/military career</c:v>
                </c:pt>
                <c:pt idx="6">
                  <c:v>Pursue alternative education/career</c:v>
                </c:pt>
                <c:pt idx="7">
                  <c:v>Medical career</c:v>
                </c:pt>
                <c:pt idx="8">
                  <c:v>Other </c:v>
                </c:pt>
              </c:strCache>
            </c:strRef>
          </c:cat>
          <c:val>
            <c:numRef>
              <c:f>Sheet1!$E$2:$E$10</c:f>
              <c:numCache>
                <c:formatCode>0%</c:formatCode>
                <c:ptCount val="9"/>
                <c:pt idx="0">
                  <c:v>0.33</c:v>
                </c:pt>
                <c:pt idx="1">
                  <c:v>0.2</c:v>
                </c:pt>
                <c:pt idx="2">
                  <c:v>0.18</c:v>
                </c:pt>
                <c:pt idx="3">
                  <c:v>0.14000000000000001</c:v>
                </c:pt>
                <c:pt idx="4">
                  <c:v>0.02</c:v>
                </c:pt>
                <c:pt idx="5">
                  <c:v>0.03</c:v>
                </c:pt>
                <c:pt idx="6">
                  <c:v>7.0000000000000007E-2</c:v>
                </c:pt>
                <c:pt idx="7">
                  <c:v>0.01</c:v>
                </c:pt>
                <c:pt idx="8">
                  <c:v>0.01</c:v>
                </c:pt>
              </c:numCache>
            </c:numRef>
          </c:val>
        </c:ser>
        <c:ser>
          <c:idx val="4"/>
          <c:order val="4"/>
          <c:tx>
            <c:strRef>
              <c:f>Sheet1!$F$1</c:f>
              <c:strCache>
                <c:ptCount val="1"/>
                <c:pt idx="0">
                  <c:v>2010</c:v>
                </c:pt>
              </c:strCache>
            </c:strRef>
          </c:tx>
          <c:spPr>
            <a:solidFill>
              <a:srgbClr val="1F497D">
                <a:lumMod val="20000"/>
                <a:lumOff val="80000"/>
              </a:srgbClr>
            </a:solidFill>
          </c:spPr>
          <c:invertIfNegative val="0"/>
          <c:cat>
            <c:strRef>
              <c:f>Sheet1!$A$2:$A$10</c:f>
              <c:strCache>
                <c:ptCount val="9"/>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Canadian forces/military career</c:v>
                </c:pt>
                <c:pt idx="6">
                  <c:v>Pursue alternative education/career</c:v>
                </c:pt>
                <c:pt idx="7">
                  <c:v>Medical career</c:v>
                </c:pt>
                <c:pt idx="8">
                  <c:v>Other </c:v>
                </c:pt>
              </c:strCache>
            </c:strRef>
          </c:cat>
          <c:val>
            <c:numRef>
              <c:f>Sheet1!$F$2:$F$10</c:f>
              <c:numCache>
                <c:formatCode>0%</c:formatCode>
                <c:ptCount val="9"/>
                <c:pt idx="0">
                  <c:v>0.31</c:v>
                </c:pt>
                <c:pt idx="1">
                  <c:v>0.24</c:v>
                </c:pt>
                <c:pt idx="2">
                  <c:v>0.1</c:v>
                </c:pt>
                <c:pt idx="3">
                  <c:v>0.18</c:v>
                </c:pt>
                <c:pt idx="4">
                  <c:v>0</c:v>
                </c:pt>
                <c:pt idx="5">
                  <c:v>0.04</c:v>
                </c:pt>
                <c:pt idx="6">
                  <c:v>0.08</c:v>
                </c:pt>
                <c:pt idx="7">
                  <c:v>0.04</c:v>
                </c:pt>
                <c:pt idx="8">
                  <c:v>0.03</c:v>
                </c:pt>
              </c:numCache>
            </c:numRef>
          </c:val>
        </c:ser>
        <c:dLbls>
          <c:showLegendKey val="0"/>
          <c:showVal val="1"/>
          <c:showCatName val="0"/>
          <c:showSerName val="0"/>
          <c:showPercent val="0"/>
          <c:showBubbleSize val="0"/>
        </c:dLbls>
        <c:gapWidth val="50"/>
        <c:axId val="49134976"/>
        <c:axId val="49144960"/>
      </c:barChart>
      <c:catAx>
        <c:axId val="49134976"/>
        <c:scaling>
          <c:orientation val="maxMin"/>
        </c:scaling>
        <c:delete val="0"/>
        <c:axPos val="l"/>
        <c:numFmt formatCode="General" sourceLinked="1"/>
        <c:majorTickMark val="out"/>
        <c:minorTickMark val="none"/>
        <c:tickLblPos val="nextTo"/>
        <c:spPr>
          <a:ln w="2032">
            <a:solidFill>
              <a:schemeClr val="tx1"/>
            </a:solidFill>
            <a:prstDash val="solid"/>
          </a:ln>
        </c:spPr>
        <c:txPr>
          <a:bodyPr rot="0" vert="horz"/>
          <a:lstStyle/>
          <a:p>
            <a:pPr>
              <a:defRPr sz="1050"/>
            </a:pPr>
            <a:endParaRPr lang="en-US"/>
          </a:p>
        </c:txPr>
        <c:crossAx val="49144960"/>
        <c:crosses val="autoZero"/>
        <c:auto val="1"/>
        <c:lblAlgn val="ctr"/>
        <c:lblOffset val="100"/>
        <c:tickLblSkip val="1"/>
        <c:tickMarkSkip val="1"/>
        <c:noMultiLvlLbl val="0"/>
      </c:catAx>
      <c:valAx>
        <c:axId val="49144960"/>
        <c:scaling>
          <c:orientation val="minMax"/>
          <c:max val="1"/>
          <c:min val="0"/>
        </c:scaling>
        <c:delete val="1"/>
        <c:axPos val="t"/>
        <c:numFmt formatCode="0%" sourceLinked="1"/>
        <c:majorTickMark val="out"/>
        <c:minorTickMark val="none"/>
        <c:tickLblPos val="none"/>
        <c:crossAx val="49134976"/>
        <c:crosses val="autoZero"/>
        <c:crossBetween val="between"/>
        <c:majorUnit val="0.2"/>
        <c:minorUnit val="0.1"/>
      </c:valAx>
      <c:spPr>
        <a:noFill/>
        <a:ln w="16257">
          <a:noFill/>
        </a:ln>
      </c:spPr>
    </c:plotArea>
    <c:legend>
      <c:legendPos val="r"/>
      <c:layout>
        <c:manualLayout>
          <c:xMode val="edge"/>
          <c:yMode val="edge"/>
          <c:x val="0.70695153851117176"/>
          <c:y val="0.65679075179019508"/>
          <c:w val="7.0198294358508065E-2"/>
          <c:h val="0.28096612423519857"/>
        </c:manualLayout>
      </c:layout>
      <c:overlay val="0"/>
      <c:spPr>
        <a:solidFill>
          <a:schemeClr val="bg1"/>
        </a:solidFill>
        <a:ln w="16257">
          <a:noFill/>
        </a:ln>
      </c:spPr>
      <c:txPr>
        <a:bodyPr/>
        <a:lstStyle/>
        <a:p>
          <a:pPr>
            <a:defRPr sz="1100"/>
          </a:pPr>
          <a:endParaRPr lang="en-US"/>
        </a:p>
      </c:txPr>
    </c:legend>
    <c:plotVisOnly val="1"/>
    <c:dispBlanksAs val="gap"/>
    <c:showDLblsOverMax val="0"/>
  </c:chart>
  <c:spPr>
    <a:noFill/>
    <a:ln>
      <a:noFill/>
    </a:ln>
  </c:spPr>
  <c:txPr>
    <a:bodyPr/>
    <a:lstStyle/>
    <a:p>
      <a:pPr>
        <a:defRPr sz="800" b="1" i="0" u="none" strike="noStrike" baseline="0">
          <a:solidFill>
            <a:schemeClr val="tx1"/>
          </a:solidFill>
          <a:latin typeface="+mn-lt"/>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96539547386381"/>
          <c:y val="2.3374726077428781E-2"/>
          <c:w val="0.7890345649582835"/>
          <c:h val="0.97662527392257514"/>
        </c:manualLayout>
      </c:layout>
      <c:barChart>
        <c:barDir val="bar"/>
        <c:grouping val="clustered"/>
        <c:varyColors val="0"/>
        <c:ser>
          <c:idx val="3"/>
          <c:order val="0"/>
          <c:tx>
            <c:strRef>
              <c:f>Sheet1!$B$1</c:f>
              <c:strCache>
                <c:ptCount val="1"/>
                <c:pt idx="0">
                  <c:v>2014</c:v>
                </c:pt>
              </c:strCache>
            </c:strRef>
          </c:tx>
          <c:spPr>
            <a:solidFill>
              <a:srgbClr val="1F497D">
                <a:lumMod val="50000"/>
              </a:srgbClr>
            </a:solidFill>
            <a:ln w="12700">
              <a:solidFill>
                <a:srgbClr val="FFFFFF"/>
              </a:solidFill>
            </a:ln>
          </c:spPr>
          <c:invertIfNegative val="0"/>
          <c:dLbls>
            <c:spPr>
              <a:noFill/>
              <a:ln w="25183">
                <a:noFill/>
              </a:ln>
            </c:spPr>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Sheet1!$B$2:$B$10</c:f>
              <c:numCache>
                <c:formatCode>0%</c:formatCode>
                <c:ptCount val="9"/>
                <c:pt idx="0">
                  <c:v>0.16</c:v>
                </c:pt>
                <c:pt idx="1">
                  <c:v>0.16</c:v>
                </c:pt>
                <c:pt idx="2">
                  <c:v>0.12</c:v>
                </c:pt>
                <c:pt idx="3">
                  <c:v>0.08</c:v>
                </c:pt>
                <c:pt idx="4">
                  <c:v>0.04</c:v>
                </c:pt>
                <c:pt idx="5">
                  <c:v>0.08</c:v>
                </c:pt>
                <c:pt idx="8">
                  <c:v>0.28000000000000003</c:v>
                </c:pt>
              </c:numCache>
            </c:numRef>
          </c:val>
        </c:ser>
        <c:ser>
          <c:idx val="1"/>
          <c:order val="1"/>
          <c:tx>
            <c:strRef>
              <c:f>Sheet1!$C$1</c:f>
              <c:strCache>
                <c:ptCount val="1"/>
                <c:pt idx="0">
                  <c:v>2013</c:v>
                </c:pt>
              </c:strCache>
            </c:strRef>
          </c:tx>
          <c:spPr>
            <a:solidFill>
              <a:srgbClr val="1F497D"/>
            </a:solidFill>
            <a:ln w="12700">
              <a:solidFill>
                <a:srgbClr val="FFFFFF"/>
              </a:solidFill>
            </a:ln>
          </c:spPr>
          <c:invertIfNegative val="0"/>
          <c:dLbls>
            <c:spPr>
              <a:noFill/>
              <a:ln w="25183">
                <a:noFill/>
              </a:ln>
            </c:spPr>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Sheet1!$C$2:$C$10</c:f>
              <c:numCache>
                <c:formatCode>0%</c:formatCode>
                <c:ptCount val="9"/>
                <c:pt idx="0">
                  <c:v>0.1</c:v>
                </c:pt>
                <c:pt idx="1">
                  <c:v>0.06</c:v>
                </c:pt>
                <c:pt idx="2">
                  <c:v>0.01</c:v>
                </c:pt>
                <c:pt idx="3">
                  <c:v>0.06</c:v>
                </c:pt>
                <c:pt idx="4">
                  <c:v>0.02</c:v>
                </c:pt>
                <c:pt idx="5">
                  <c:v>0.14000000000000001</c:v>
                </c:pt>
                <c:pt idx="6">
                  <c:v>0.14000000000000001</c:v>
                </c:pt>
                <c:pt idx="7">
                  <c:v>0.08</c:v>
                </c:pt>
                <c:pt idx="8">
                  <c:v>0.34</c:v>
                </c:pt>
              </c:numCache>
            </c:numRef>
          </c:val>
        </c:ser>
        <c:ser>
          <c:idx val="0"/>
          <c:order val="2"/>
          <c:tx>
            <c:strRef>
              <c:f>Sheet1!$D$1</c:f>
              <c:strCache>
                <c:ptCount val="1"/>
                <c:pt idx="0">
                  <c:v>2012</c:v>
                </c:pt>
              </c:strCache>
            </c:strRef>
          </c:tx>
          <c:spPr>
            <a:solidFill>
              <a:srgbClr val="1F497D">
                <a:lumMod val="60000"/>
                <a:lumOff val="40000"/>
              </a:srgbClr>
            </a:solidFill>
            <a:ln w="12700">
              <a:solidFill>
                <a:srgbClr val="FFFFFF"/>
              </a:solidFill>
            </a:ln>
          </c:spPr>
          <c:invertIfNegative val="0"/>
          <c:dLbls>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Sheet1!$D$2:$D$10</c:f>
              <c:numCache>
                <c:formatCode>0%</c:formatCode>
                <c:ptCount val="9"/>
                <c:pt idx="0">
                  <c:v>0.16</c:v>
                </c:pt>
                <c:pt idx="1">
                  <c:v>0.06</c:v>
                </c:pt>
                <c:pt idx="2">
                  <c:v>0.04</c:v>
                </c:pt>
                <c:pt idx="3">
                  <c:v>0.08</c:v>
                </c:pt>
                <c:pt idx="4">
                  <c:v>0.03</c:v>
                </c:pt>
                <c:pt idx="5">
                  <c:v>0.2</c:v>
                </c:pt>
                <c:pt idx="6">
                  <c:v>0.13</c:v>
                </c:pt>
                <c:pt idx="7">
                  <c:v>0.06</c:v>
                </c:pt>
                <c:pt idx="8">
                  <c:v>0.24</c:v>
                </c:pt>
              </c:numCache>
            </c:numRef>
          </c:val>
        </c:ser>
        <c:ser>
          <c:idx val="2"/>
          <c:order val="3"/>
          <c:tx>
            <c:strRef>
              <c:f>Sheet1!$E$1</c:f>
              <c:strCache>
                <c:ptCount val="1"/>
                <c:pt idx="0">
                  <c:v>2011</c:v>
                </c:pt>
              </c:strCache>
            </c:strRef>
          </c:tx>
          <c:spPr>
            <a:solidFill>
              <a:srgbClr val="1F497D">
                <a:lumMod val="40000"/>
                <a:lumOff val="60000"/>
              </a:srgbClr>
            </a:solidFill>
            <a:ln w="12700">
              <a:solidFill>
                <a:srgbClr val="FFFFFF"/>
              </a:solidFill>
            </a:ln>
          </c:spPr>
          <c:invertIfNegative val="0"/>
          <c:dLbls>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Sheet1!$E$2:$E$10</c:f>
              <c:numCache>
                <c:formatCode>0%</c:formatCode>
                <c:ptCount val="9"/>
                <c:pt idx="0">
                  <c:v>0.16</c:v>
                </c:pt>
                <c:pt idx="1">
                  <c:v>0.1</c:v>
                </c:pt>
                <c:pt idx="2">
                  <c:v>0.02</c:v>
                </c:pt>
                <c:pt idx="3">
                  <c:v>0.02</c:v>
                </c:pt>
                <c:pt idx="4">
                  <c:v>0.02</c:v>
                </c:pt>
                <c:pt idx="5">
                  <c:v>0.1</c:v>
                </c:pt>
                <c:pt idx="6">
                  <c:v>0.14000000000000001</c:v>
                </c:pt>
                <c:pt idx="7">
                  <c:v>0.06</c:v>
                </c:pt>
                <c:pt idx="8">
                  <c:v>0.32</c:v>
                </c:pt>
              </c:numCache>
            </c:numRef>
          </c:val>
        </c:ser>
        <c:ser>
          <c:idx val="4"/>
          <c:order val="4"/>
          <c:tx>
            <c:strRef>
              <c:f>Sheet1!$F$1</c:f>
              <c:strCache>
                <c:ptCount val="1"/>
                <c:pt idx="0">
                  <c:v>2010</c:v>
                </c:pt>
              </c:strCache>
            </c:strRef>
          </c:tx>
          <c:spPr>
            <a:solidFill>
              <a:srgbClr val="1F497D">
                <a:lumMod val="20000"/>
                <a:lumOff val="80000"/>
              </a:srgbClr>
            </a:solidFill>
            <a:ln w="12700">
              <a:solidFill>
                <a:srgbClr val="FFFFFF"/>
              </a:solidFill>
            </a:ln>
          </c:spPr>
          <c:invertIfNegative val="0"/>
          <c:dLbls>
            <c:dLblPos val="outEnd"/>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Sheet1!$F$2:$F$10</c:f>
              <c:numCache>
                <c:formatCode>0%</c:formatCode>
                <c:ptCount val="9"/>
                <c:pt idx="0">
                  <c:v>0.11</c:v>
                </c:pt>
                <c:pt idx="1">
                  <c:v>0.03</c:v>
                </c:pt>
                <c:pt idx="3">
                  <c:v>0.13</c:v>
                </c:pt>
                <c:pt idx="4">
                  <c:v>0.01</c:v>
                </c:pt>
                <c:pt idx="5">
                  <c:v>0.08</c:v>
                </c:pt>
                <c:pt idx="6">
                  <c:v>0.16</c:v>
                </c:pt>
                <c:pt idx="7">
                  <c:v>0.05</c:v>
                </c:pt>
                <c:pt idx="8">
                  <c:v>0.13</c:v>
                </c:pt>
              </c:numCache>
            </c:numRef>
          </c:val>
        </c:ser>
        <c:ser>
          <c:idx val="5"/>
          <c:order val="5"/>
          <c:tx>
            <c:strRef>
              <c:f>Sheet1!$G$1</c:f>
              <c:strCache>
                <c:ptCount val="1"/>
                <c:pt idx="0">
                  <c:v>2009</c:v>
                </c:pt>
              </c:strCache>
            </c:strRef>
          </c:tx>
          <c:spPr>
            <a:ln w="12700">
              <a:solidFill>
                <a:srgbClr val="FFFFFF"/>
              </a:solidFill>
            </a:ln>
          </c:spPr>
          <c:invertIfNegative val="0"/>
          <c:dLbls>
            <c:showLegendKey val="0"/>
            <c:showVal val="1"/>
            <c:showCatName val="0"/>
            <c:showSerName val="0"/>
            <c:showPercent val="0"/>
            <c:showBubbleSize val="0"/>
            <c:showLeaderLines val="0"/>
          </c:dLbls>
          <c:cat>
            <c:strRef>
              <c:f>Sheet1!$A$2:$A$10</c:f>
              <c:strCache>
                <c:ptCount val="9"/>
                <c:pt idx="0">
                  <c:v>Medicine</c:v>
                </c:pt>
                <c:pt idx="1">
                  <c:v>Research</c:v>
                </c:pt>
                <c:pt idx="2">
                  <c:v>Information Techonology </c:v>
                </c:pt>
                <c:pt idx="3">
                  <c:v>Project management</c:v>
                </c:pt>
                <c:pt idx="4">
                  <c:v>Marketing</c:v>
                </c:pt>
                <c:pt idx="5">
                  <c:v>Consulting</c:v>
                </c:pt>
                <c:pt idx="6">
                  <c:v>Business</c:v>
                </c:pt>
                <c:pt idx="7">
                  <c:v>Start own business</c:v>
                </c:pt>
                <c:pt idx="8">
                  <c:v>Other</c:v>
                </c:pt>
              </c:strCache>
            </c:strRef>
          </c:cat>
          <c:val>
            <c:numRef>
              <c:f>Sheet1!$G$2:$G$10</c:f>
              <c:numCache>
                <c:formatCode>0%</c:formatCode>
                <c:ptCount val="9"/>
                <c:pt idx="0">
                  <c:v>0.09</c:v>
                </c:pt>
                <c:pt idx="1">
                  <c:v>0.12</c:v>
                </c:pt>
                <c:pt idx="3">
                  <c:v>7.0000000000000007E-2</c:v>
                </c:pt>
                <c:pt idx="4">
                  <c:v>0.02</c:v>
                </c:pt>
                <c:pt idx="5">
                  <c:v>0.12</c:v>
                </c:pt>
                <c:pt idx="6">
                  <c:v>0.12</c:v>
                </c:pt>
                <c:pt idx="7">
                  <c:v>0.13</c:v>
                </c:pt>
                <c:pt idx="8">
                  <c:v>0.34</c:v>
                </c:pt>
              </c:numCache>
            </c:numRef>
          </c:val>
        </c:ser>
        <c:dLbls>
          <c:showLegendKey val="0"/>
          <c:showVal val="0"/>
          <c:showCatName val="0"/>
          <c:showSerName val="0"/>
          <c:showPercent val="0"/>
          <c:showBubbleSize val="0"/>
        </c:dLbls>
        <c:gapWidth val="50"/>
        <c:overlap val="-3"/>
        <c:axId val="49328128"/>
        <c:axId val="49329664"/>
      </c:barChart>
      <c:catAx>
        <c:axId val="49328128"/>
        <c:scaling>
          <c:orientation val="maxMin"/>
        </c:scaling>
        <c:delete val="0"/>
        <c:axPos val="l"/>
        <c:numFmt formatCode="General" sourceLinked="1"/>
        <c:majorTickMark val="out"/>
        <c:minorTickMark val="none"/>
        <c:tickLblPos val="nextTo"/>
        <c:spPr>
          <a:ln w="3148">
            <a:solidFill>
              <a:schemeClr val="tx1"/>
            </a:solidFill>
            <a:prstDash val="solid"/>
          </a:ln>
        </c:spPr>
        <c:txPr>
          <a:bodyPr rot="0" vert="horz"/>
          <a:lstStyle/>
          <a:p>
            <a:pPr>
              <a:defRPr sz="1050"/>
            </a:pPr>
            <a:endParaRPr lang="en-US"/>
          </a:p>
        </c:txPr>
        <c:crossAx val="49329664"/>
        <c:crosses val="autoZero"/>
        <c:auto val="1"/>
        <c:lblAlgn val="ctr"/>
        <c:lblOffset val="100"/>
        <c:tickLblSkip val="1"/>
        <c:tickMarkSkip val="1"/>
        <c:noMultiLvlLbl val="0"/>
      </c:catAx>
      <c:valAx>
        <c:axId val="49329664"/>
        <c:scaling>
          <c:orientation val="minMax"/>
          <c:max val="0.60000000000000064"/>
          <c:min val="0"/>
        </c:scaling>
        <c:delete val="1"/>
        <c:axPos val="t"/>
        <c:numFmt formatCode="0%" sourceLinked="1"/>
        <c:majorTickMark val="out"/>
        <c:minorTickMark val="none"/>
        <c:tickLblPos val="none"/>
        <c:crossAx val="49328128"/>
        <c:crosses val="autoZero"/>
        <c:crossBetween val="between"/>
        <c:majorUnit val="0.2"/>
        <c:minorUnit val="0.1"/>
      </c:valAx>
      <c:spPr>
        <a:noFill/>
        <a:ln w="25183">
          <a:noFill/>
        </a:ln>
      </c:spPr>
    </c:plotArea>
    <c:legend>
      <c:legendPos val="r"/>
      <c:layout>
        <c:manualLayout>
          <c:xMode val="edge"/>
          <c:yMode val="edge"/>
          <c:x val="0.66533505454100605"/>
          <c:y val="0.24649614926695179"/>
          <c:w val="7.6518651975697585E-2"/>
          <c:h val="0.32768559152896248"/>
        </c:manualLayout>
      </c:layout>
      <c:overlay val="0"/>
      <c:spPr>
        <a:noFill/>
        <a:ln w="25183">
          <a:noFill/>
        </a:ln>
      </c:spPr>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07E-3"/>
          <c:y val="0.13175675675675672"/>
          <c:w val="0.89497716894977153"/>
          <c:h val="0.76689189189189921"/>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9539">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c:formatCode>
                <c:ptCount val="4"/>
                <c:pt idx="0">
                  <c:v>0.53</c:v>
                </c:pt>
                <c:pt idx="1">
                  <c:v>0.38</c:v>
                </c:pt>
                <c:pt idx="2">
                  <c:v>0.08</c:v>
                </c:pt>
                <c:pt idx="3">
                  <c:v>0.01</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9539">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c:formatCode>
                <c:ptCount val="4"/>
                <c:pt idx="0">
                  <c:v>0.57999999999999996</c:v>
                </c:pt>
                <c:pt idx="1">
                  <c:v>0.34</c:v>
                </c:pt>
                <c:pt idx="2">
                  <c:v>7.0000000000000007E-2</c:v>
                </c:pt>
                <c:pt idx="3">
                  <c:v>0.01</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1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Sheet1!$D$2:$D$5</c:f>
              <c:numCache>
                <c:formatCode>0%</c:formatCode>
                <c:ptCount val="4"/>
                <c:pt idx="0">
                  <c:v>0.57999999999999996</c:v>
                </c:pt>
                <c:pt idx="1">
                  <c:v>0.35</c:v>
                </c:pt>
                <c:pt idx="2">
                  <c:v>0.06</c:v>
                </c:pt>
                <c:pt idx="3">
                  <c:v>0.01</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1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Sheet1!$E$2:$E$5</c:f>
              <c:numCache>
                <c:formatCode>0%</c:formatCode>
                <c:ptCount val="4"/>
                <c:pt idx="0">
                  <c:v>0.54</c:v>
                </c:pt>
                <c:pt idx="1">
                  <c:v>0.37</c:v>
                </c:pt>
                <c:pt idx="2">
                  <c:v>0.08</c:v>
                </c:pt>
                <c:pt idx="3">
                  <c:v>0.01</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100">
                    <a:latin typeface="+mn-lt"/>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Sheet1!$F$2:$F$5</c:f>
              <c:numCache>
                <c:formatCode>0%</c:formatCode>
                <c:ptCount val="4"/>
                <c:pt idx="0">
                  <c:v>0.56999999999999995</c:v>
                </c:pt>
                <c:pt idx="1">
                  <c:v>0.35</c:v>
                </c:pt>
                <c:pt idx="2">
                  <c:v>7.0000000000000007E-2</c:v>
                </c:pt>
                <c:pt idx="3">
                  <c:v>0.01</c:v>
                </c:pt>
              </c:numCache>
            </c:numRef>
          </c:val>
        </c:ser>
        <c:ser>
          <c:idx val="5"/>
          <c:order val="5"/>
          <c:tx>
            <c:strRef>
              <c:f>Sheet1!$G$1</c:f>
              <c:strCache>
                <c:ptCount val="1"/>
                <c:pt idx="0">
                  <c:v>2009</c:v>
                </c:pt>
              </c:strCache>
            </c:strRef>
          </c:tx>
          <c:spPr>
            <a:ln w="6350">
              <a:solidFill>
                <a:schemeClr val="bg1"/>
              </a:solidFill>
            </a:ln>
          </c:spPr>
          <c:invertIfNegative val="0"/>
          <c:dLbls>
            <c:txPr>
              <a:bodyPr/>
              <a:lstStyle/>
              <a:p>
                <a:pPr>
                  <a:defRPr sz="1100">
                    <a:latin typeface="+mn-lt"/>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Sheet1!$G$2:$G$5</c:f>
              <c:numCache>
                <c:formatCode>0%</c:formatCode>
                <c:ptCount val="4"/>
                <c:pt idx="0">
                  <c:v>0.54</c:v>
                </c:pt>
                <c:pt idx="1">
                  <c:v>0.38</c:v>
                </c:pt>
                <c:pt idx="2">
                  <c:v>7.0000000000000007E-2</c:v>
                </c:pt>
                <c:pt idx="3">
                  <c:v>0.01</c:v>
                </c:pt>
              </c:numCache>
            </c:numRef>
          </c:val>
        </c:ser>
        <c:dLbls>
          <c:showLegendKey val="0"/>
          <c:showVal val="1"/>
          <c:showCatName val="0"/>
          <c:showSerName val="0"/>
          <c:showPercent val="0"/>
          <c:showBubbleSize val="0"/>
        </c:dLbls>
        <c:gapWidth val="70"/>
        <c:overlap val="-3"/>
        <c:axId val="140101120"/>
        <c:axId val="140102656"/>
      </c:barChart>
      <c:catAx>
        <c:axId val="140101120"/>
        <c:scaling>
          <c:orientation val="minMax"/>
        </c:scaling>
        <c:delete val="0"/>
        <c:axPos val="b"/>
        <c:numFmt formatCode="General" sourceLinked="1"/>
        <c:majorTickMark val="out"/>
        <c:minorTickMark val="none"/>
        <c:tickLblPos val="nextTo"/>
        <c:spPr>
          <a:ln w="3692">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40102656"/>
        <c:crosses val="autoZero"/>
        <c:auto val="1"/>
        <c:lblAlgn val="ctr"/>
        <c:lblOffset val="100"/>
        <c:tickLblSkip val="1"/>
        <c:tickMarkSkip val="1"/>
        <c:noMultiLvlLbl val="0"/>
      </c:catAx>
      <c:valAx>
        <c:axId val="140102656"/>
        <c:scaling>
          <c:orientation val="minMax"/>
          <c:max val="1"/>
          <c:min val="0"/>
        </c:scaling>
        <c:delete val="1"/>
        <c:axPos val="l"/>
        <c:numFmt formatCode="0%" sourceLinked="1"/>
        <c:majorTickMark val="out"/>
        <c:minorTickMark val="none"/>
        <c:tickLblPos val="none"/>
        <c:crossAx val="140101120"/>
        <c:crosses val="autoZero"/>
        <c:crossBetween val="between"/>
        <c:majorUnit val="0.2"/>
        <c:minorUnit val="0.1"/>
      </c:valAx>
      <c:spPr>
        <a:noFill/>
        <a:ln w="29539">
          <a:noFill/>
        </a:ln>
      </c:spPr>
    </c:plotArea>
    <c:legend>
      <c:legendPos val="t"/>
      <c:layout>
        <c:manualLayout>
          <c:xMode val="edge"/>
          <c:yMode val="edge"/>
          <c:x val="0.32553918995419689"/>
          <c:y val="0"/>
          <c:w val="0.5301850994115932"/>
          <c:h val="7.4924892329575998E-2"/>
        </c:manualLayout>
      </c:layout>
      <c:overlay val="0"/>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44900104392805928"/>
          <c:w val="1"/>
          <c:h val="0.44270238555364566"/>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c:formatCode>
                <c:ptCount val="4"/>
                <c:pt idx="0">
                  <c:v>0.56999999999999995</c:v>
                </c:pt>
                <c:pt idx="1">
                  <c:v>0.36</c:v>
                </c:pt>
                <c:pt idx="2">
                  <c:v>0.06</c:v>
                </c:pt>
                <c:pt idx="3">
                  <c:v>0.01</c:v>
                </c:pt>
              </c:numCache>
            </c:numRef>
          </c:val>
        </c:ser>
        <c:ser>
          <c:idx val="8"/>
          <c:order val="1"/>
          <c:tx>
            <c:strRef>
              <c:f>Sheet1!$C$1</c:f>
              <c:strCache>
                <c:ptCount val="1"/>
                <c:pt idx="0">
                  <c:v>2013</c:v>
                </c:pt>
              </c:strCache>
            </c:strRef>
          </c:tx>
          <c:spPr>
            <a:solidFill>
              <a:schemeClr val="tx1"/>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c:formatCode>
                <c:ptCount val="4"/>
                <c:pt idx="0">
                  <c:v>0.61</c:v>
                </c:pt>
                <c:pt idx="1">
                  <c:v>0.34</c:v>
                </c:pt>
                <c:pt idx="2">
                  <c:v>0.05</c:v>
                </c:pt>
                <c:pt idx="3">
                  <c:v>0</c:v>
                </c:pt>
              </c:numCache>
            </c:numRef>
          </c:val>
        </c:ser>
        <c:ser>
          <c:idx val="0"/>
          <c:order val="2"/>
          <c:tx>
            <c:strRef>
              <c:f>Sheet1!$D$1</c:f>
              <c:strCache>
                <c:ptCount val="1"/>
                <c:pt idx="0">
                  <c:v>2012</c:v>
                </c:pt>
              </c:strCache>
            </c:strRef>
          </c:tx>
          <c:spPr>
            <a:solidFill>
              <a:schemeClr val="tx1">
                <a:lumMod val="60000"/>
                <a:lumOff val="40000"/>
              </a:schemeClr>
            </a:solidFill>
            <a:ln w="25724">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Sheet1!$D$2:$D$6</c:f>
              <c:numCache>
                <c:formatCode>0%</c:formatCode>
                <c:ptCount val="4"/>
                <c:pt idx="0">
                  <c:v>0.62</c:v>
                </c:pt>
                <c:pt idx="1">
                  <c:v>0.33</c:v>
                </c:pt>
                <c:pt idx="2">
                  <c:v>0.04</c:v>
                </c:pt>
                <c:pt idx="3">
                  <c:v>0.01</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Sheet1!$E$2:$E$6</c:f>
              <c:numCache>
                <c:formatCode>0%</c:formatCode>
                <c:ptCount val="4"/>
                <c:pt idx="0">
                  <c:v>0.57999999999999996</c:v>
                </c:pt>
                <c:pt idx="1">
                  <c:v>0.35</c:v>
                </c:pt>
                <c:pt idx="2">
                  <c:v>0.05</c:v>
                </c:pt>
                <c:pt idx="3">
                  <c:v>0.01</c:v>
                </c:pt>
              </c:numCache>
            </c:numRef>
          </c:val>
        </c:ser>
        <c:ser>
          <c:idx val="2"/>
          <c:order val="4"/>
          <c:tx>
            <c:strRef>
              <c:f>Sheet1!$F$1</c:f>
              <c:strCache>
                <c:ptCount val="1"/>
                <c:pt idx="0">
                  <c:v>2010</c:v>
                </c:pt>
              </c:strCache>
            </c:strRef>
          </c:tx>
          <c:spPr>
            <a:solidFill>
              <a:schemeClr val="tx1">
                <a:lumMod val="20000"/>
                <a:lumOff val="80000"/>
              </a:schemeClr>
            </a:solidFill>
          </c:spPr>
          <c:invertIfNegative val="0"/>
          <c:cat>
            <c:strRef>
              <c:f>Sheet1!$A$2:$A$6</c:f>
              <c:strCache>
                <c:ptCount val="4"/>
                <c:pt idx="0">
                  <c:v>Yes, I definitely will</c:v>
                </c:pt>
                <c:pt idx="1">
                  <c:v>Yes, I probably will</c:v>
                </c:pt>
                <c:pt idx="2">
                  <c:v>No, I probably won't</c:v>
                </c:pt>
                <c:pt idx="3">
                  <c:v>No, I definitely won't</c:v>
                </c:pt>
              </c:strCache>
            </c:strRef>
          </c:cat>
          <c:val>
            <c:numRef>
              <c:f>Sheet1!$F$2:$F$6</c:f>
              <c:numCache>
                <c:formatCode>0%</c:formatCode>
                <c:ptCount val="4"/>
                <c:pt idx="0">
                  <c:v>0.56999999999999995</c:v>
                </c:pt>
                <c:pt idx="1">
                  <c:v>0.36</c:v>
                </c:pt>
                <c:pt idx="2">
                  <c:v>0.06</c:v>
                </c:pt>
                <c:pt idx="3">
                  <c:v>0.01</c:v>
                </c:pt>
              </c:numCache>
            </c:numRef>
          </c:val>
        </c:ser>
        <c:ser>
          <c:idx val="3"/>
          <c:order val="5"/>
          <c:tx>
            <c:strRef>
              <c:f>Sheet1!$G$1</c:f>
              <c:strCache>
                <c:ptCount val="1"/>
                <c:pt idx="0">
                  <c:v>2009</c:v>
                </c:pt>
              </c:strCache>
            </c:strRef>
          </c:tx>
          <c:spPr>
            <a:solidFill>
              <a:schemeClr val="accent6"/>
            </a:solidFill>
          </c:spPr>
          <c:invertIfNegative val="0"/>
          <c:cat>
            <c:strRef>
              <c:f>Sheet1!$A$2:$A$6</c:f>
              <c:strCache>
                <c:ptCount val="4"/>
                <c:pt idx="0">
                  <c:v>Yes, I definitely will</c:v>
                </c:pt>
                <c:pt idx="1">
                  <c:v>Yes, I probably will</c:v>
                </c:pt>
                <c:pt idx="2">
                  <c:v>No, I probably won't</c:v>
                </c:pt>
                <c:pt idx="3">
                  <c:v>No, I definitely won't</c:v>
                </c:pt>
              </c:strCache>
            </c:strRef>
          </c:cat>
          <c:val>
            <c:numRef>
              <c:f>Sheet1!$G$2:$G$6</c:f>
              <c:numCache>
                <c:formatCode>0%</c:formatCode>
                <c:ptCount val="4"/>
                <c:pt idx="0">
                  <c:v>0.53</c:v>
                </c:pt>
                <c:pt idx="1">
                  <c:v>0.4</c:v>
                </c:pt>
                <c:pt idx="2">
                  <c:v>0.06</c:v>
                </c:pt>
                <c:pt idx="3">
                  <c:v>0.01</c:v>
                </c:pt>
              </c:numCache>
            </c:numRef>
          </c:val>
        </c:ser>
        <c:dLbls>
          <c:showLegendKey val="0"/>
          <c:showVal val="1"/>
          <c:showCatName val="0"/>
          <c:showSerName val="0"/>
          <c:showPercent val="0"/>
          <c:showBubbleSize val="0"/>
        </c:dLbls>
        <c:gapWidth val="70"/>
        <c:overlap val="-3"/>
        <c:axId val="150577536"/>
        <c:axId val="150579072"/>
      </c:barChart>
      <c:catAx>
        <c:axId val="150577536"/>
        <c:scaling>
          <c:orientation val="minMax"/>
        </c:scaling>
        <c:delete val="0"/>
        <c:axPos val="b"/>
        <c:numFmt formatCode="General" sourceLinked="1"/>
        <c:majorTickMark val="out"/>
        <c:minorTickMark val="none"/>
        <c:tickLblPos val="nextTo"/>
        <c:spPr>
          <a:ln w="321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0579072"/>
        <c:crosses val="autoZero"/>
        <c:auto val="1"/>
        <c:lblAlgn val="ctr"/>
        <c:lblOffset val="100"/>
        <c:tickLblSkip val="1"/>
        <c:tickMarkSkip val="1"/>
        <c:noMultiLvlLbl val="0"/>
      </c:catAx>
      <c:valAx>
        <c:axId val="150579072"/>
        <c:scaling>
          <c:orientation val="minMax"/>
          <c:max val="1"/>
          <c:min val="0"/>
        </c:scaling>
        <c:delete val="1"/>
        <c:axPos val="l"/>
        <c:numFmt formatCode="0%" sourceLinked="1"/>
        <c:majorTickMark val="out"/>
        <c:minorTickMark val="none"/>
        <c:tickLblPos val="none"/>
        <c:crossAx val="150577536"/>
        <c:crosses val="autoZero"/>
        <c:crossBetween val="between"/>
        <c:majorUnit val="0.2"/>
        <c:minorUnit val="0.1"/>
      </c:valAx>
      <c:spPr>
        <a:noFill/>
        <a:ln w="25724">
          <a:noFill/>
        </a:ln>
      </c:spPr>
    </c:plotArea>
    <c:legend>
      <c:legendPos val="t"/>
      <c:layout>
        <c:manualLayout>
          <c:xMode val="edge"/>
          <c:yMode val="edge"/>
          <c:x val="0.25073248407643312"/>
          <c:y val="5.2428616323154306E-2"/>
          <c:w val="0.50171961984051361"/>
          <c:h val="7.510063868994511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51638428291183991"/>
          <c:w val="1"/>
          <c:h val="0.35918230099786819"/>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c:formatCode>
                <c:ptCount val="4"/>
                <c:pt idx="0">
                  <c:v>0.17</c:v>
                </c:pt>
                <c:pt idx="1">
                  <c:v>0.48</c:v>
                </c:pt>
                <c:pt idx="2">
                  <c:v>0.34</c:v>
                </c:pt>
                <c:pt idx="3">
                  <c:v>0.01</c:v>
                </c:pt>
              </c:numCache>
            </c:numRef>
          </c:val>
        </c:ser>
        <c:ser>
          <c:idx val="8"/>
          <c:order val="1"/>
          <c:tx>
            <c:strRef>
              <c:f>Sheet1!$C$1</c:f>
              <c:strCache>
                <c:ptCount val="1"/>
                <c:pt idx="0">
                  <c:v>2013</c:v>
                </c:pt>
              </c:strCache>
            </c:strRef>
          </c:tx>
          <c:spPr>
            <a:solidFill>
              <a:schemeClr val="tx1"/>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c:formatCode>
                <c:ptCount val="4"/>
                <c:pt idx="0">
                  <c:v>0.23</c:v>
                </c:pt>
                <c:pt idx="1">
                  <c:v>0.37</c:v>
                </c:pt>
                <c:pt idx="2">
                  <c:v>0.37</c:v>
                </c:pt>
                <c:pt idx="3">
                  <c:v>0.03</c:v>
                </c:pt>
              </c:numCache>
            </c:numRef>
          </c:val>
        </c:ser>
        <c:ser>
          <c:idx val="0"/>
          <c:order val="2"/>
          <c:tx>
            <c:strRef>
              <c:f>Sheet1!$D$1</c:f>
              <c:strCache>
                <c:ptCount val="1"/>
                <c:pt idx="0">
                  <c:v>2012</c:v>
                </c:pt>
              </c:strCache>
            </c:strRef>
          </c:tx>
          <c:spPr>
            <a:solidFill>
              <a:schemeClr val="tx1">
                <a:lumMod val="60000"/>
                <a:lumOff val="40000"/>
              </a:schemeClr>
            </a:solidFill>
            <a:ln w="25724">
              <a:noFill/>
            </a:ln>
          </c:spPr>
          <c:invertIfNegative val="0"/>
          <c:cat>
            <c:strRef>
              <c:f>Sheet1!$A$2:$A$12</c:f>
              <c:strCache>
                <c:ptCount val="4"/>
                <c:pt idx="0">
                  <c:v>Yes, I definitely will</c:v>
                </c:pt>
                <c:pt idx="1">
                  <c:v>Yes, I probably will</c:v>
                </c:pt>
                <c:pt idx="2">
                  <c:v>No, I probably won't</c:v>
                </c:pt>
                <c:pt idx="3">
                  <c:v>No, I definitely won't</c:v>
                </c:pt>
              </c:strCache>
            </c:strRef>
          </c:cat>
          <c:val>
            <c:numRef>
              <c:f>Sheet1!$D$2:$D$12</c:f>
              <c:numCache>
                <c:formatCode>0%</c:formatCode>
                <c:ptCount val="4"/>
                <c:pt idx="0">
                  <c:v>0.2</c:v>
                </c:pt>
                <c:pt idx="1">
                  <c:v>0.49</c:v>
                </c:pt>
                <c:pt idx="2">
                  <c:v>0.27</c:v>
                </c:pt>
                <c:pt idx="3">
                  <c:v>0.04</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Sheet1!$E$2:$E$12</c:f>
              <c:numCache>
                <c:formatCode>0%</c:formatCode>
                <c:ptCount val="4"/>
                <c:pt idx="0">
                  <c:v>0.13</c:v>
                </c:pt>
                <c:pt idx="1">
                  <c:v>0.52</c:v>
                </c:pt>
                <c:pt idx="2">
                  <c:v>0.32</c:v>
                </c:pt>
                <c:pt idx="3">
                  <c:v>0.03</c:v>
                </c:pt>
              </c:numCache>
            </c:numRef>
          </c:val>
        </c:ser>
        <c:ser>
          <c:idx val="2"/>
          <c:order val="4"/>
          <c:tx>
            <c:strRef>
              <c:f>Sheet1!$F$1</c:f>
              <c:strCache>
                <c:ptCount val="1"/>
                <c:pt idx="0">
                  <c:v>2010</c:v>
                </c:pt>
              </c:strCache>
            </c:strRef>
          </c:tx>
          <c:spPr>
            <a:solidFill>
              <a:schemeClr val="tx1">
                <a:lumMod val="20000"/>
                <a:lumOff val="80000"/>
              </a:schemeClr>
            </a:solidFill>
          </c:spPr>
          <c:invertIfNegative val="0"/>
          <c:cat>
            <c:strRef>
              <c:f>Sheet1!$A$2:$A$12</c:f>
              <c:strCache>
                <c:ptCount val="4"/>
                <c:pt idx="0">
                  <c:v>Yes, I definitely will</c:v>
                </c:pt>
                <c:pt idx="1">
                  <c:v>Yes, I probably will</c:v>
                </c:pt>
                <c:pt idx="2">
                  <c:v>No, I probably won't</c:v>
                </c:pt>
                <c:pt idx="3">
                  <c:v>No, I definitely won't</c:v>
                </c:pt>
              </c:strCache>
            </c:strRef>
          </c:cat>
          <c:val>
            <c:numRef>
              <c:f>Sheet1!$F$2:$F$12</c:f>
              <c:numCache>
                <c:formatCode>0%</c:formatCode>
                <c:ptCount val="4"/>
                <c:pt idx="0">
                  <c:v>0.17</c:v>
                </c:pt>
                <c:pt idx="1">
                  <c:v>0.49</c:v>
                </c:pt>
                <c:pt idx="2">
                  <c:v>0.31</c:v>
                </c:pt>
                <c:pt idx="3">
                  <c:v>0.04</c:v>
                </c:pt>
              </c:numCache>
            </c:numRef>
          </c:val>
        </c:ser>
        <c:ser>
          <c:idx val="3"/>
          <c:order val="5"/>
          <c:tx>
            <c:strRef>
              <c:f>Sheet1!$G$1</c:f>
              <c:strCache>
                <c:ptCount val="1"/>
                <c:pt idx="0">
                  <c:v>2009</c:v>
                </c:pt>
              </c:strCache>
            </c:strRef>
          </c:tx>
          <c:spPr>
            <a:solidFill>
              <a:schemeClr val="accent6"/>
            </a:solidFill>
          </c:spPr>
          <c:invertIfNegative val="0"/>
          <c:cat>
            <c:strRef>
              <c:f>Sheet1!$A$2:$A$12</c:f>
              <c:strCache>
                <c:ptCount val="4"/>
                <c:pt idx="0">
                  <c:v>Yes, I definitely will</c:v>
                </c:pt>
                <c:pt idx="1">
                  <c:v>Yes, I probably will</c:v>
                </c:pt>
                <c:pt idx="2">
                  <c:v>No, I probably won't</c:v>
                </c:pt>
                <c:pt idx="3">
                  <c:v>No, I definitely won't</c:v>
                </c:pt>
              </c:strCache>
            </c:strRef>
          </c:cat>
          <c:val>
            <c:numRef>
              <c:f>Sheet1!$G$2:$G$12</c:f>
              <c:numCache>
                <c:formatCode>0%</c:formatCode>
                <c:ptCount val="4"/>
                <c:pt idx="0">
                  <c:v>0.12</c:v>
                </c:pt>
                <c:pt idx="1">
                  <c:v>0.47</c:v>
                </c:pt>
                <c:pt idx="2">
                  <c:v>0.39</c:v>
                </c:pt>
                <c:pt idx="3">
                  <c:v>0.03</c:v>
                </c:pt>
              </c:numCache>
            </c:numRef>
          </c:val>
        </c:ser>
        <c:dLbls>
          <c:showLegendKey val="0"/>
          <c:showVal val="1"/>
          <c:showCatName val="0"/>
          <c:showSerName val="0"/>
          <c:showPercent val="0"/>
          <c:showBubbleSize val="0"/>
        </c:dLbls>
        <c:gapWidth val="70"/>
        <c:overlap val="-3"/>
        <c:axId val="150535552"/>
        <c:axId val="151000192"/>
      </c:barChart>
      <c:catAx>
        <c:axId val="150535552"/>
        <c:scaling>
          <c:orientation val="minMax"/>
        </c:scaling>
        <c:delete val="0"/>
        <c:axPos val="b"/>
        <c:numFmt formatCode="General" sourceLinked="1"/>
        <c:majorTickMark val="out"/>
        <c:minorTickMark val="none"/>
        <c:tickLblPos val="nextTo"/>
        <c:spPr>
          <a:ln w="321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1000192"/>
        <c:crosses val="autoZero"/>
        <c:auto val="1"/>
        <c:lblAlgn val="ctr"/>
        <c:lblOffset val="100"/>
        <c:tickLblSkip val="1"/>
        <c:tickMarkSkip val="1"/>
        <c:noMultiLvlLbl val="0"/>
      </c:catAx>
      <c:valAx>
        <c:axId val="151000192"/>
        <c:scaling>
          <c:orientation val="minMax"/>
          <c:max val="1"/>
          <c:min val="0"/>
        </c:scaling>
        <c:delete val="1"/>
        <c:axPos val="l"/>
        <c:numFmt formatCode="0%" sourceLinked="1"/>
        <c:majorTickMark val="out"/>
        <c:minorTickMark val="none"/>
        <c:tickLblPos val="none"/>
        <c:crossAx val="150535552"/>
        <c:crosses val="autoZero"/>
        <c:crossBetween val="between"/>
        <c:majorUnit val="0.2"/>
        <c:minorUnit val="0.1"/>
      </c:valAx>
      <c:spPr>
        <a:noFill/>
        <a:ln w="25724">
          <a:noFill/>
        </a:ln>
      </c:spPr>
    </c:plotArea>
    <c:legend>
      <c:legendPos val="t"/>
      <c:layout>
        <c:manualLayout>
          <c:xMode val="edge"/>
          <c:yMode val="edge"/>
          <c:x val="0.24436305732484076"/>
          <c:y val="8.7771994832563358E-2"/>
          <c:w val="0.50171961984051361"/>
          <c:h val="7.737093370051195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0.44101</cdr:x>
      <cdr:y>0.95763</cdr:y>
    </cdr:from>
    <cdr:to>
      <cdr:x>0.50689</cdr:x>
      <cdr:y>1</cdr:y>
    </cdr:to>
    <cdr:sp macro="" textlink="">
      <cdr:nvSpPr>
        <cdr:cNvPr id="3" name="Text Box 25"/>
        <cdr:cNvSpPr txBox="1">
          <a:spLocks xmlns:a="http://schemas.openxmlformats.org/drawingml/2006/main" noChangeArrowheads="1"/>
        </cdr:cNvSpPr>
      </cdr:nvSpPr>
      <cdr:spPr bwMode="auto">
        <a:xfrm xmlns:a="http://schemas.openxmlformats.org/drawingml/2006/main">
          <a:off x="3719682" y="4679118"/>
          <a:ext cx="555625" cy="184150"/>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pPr algn="l"/>
          <a:r>
            <a:rPr lang="en-CA" b="0" dirty="0">
              <a:latin typeface="Arial Narrow" pitchFamily="34" charset="0"/>
            </a:rPr>
            <a:t>(</a:t>
          </a:r>
          <a:r>
            <a:rPr lang="en-CA" b="0" dirty="0" smtClean="0">
              <a:latin typeface="Arial Narrow" pitchFamily="34" charset="0"/>
            </a:rPr>
            <a:t>n=11)</a:t>
          </a:r>
          <a:endParaRPr lang="en-CA" b="0"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0.61688</cdr:x>
      <cdr:y>0.05486</cdr:y>
    </cdr:from>
    <cdr:to>
      <cdr:x>0.67564</cdr:x>
      <cdr:y>0.09271</cdr:y>
    </cdr:to>
    <cdr:sp macro="" textlink="">
      <cdr:nvSpPr>
        <cdr:cNvPr id="12" name="Text Box 22"/>
        <cdr:cNvSpPr txBox="1">
          <a:spLocks xmlns:a="http://schemas.openxmlformats.org/drawingml/2006/main" noChangeArrowheads="1"/>
        </cdr:cNvSpPr>
      </cdr:nvSpPr>
      <cdr:spPr bwMode="auto">
        <a:xfrm xmlns:a="http://schemas.openxmlformats.org/drawingml/2006/main">
          <a:off x="4850165" y="245320"/>
          <a:ext cx="461996" cy="169277"/>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r>
            <a:rPr lang="en-CA" sz="500" b="1" dirty="0" smtClean="0">
              <a:latin typeface="Arial Narrow" pitchFamily="34" charset="0"/>
            </a:rPr>
            <a:t>(n=37)</a:t>
          </a:r>
          <a:endParaRPr lang="en-CA" sz="500" b="1" dirty="0">
            <a:latin typeface="Arial Narrow" pitchFamily="34" charset="0"/>
          </a:endParaRPr>
        </a:p>
      </cdr:txBody>
    </cdr:sp>
  </cdr:relSizeAnchor>
  <cdr:relSizeAnchor xmlns:cdr="http://schemas.openxmlformats.org/drawingml/2006/chartDrawing">
    <cdr:from>
      <cdr:x>0.24176</cdr:x>
      <cdr:y>0.91551</cdr:y>
    </cdr:from>
    <cdr:to>
      <cdr:x>0.45697</cdr:x>
      <cdr:y>0.96369</cdr:y>
    </cdr:to>
    <cdr:sp macro="" textlink="">
      <cdr:nvSpPr>
        <cdr:cNvPr id="13" name="Text Box 23"/>
        <cdr:cNvSpPr txBox="1">
          <a:spLocks xmlns:a="http://schemas.openxmlformats.org/drawingml/2006/main" noChangeArrowheads="1"/>
        </cdr:cNvSpPr>
      </cdr:nvSpPr>
      <cdr:spPr bwMode="auto">
        <a:xfrm xmlns:a="http://schemas.openxmlformats.org/drawingml/2006/main">
          <a:off x="1900831" y="4093905"/>
          <a:ext cx="1692069" cy="215448"/>
        </a:xfrm>
        <a:prstGeom xmlns:a="http://schemas.openxmlformats.org/drawingml/2006/main" prst="rect">
          <a:avLst/>
        </a:prstGeom>
        <a:noFill xmlns:a="http://schemas.openxmlformats.org/drawingml/2006/main"/>
        <a:ln xmlns:a="http://schemas.openxmlformats.org/drawingml/2006/main" w="25400">
          <a:no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l"/>
          <a:r>
            <a:rPr lang="en-US" sz="800" dirty="0">
              <a:latin typeface="Calibri"/>
            </a:rPr>
            <a:t>Not mentioned in </a:t>
          </a:r>
          <a:r>
            <a:rPr lang="en-US" sz="800" dirty="0" smtClean="0">
              <a:latin typeface="Calibri"/>
            </a:rPr>
            <a:t>2011 and 2012</a:t>
          </a:r>
          <a:endParaRPr lang="en-US" sz="800" dirty="0">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0.07462</cdr:x>
      <cdr:y>0.06998</cdr:y>
    </cdr:from>
    <cdr:to>
      <cdr:x>0.19619</cdr:x>
      <cdr:y>0.14238</cdr:y>
    </cdr:to>
    <cdr:pic>
      <cdr:nvPicPr>
        <cdr:cNvPr id="2" name="Picture 1" descr="Professional Engineers Ontario &#10;25 Sheppard Ave. West, Suite 1000 &#10;Toronto, ON, M2N 6S9 &#10;(416) 224-1100; Toll Free : 1-800- 339-3716&#10;"/>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l="8970" t="21463"/>
        <a:stretch xmlns:a="http://schemas.openxmlformats.org/drawingml/2006/main">
          <a:fillRect/>
        </a:stretch>
      </cdr:blipFill>
      <cdr:spPr bwMode="auto">
        <a:xfrm xmlns:a="http://schemas.openxmlformats.org/drawingml/2006/main">
          <a:off x="635888" y="302765"/>
          <a:ext cx="1035998" cy="313253"/>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43238" cy="463550"/>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3978275" y="0"/>
            <a:ext cx="3043238" cy="463550"/>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8843963"/>
            <a:ext cx="3043238" cy="463550"/>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3978275" y="8843963"/>
            <a:ext cx="3043238" cy="463550"/>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00888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238" cy="463550"/>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978275" y="0"/>
            <a:ext cx="3043238" cy="463550"/>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3263" y="4422775"/>
            <a:ext cx="5616575" cy="4186238"/>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8843963"/>
            <a:ext cx="3043238" cy="463550"/>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978275" y="8843963"/>
            <a:ext cx="3043238" cy="463550"/>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3138958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66</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74</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858756" y="152400"/>
            <a:ext cx="1174424" cy="400110"/>
          </a:xfrm>
          <a:prstGeom prst="rect">
            <a:avLst/>
          </a:prstGeom>
          <a:noFill/>
        </p:spPr>
        <p:txBody>
          <a:bodyPr wrap="none" rtlCol="0">
            <a:spAutoFit/>
          </a:bodyPr>
          <a:lstStyle/>
          <a:p>
            <a:r>
              <a:rPr lang="en-US" sz="2000" i="0" dirty="0" smtClean="0">
                <a:solidFill>
                  <a:schemeClr val="tx1"/>
                </a:solidFill>
                <a:effectLst/>
                <a:latin typeface="+mn-lt"/>
              </a:rPr>
              <a:t>ONTARIO</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4.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5.xml"/><Relationship Id="rId1" Type="http://schemas.openxmlformats.org/officeDocument/2006/relationships/slideLayout" Target="../slideLayouts/slideLayout43.xml"/><Relationship Id="rId4" Type="http://schemas.openxmlformats.org/officeDocument/2006/relationships/image" Target="../media/image10.gif"/></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6.xml"/><Relationship Id="rId1" Type="http://schemas.openxmlformats.org/officeDocument/2006/relationships/slideLayout" Target="../slideLayouts/slideLayout43.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7.xml"/><Relationship Id="rId1" Type="http://schemas.openxmlformats.org/officeDocument/2006/relationships/slideLayout" Target="../slideLayouts/slideLayout43.xml"/><Relationship Id="rId5" Type="http://schemas.openxmlformats.org/officeDocument/2006/relationships/image" Target="../media/image11.jpeg"/><Relationship Id="rId4" Type="http://schemas.openxmlformats.org/officeDocument/2006/relationships/image" Target="../media/image10.gif"/></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8.xml"/><Relationship Id="rId1" Type="http://schemas.openxmlformats.org/officeDocument/2006/relationships/slideLayout" Target="../slideLayouts/slideLayout43.xml"/><Relationship Id="rId5" Type="http://schemas.openxmlformats.org/officeDocument/2006/relationships/image" Target="../media/image11.jpeg"/><Relationship Id="rId4" Type="http://schemas.openxmlformats.org/officeDocument/2006/relationships/image" Target="../media/image10.gif"/></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43.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en-US" dirty="0" smtClean="0"/>
              <a:t>2014 Final Year Engineering Student Survey</a:t>
            </a:r>
            <a:br>
              <a:rPr lang="en-US" dirty="0" smtClean="0"/>
            </a:br>
            <a:r>
              <a:rPr lang="en-US" dirty="0" smtClean="0"/>
              <a:t>- Ontario Report</a:t>
            </a:r>
            <a:br>
              <a:rPr lang="en-US" dirty="0" smtClean="0"/>
            </a:br>
            <a:r>
              <a:rPr lang="en-US" sz="2800" dirty="0" smtClean="0"/>
              <a:t>Conducted by Ipsos Reid on behalf of Engineers Canada</a:t>
            </a:r>
            <a:endParaRPr lang="en-US" sz="3200" dirty="0" smtClean="0"/>
          </a:p>
        </p:txBody>
      </p:sp>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83598" y="875875"/>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spcAft>
                <a:spcPts val="600"/>
              </a:spcAft>
              <a:buNone/>
            </a:pPr>
            <a:r>
              <a:rPr lang="en-US" sz="1600" b="1" dirty="0" smtClean="0">
                <a:solidFill>
                  <a:srgbClr val="1F497D"/>
                </a:solidFill>
              </a:rPr>
              <a:t>Knowledge of Engineering Profession  </a:t>
            </a:r>
            <a:r>
              <a:rPr lang="en-US" sz="1600" dirty="0" smtClean="0">
                <a:solidFill>
                  <a:srgbClr val="1F497D"/>
                </a:solidFill>
              </a:rPr>
              <a:t>(continued)</a:t>
            </a:r>
          </a:p>
          <a:p>
            <a:pPr>
              <a:lnSpc>
                <a:spcPct val="100000"/>
              </a:lnSpc>
              <a:spcBef>
                <a:spcPts val="0"/>
              </a:spcBef>
              <a:spcAft>
                <a:spcPts val="600"/>
              </a:spcAft>
            </a:pPr>
            <a:r>
              <a:rPr lang="en-US" sz="1400" dirty="0" smtClean="0"/>
              <a:t>The </a:t>
            </a:r>
            <a:r>
              <a:rPr lang="en-US" sz="1400" dirty="0"/>
              <a:t>vast majority of students are able to correctly identify that PEO is the organization responsible for licensing engineers (91%) and it is the body that regulates the practice of professional engineers (80%).  Comparatively, three quarters of students knew that </a:t>
            </a:r>
            <a:r>
              <a:rPr lang="en-US" sz="1400" dirty="0" smtClean="0"/>
              <a:t>CEAB is </a:t>
            </a:r>
            <a:r>
              <a:rPr lang="en-US" sz="1400" dirty="0"/>
              <a:t>the organization that accredits University engineering programs (74%).  </a:t>
            </a:r>
          </a:p>
          <a:p>
            <a:pPr>
              <a:lnSpc>
                <a:spcPct val="100000"/>
              </a:lnSpc>
              <a:spcBef>
                <a:spcPts val="0"/>
              </a:spcBef>
              <a:spcAft>
                <a:spcPts val="600"/>
              </a:spcAft>
            </a:pPr>
            <a:r>
              <a:rPr lang="en-US" sz="1400" dirty="0"/>
              <a:t>Compared to 2013, students are more likely to know that CEAB is the organization that accredits University engineering programs </a:t>
            </a:r>
            <a:r>
              <a:rPr lang="en-US" sz="1400" dirty="0" smtClean="0"/>
              <a:t>(74% vs. 70% last year) and </a:t>
            </a:r>
            <a:r>
              <a:rPr lang="en-US" sz="1400" dirty="0"/>
              <a:t>more likely to think that PEO is responsible for licensing companies offering engineering services to the </a:t>
            </a:r>
            <a:r>
              <a:rPr lang="en-US" sz="1400" dirty="0" smtClean="0"/>
              <a:t>public (53% vs. 465), </a:t>
            </a:r>
            <a:r>
              <a:rPr lang="en-US" sz="1400" dirty="0"/>
              <a:t>they are less likely however to think CEAB is responsible for </a:t>
            </a:r>
            <a:r>
              <a:rPr lang="en-US" sz="1400" dirty="0" smtClean="0"/>
              <a:t>performing this function (28% vs. 34%).</a:t>
            </a:r>
            <a:endParaRPr lang="en-US" sz="1400" dirty="0"/>
          </a:p>
          <a:p>
            <a:pPr>
              <a:lnSpc>
                <a:spcPct val="100000"/>
              </a:lnSpc>
              <a:spcBef>
                <a:spcPts val="600"/>
              </a:spcBef>
              <a:buFontTx/>
              <a:buNone/>
            </a:pPr>
            <a:endParaRPr lang="en-US" sz="1600" b="1" dirty="0" smtClean="0"/>
          </a:p>
          <a:p>
            <a:pPr>
              <a:lnSpc>
                <a:spcPct val="100000"/>
              </a:lnSpc>
              <a:spcBef>
                <a:spcPts val="600"/>
              </a:spcBef>
              <a:buFontTx/>
              <a:buNone/>
            </a:pPr>
            <a:r>
              <a:rPr lang="en-US" sz="1600" b="1" dirty="0" smtClean="0"/>
              <a:t>Appetite for Career Assessment Tool</a:t>
            </a:r>
          </a:p>
          <a:p>
            <a:pPr lvl="0" fontAlgn="auto">
              <a:spcBef>
                <a:spcPts val="600"/>
              </a:spcBef>
              <a:spcAft>
                <a:spcPts val="0"/>
              </a:spcAft>
              <a:defRPr/>
            </a:pPr>
            <a:r>
              <a:rPr lang="en-US" sz="1400" dirty="0" smtClean="0">
                <a:solidFill>
                  <a:srgbClr val="1F497D"/>
                </a:solidFill>
              </a:rPr>
              <a:t>At more than eight in ten (85%), </a:t>
            </a:r>
            <a:r>
              <a:rPr lang="en-US" sz="1400" dirty="0">
                <a:solidFill>
                  <a:srgbClr val="1F497D"/>
                </a:solidFill>
              </a:rPr>
              <a:t>the vast majority of students think it would have been </a:t>
            </a:r>
            <a:r>
              <a:rPr lang="en-US" sz="1400" i="1" dirty="0" smtClean="0">
                <a:solidFill>
                  <a:srgbClr val="1F497D"/>
                </a:solidFill>
              </a:rPr>
              <a:t>very</a:t>
            </a:r>
            <a:r>
              <a:rPr lang="en-US" sz="1400" dirty="0" smtClean="0">
                <a:solidFill>
                  <a:srgbClr val="1F497D"/>
                </a:solidFill>
              </a:rPr>
              <a:t> (47%) or </a:t>
            </a:r>
            <a:r>
              <a:rPr lang="en-US" sz="1400" i="1" dirty="0" smtClean="0">
                <a:solidFill>
                  <a:srgbClr val="1F497D"/>
                </a:solidFill>
              </a:rPr>
              <a:t>somewhat</a:t>
            </a:r>
            <a:r>
              <a:rPr lang="en-US" sz="1400" dirty="0" smtClean="0">
                <a:solidFill>
                  <a:srgbClr val="1F497D"/>
                </a:solidFill>
              </a:rPr>
              <a:t> </a:t>
            </a:r>
            <a:r>
              <a:rPr lang="en-US" sz="1400" i="1" dirty="0" smtClean="0">
                <a:solidFill>
                  <a:srgbClr val="1F497D"/>
                </a:solidFill>
              </a:rPr>
              <a:t>helpful </a:t>
            </a:r>
            <a:r>
              <a:rPr lang="en-US" sz="1400" dirty="0" smtClean="0">
                <a:solidFill>
                  <a:srgbClr val="1F497D"/>
                </a:solidFill>
              </a:rPr>
              <a:t>(39%) </a:t>
            </a:r>
            <a:r>
              <a:rPr lang="en-US" sz="1400" dirty="0">
                <a:solidFill>
                  <a:srgbClr val="1F497D"/>
                </a:solidFill>
              </a:rPr>
              <a:t>to have had a tool in high school that would help determine if they would have been a good fit for engineering </a:t>
            </a:r>
            <a:r>
              <a:rPr lang="en-US" sz="1400" dirty="0" smtClean="0">
                <a:solidFill>
                  <a:srgbClr val="1F497D"/>
                </a:solidFill>
              </a:rPr>
              <a:t>studies.</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The same proportion of students</a:t>
            </a:r>
            <a:r>
              <a:rPr lang="en-US" sz="1400" dirty="0">
                <a:solidFill>
                  <a:srgbClr val="1F497D"/>
                </a:solidFill>
              </a:rPr>
              <a:t> (</a:t>
            </a:r>
            <a:r>
              <a:rPr lang="en-US" sz="1400" dirty="0" smtClean="0">
                <a:solidFill>
                  <a:srgbClr val="1F497D"/>
                </a:solidFill>
              </a:rPr>
              <a:t>85%) feel </a:t>
            </a:r>
            <a:r>
              <a:rPr lang="en-US" sz="1400" dirty="0">
                <a:solidFill>
                  <a:srgbClr val="1F497D"/>
                </a:solidFill>
              </a:rPr>
              <a:t>that a career assessment would </a:t>
            </a:r>
            <a:r>
              <a:rPr lang="en-US" sz="1400" dirty="0" smtClean="0">
                <a:solidFill>
                  <a:srgbClr val="1F497D"/>
                </a:solidFill>
              </a:rPr>
              <a:t>be </a:t>
            </a:r>
            <a:r>
              <a:rPr lang="en-US" sz="1400" dirty="0">
                <a:solidFill>
                  <a:srgbClr val="1F497D"/>
                </a:solidFill>
              </a:rPr>
              <a:t>helpful, of which </a:t>
            </a:r>
            <a:r>
              <a:rPr lang="en-US" sz="1400" dirty="0" smtClean="0">
                <a:solidFill>
                  <a:srgbClr val="1F497D"/>
                </a:solidFill>
              </a:rPr>
              <a:t>around four in ten indicate </a:t>
            </a:r>
            <a:r>
              <a:rPr lang="en-US" sz="1400" dirty="0">
                <a:solidFill>
                  <a:srgbClr val="1F497D"/>
                </a:solidFill>
              </a:rPr>
              <a:t>it would be </a:t>
            </a:r>
            <a:r>
              <a:rPr lang="en-US" sz="1400" i="1" dirty="0">
                <a:solidFill>
                  <a:srgbClr val="1F497D"/>
                </a:solidFill>
              </a:rPr>
              <a:t>very </a:t>
            </a:r>
            <a:r>
              <a:rPr lang="en-US" sz="1400" i="1" dirty="0" smtClean="0">
                <a:solidFill>
                  <a:srgbClr val="1F497D"/>
                </a:solidFill>
              </a:rPr>
              <a:t>helpful </a:t>
            </a:r>
            <a:r>
              <a:rPr lang="en-US" sz="1400" dirty="0" smtClean="0">
                <a:solidFill>
                  <a:srgbClr val="1F497D"/>
                </a:solidFill>
              </a:rPr>
              <a:t>(43%) or </a:t>
            </a:r>
            <a:r>
              <a:rPr lang="en-US" sz="1400" i="1" dirty="0" smtClean="0">
                <a:solidFill>
                  <a:srgbClr val="1F497D"/>
                </a:solidFill>
              </a:rPr>
              <a:t>somewhat helpful</a:t>
            </a:r>
            <a:r>
              <a:rPr lang="en-US" sz="1400" dirty="0" smtClean="0">
                <a:solidFill>
                  <a:srgbClr val="1F497D"/>
                </a:solidFill>
              </a:rPr>
              <a:t> (42%). </a:t>
            </a:r>
          </a:p>
          <a:p>
            <a:pPr fontAlgn="auto">
              <a:lnSpc>
                <a:spcPct val="100000"/>
              </a:lnSpc>
              <a:spcBef>
                <a:spcPts val="600"/>
              </a:spcBef>
              <a:spcAft>
                <a:spcPts val="0"/>
              </a:spcAft>
              <a:defRPr/>
            </a:pPr>
            <a:r>
              <a:rPr lang="en-US" sz="1400" dirty="0" smtClean="0">
                <a:solidFill>
                  <a:srgbClr val="1F497D"/>
                </a:solidFill>
              </a:rPr>
              <a:t>Most </a:t>
            </a:r>
            <a:r>
              <a:rPr lang="en-US" sz="1400" dirty="0">
                <a:solidFill>
                  <a:srgbClr val="1F497D"/>
                </a:solidFill>
              </a:rPr>
              <a:t>students feel that a career assessment tool would be most helpful in their 3</a:t>
            </a:r>
            <a:r>
              <a:rPr lang="en-US" sz="1400" baseline="30000" dirty="0">
                <a:solidFill>
                  <a:srgbClr val="1F497D"/>
                </a:solidFill>
              </a:rPr>
              <a:t>rd</a:t>
            </a:r>
            <a:r>
              <a:rPr lang="en-US" sz="1400" dirty="0">
                <a:solidFill>
                  <a:srgbClr val="1F497D"/>
                </a:solidFill>
              </a:rPr>
              <a:t> year of </a:t>
            </a:r>
            <a:r>
              <a:rPr lang="en-US" sz="1400" dirty="0" smtClean="0">
                <a:solidFill>
                  <a:srgbClr val="1F497D"/>
                </a:solidFill>
              </a:rPr>
              <a:t>school (45%), </a:t>
            </a:r>
            <a:r>
              <a:rPr lang="en-US" sz="1400" dirty="0">
                <a:solidFill>
                  <a:srgbClr val="1F497D"/>
                </a:solidFill>
              </a:rPr>
              <a:t>followed by </a:t>
            </a:r>
            <a:r>
              <a:rPr lang="en-US" sz="1400" dirty="0" smtClean="0">
                <a:solidFill>
                  <a:srgbClr val="1F497D"/>
                </a:solidFill>
              </a:rPr>
              <a:t>one quarter who mention 2</a:t>
            </a:r>
            <a:r>
              <a:rPr lang="en-US" sz="1400" baseline="30000" dirty="0" smtClean="0">
                <a:solidFill>
                  <a:srgbClr val="1F497D"/>
                </a:solidFill>
              </a:rPr>
              <a:t>nd</a:t>
            </a:r>
            <a:r>
              <a:rPr lang="en-US" sz="1400" dirty="0" smtClean="0">
                <a:solidFill>
                  <a:srgbClr val="1F497D"/>
                </a:solidFill>
              </a:rPr>
              <a:t> year (24%), two in ten who say 4</a:t>
            </a:r>
            <a:r>
              <a:rPr lang="en-US" sz="1400" baseline="30000" dirty="0" smtClean="0">
                <a:solidFill>
                  <a:srgbClr val="1F497D"/>
                </a:solidFill>
              </a:rPr>
              <a:t>th</a:t>
            </a:r>
            <a:r>
              <a:rPr lang="en-US" sz="1400" dirty="0" smtClean="0">
                <a:solidFill>
                  <a:srgbClr val="1F497D"/>
                </a:solidFill>
              </a:rPr>
              <a:t> year (22%), and one </a:t>
            </a:r>
            <a:r>
              <a:rPr lang="en-US" sz="1400" dirty="0">
                <a:solidFill>
                  <a:srgbClr val="1F497D"/>
                </a:solidFill>
              </a:rPr>
              <a:t>in ten </a:t>
            </a:r>
            <a:r>
              <a:rPr lang="en-US" sz="1400" dirty="0" smtClean="0">
                <a:solidFill>
                  <a:srgbClr val="1F497D"/>
                </a:solidFill>
              </a:rPr>
              <a:t>who mention </a:t>
            </a:r>
            <a:r>
              <a:rPr lang="en-US" sz="1400" dirty="0">
                <a:solidFill>
                  <a:srgbClr val="1F497D"/>
                </a:solidFill>
              </a:rPr>
              <a:t>1</a:t>
            </a:r>
            <a:r>
              <a:rPr lang="en-US" sz="1400" baseline="30000" dirty="0">
                <a:solidFill>
                  <a:srgbClr val="1F497D"/>
                </a:solidFill>
              </a:rPr>
              <a:t>st</a:t>
            </a:r>
            <a:r>
              <a:rPr lang="en-US" sz="1400" dirty="0">
                <a:solidFill>
                  <a:srgbClr val="1F497D"/>
                </a:solidFill>
              </a:rPr>
              <a:t> </a:t>
            </a:r>
            <a:r>
              <a:rPr lang="en-US" sz="1400" dirty="0" smtClean="0">
                <a:solidFill>
                  <a:srgbClr val="1F497D"/>
                </a:solidFill>
              </a:rPr>
              <a:t>year (10%).</a:t>
            </a:r>
            <a:endParaRPr lang="en-US" sz="1400" dirty="0">
              <a:solidFill>
                <a:srgbClr val="1F497D"/>
              </a:solidFill>
            </a:endParaRPr>
          </a:p>
          <a:p>
            <a:pPr fontAlgn="auto">
              <a:lnSpc>
                <a:spcPct val="100000"/>
              </a:lnSpc>
              <a:spcBef>
                <a:spcPts val="600"/>
              </a:spcBef>
              <a:spcAft>
                <a:spcPts val="0"/>
              </a:spcAft>
              <a:defRPr/>
            </a:pPr>
            <a:r>
              <a:rPr lang="en-US" sz="1400" dirty="0">
                <a:solidFill>
                  <a:srgbClr val="1F497D"/>
                </a:solidFill>
              </a:rPr>
              <a:t>Only </a:t>
            </a:r>
            <a:r>
              <a:rPr lang="en-US" sz="1400" dirty="0" smtClean="0">
                <a:solidFill>
                  <a:srgbClr val="1F497D"/>
                </a:solidFill>
              </a:rPr>
              <a:t>5% of students report </a:t>
            </a:r>
            <a:r>
              <a:rPr lang="en-US" sz="1400" dirty="0">
                <a:solidFill>
                  <a:srgbClr val="1F497D"/>
                </a:solidFill>
              </a:rPr>
              <a:t>being aware of Engineers Canada’s Career Focus program.</a:t>
            </a:r>
          </a:p>
          <a:p>
            <a:pPr lvl="0" fontAlgn="auto">
              <a:lnSpc>
                <a:spcPct val="100000"/>
              </a:lnSpc>
              <a:spcBef>
                <a:spcPts val="600"/>
              </a:spcBef>
              <a:spcAft>
                <a:spcPts val="0"/>
              </a:spcAft>
              <a:defRPr/>
            </a:pPr>
            <a:endParaRPr lang="en-US" sz="1400" dirty="0">
              <a:solidFill>
                <a:srgbClr val="1F497D"/>
              </a:solidFill>
            </a:endParaRPr>
          </a:p>
          <a:p>
            <a:pPr>
              <a:lnSpc>
                <a:spcPct val="100000"/>
              </a:lnSpc>
              <a:spcBef>
                <a:spcPts val="600"/>
              </a:spcBef>
              <a:buFontTx/>
              <a:buNone/>
            </a:pPr>
            <a:endParaRPr lang="en-US" sz="1600" b="1"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8482443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Reporting Conventions</a:t>
            </a:r>
          </a:p>
        </p:txBody>
      </p:sp>
      <p:sp>
        <p:nvSpPr>
          <p:cNvPr id="83971" name="Rectangle 3"/>
          <p:cNvSpPr>
            <a:spLocks noGrp="1" noChangeArrowheads="1"/>
          </p:cNvSpPr>
          <p:nvPr>
            <p:ph idx="1"/>
          </p:nvPr>
        </p:nvSpPr>
        <p:spPr bwMode="auto">
          <a:xfrm>
            <a:off x="352425" y="9794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1200"/>
              </a:spcBef>
              <a:spcAft>
                <a:spcPts val="1200"/>
              </a:spcAft>
              <a:buFontTx/>
              <a:buNone/>
            </a:pPr>
            <a:r>
              <a:rPr lang="en-CA" sz="2000" dirty="0" smtClean="0">
                <a:cs typeface="Times New Roman" pitchFamily="18" charset="0"/>
              </a:rPr>
              <a:t>Where available, tracking data from 2013 has been shown. </a:t>
            </a:r>
          </a:p>
          <a:p>
            <a:pPr marL="0" indent="0">
              <a:lnSpc>
                <a:spcPct val="100000"/>
              </a:lnSpc>
              <a:spcBef>
                <a:spcPts val="1200"/>
              </a:spcBef>
              <a:spcAft>
                <a:spcPts val="1200"/>
              </a:spcAft>
              <a:buNone/>
            </a:pPr>
            <a:r>
              <a:rPr lang="en-CA" sz="2000" b="1" dirty="0" smtClean="0">
                <a:solidFill>
                  <a:srgbClr val="006600"/>
                </a:solidFill>
                <a:cs typeface="Times New Roman" pitchFamily="18" charset="0"/>
                <a:sym typeface="Wingdings 3"/>
              </a:rPr>
              <a:t> </a:t>
            </a:r>
            <a:r>
              <a:rPr lang="en-CA" sz="2000" b="1" dirty="0" smtClean="0">
                <a:solidFill>
                  <a:schemeClr val="accent5">
                    <a:lumMod val="50000"/>
                  </a:schemeClr>
                </a:solidFill>
                <a:cs typeface="Times New Roman" pitchFamily="18" charset="0"/>
                <a:sym typeface="Wingdings 3"/>
              </a:rPr>
              <a:t> </a:t>
            </a:r>
            <a:r>
              <a:rPr lang="en-CA" sz="2000" b="1" dirty="0" smtClean="0">
                <a:cs typeface="Times New Roman" pitchFamily="18" charset="0"/>
              </a:rPr>
              <a:t>indicates a significant increase compared to 2013</a:t>
            </a:r>
          </a:p>
          <a:p>
            <a:pPr marL="0" indent="0">
              <a:lnSpc>
                <a:spcPct val="100000"/>
              </a:lnSpc>
              <a:spcBef>
                <a:spcPts val="1200"/>
              </a:spcBef>
              <a:spcAft>
                <a:spcPts val="1200"/>
              </a:spcAft>
              <a:buNone/>
            </a:pPr>
            <a:r>
              <a:rPr lang="en-CA" sz="2000" b="1" dirty="0" smtClean="0">
                <a:solidFill>
                  <a:srgbClr val="C00000"/>
                </a:solidFill>
                <a:cs typeface="Times New Roman" pitchFamily="18" charset="0"/>
                <a:sym typeface="Wingdings 3"/>
              </a:rPr>
              <a:t></a:t>
            </a:r>
            <a:r>
              <a:rPr lang="en-CA" sz="2000" b="1" dirty="0" smtClean="0">
                <a:cs typeface="Times New Roman" pitchFamily="18" charset="0"/>
                <a:sym typeface="Wingdings 3"/>
              </a:rPr>
              <a:t>  </a:t>
            </a:r>
            <a:r>
              <a:rPr lang="en-CA" sz="2000" b="1" dirty="0" smtClean="0">
                <a:cs typeface="Times New Roman" pitchFamily="18" charset="0"/>
              </a:rPr>
              <a:t>indicates a significant decrease compared to 2013 </a:t>
            </a:r>
            <a:br>
              <a:rPr lang="en-CA" sz="2000" b="1" dirty="0" smtClean="0">
                <a:cs typeface="Times New Roman" pitchFamily="18" charset="0"/>
              </a:rPr>
            </a:br>
            <a:endParaRPr lang="en-CA" sz="2000" b="1" dirty="0" smtClean="0">
              <a:cs typeface="Times New Roman" pitchFamily="18" charset="0"/>
            </a:endParaRPr>
          </a:p>
          <a:p>
            <a:pPr marL="0" indent="0">
              <a:lnSpc>
                <a:spcPct val="100000"/>
              </a:lnSpc>
              <a:spcBef>
                <a:spcPts val="1200"/>
              </a:spcBef>
              <a:spcAft>
                <a:spcPts val="1200"/>
              </a:spcAft>
              <a:buNone/>
            </a:pPr>
            <a:r>
              <a:rPr lang="en-CA" sz="2000" dirty="0" smtClean="0">
                <a:cs typeface="Times New Roman" pitchFamily="18" charset="0"/>
              </a:rPr>
              <a:t>Where available, tracking data from previous years has also been shown.</a:t>
            </a:r>
          </a:p>
          <a:p>
            <a:pPr marL="0" indent="0">
              <a:lnSpc>
                <a:spcPct val="100000"/>
              </a:lnSpc>
              <a:spcBef>
                <a:spcPts val="1200"/>
              </a:spcBef>
              <a:spcAft>
                <a:spcPts val="1200"/>
              </a:spcAft>
              <a:buNone/>
            </a:pPr>
            <a:r>
              <a:rPr lang="en-CA" sz="2000" dirty="0" smtClean="0">
                <a:cs typeface="Times New Roman" pitchFamily="18" charset="0"/>
              </a:rPr>
              <a:t> </a:t>
            </a:r>
            <a:r>
              <a:rPr lang="en-CA" sz="2000" b="1" dirty="0" smtClean="0">
                <a:solidFill>
                  <a:srgbClr val="006600"/>
                </a:solidFill>
                <a:cs typeface="Times New Roman" pitchFamily="18" charset="0"/>
                <a:sym typeface="Wingdings 3"/>
              </a:rPr>
              <a:t> </a:t>
            </a:r>
            <a:r>
              <a:rPr lang="en-CA" sz="2000" b="1" dirty="0" smtClean="0">
                <a:cs typeface="Times New Roman" pitchFamily="18" charset="0"/>
                <a:sym typeface="Wingdings 3"/>
              </a:rPr>
              <a:t> </a:t>
            </a:r>
            <a:r>
              <a:rPr lang="en-CA" sz="2000" b="1" dirty="0" smtClean="0">
                <a:cs typeface="Times New Roman" pitchFamily="18" charset="0"/>
              </a:rPr>
              <a:t>indicates a directional trend up</a:t>
            </a:r>
          </a:p>
          <a:p>
            <a:pPr marL="0" indent="0">
              <a:lnSpc>
                <a:spcPct val="100000"/>
              </a:lnSpc>
              <a:spcBef>
                <a:spcPts val="1200"/>
              </a:spcBef>
              <a:spcAft>
                <a:spcPts val="1200"/>
              </a:spcAft>
              <a:buNone/>
            </a:pPr>
            <a:r>
              <a:rPr lang="en-CA" sz="2000" b="1" dirty="0" smtClean="0">
                <a:solidFill>
                  <a:srgbClr val="C00000"/>
                </a:solidFill>
                <a:cs typeface="Times New Roman" pitchFamily="18" charset="0"/>
                <a:sym typeface="Wingdings 3"/>
              </a:rPr>
              <a:t> </a:t>
            </a:r>
            <a:r>
              <a:rPr lang="en-CA" sz="2000" b="1" dirty="0" smtClean="0">
                <a:cs typeface="Times New Roman" pitchFamily="18" charset="0"/>
                <a:sym typeface="Wingdings 3"/>
              </a:rPr>
              <a:t> </a:t>
            </a:r>
            <a:r>
              <a:rPr lang="en-CA" sz="2000" b="1" dirty="0" smtClean="0">
                <a:cs typeface="Times New Roman" pitchFamily="18" charset="0"/>
              </a:rPr>
              <a:t>indicates a directional trend down</a:t>
            </a:r>
            <a:r>
              <a:rPr lang="en-CA" sz="1500" b="1" dirty="0" smtClean="0">
                <a:solidFill>
                  <a:schemeClr val="accent1"/>
                </a:solidFill>
                <a:cs typeface="Times New Roman" pitchFamily="18" charset="0"/>
              </a:rPr>
              <a:t/>
            </a:r>
            <a:br>
              <a:rPr lang="en-CA" sz="1500" b="1" dirty="0" smtClean="0">
                <a:solidFill>
                  <a:schemeClr val="accent1"/>
                </a:solidFill>
                <a:cs typeface="Times New Roman" pitchFamily="18" charset="0"/>
              </a:rPr>
            </a:br>
            <a:endParaRPr lang="en-CA" sz="1500" b="1" dirty="0" smtClean="0">
              <a:solidFill>
                <a:schemeClr val="accent1"/>
              </a:solidFill>
              <a:cs typeface="Times New Roman" pitchFamily="18" charset="0"/>
            </a:endParaRPr>
          </a:p>
        </p:txBody>
      </p:sp>
      <p:sp>
        <p:nvSpPr>
          <p:cNvPr id="8397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F20EDA8-F023-4ECD-BD6E-B042C5434DB1}"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bwMode="auto">
          <a:xfrm>
            <a:off x="144463" y="2686050"/>
            <a:ext cx="4416425" cy="1495425"/>
          </a:xfrm>
          <a:noFill/>
          <a:ln>
            <a:miter lim="800000"/>
            <a:headEnd/>
            <a:tailEnd/>
          </a:ln>
        </p:spPr>
        <p:txBody>
          <a:bodyPr vert="horz" numCol="1" compatLnSpc="1">
            <a:prstTxWarp prst="textNoShape">
              <a:avLst/>
            </a:prstTxWarp>
          </a:bodyPr>
          <a:lstStyle/>
          <a:p>
            <a:r>
              <a:rPr lang="en-US" dirty="0" smtClean="0"/>
              <a:t>Future Plans</a:t>
            </a:r>
          </a:p>
        </p:txBody>
      </p:sp>
      <p:sp>
        <p:nvSpPr>
          <p:cNvPr id="8499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4807A98-4956-443B-A52B-7CE4931C7152}"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tagon 46"/>
          <p:cNvSpPr/>
          <p:nvPr/>
        </p:nvSpPr>
        <p:spPr>
          <a:xfrm>
            <a:off x="209552" y="3606436"/>
            <a:ext cx="4467224" cy="1304507"/>
          </a:xfrm>
          <a:prstGeom prst="homePlate">
            <a:avLst>
              <a:gd name="adj" fmla="val 38317"/>
            </a:avLst>
          </a:prstGeom>
          <a:solidFill>
            <a:schemeClr val="bg1">
              <a:lumMod val="95000"/>
            </a:schemeClr>
          </a:solidFill>
          <a:ln w="127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4" name="Object 3"/>
          <p:cNvGraphicFramePr>
            <a:graphicFrameLocks noGrp="1" noChangeAspect="1"/>
          </p:cNvGraphicFramePr>
          <p:nvPr>
            <p:ph idx="1"/>
            <p:extLst>
              <p:ext uri="{D42A27DB-BD31-4B8C-83A1-F6EECF244321}">
                <p14:modId xmlns:p14="http://schemas.microsoft.com/office/powerpoint/2010/main" val="853885110"/>
              </p:ext>
            </p:extLst>
          </p:nvPr>
        </p:nvGraphicFramePr>
        <p:xfrm>
          <a:off x="184150" y="2285637"/>
          <a:ext cx="4584700" cy="3937000"/>
        </p:xfrm>
        <a:graphic>
          <a:graphicData uri="http://schemas.openxmlformats.org/drawingml/2006/chart">
            <c:chart xmlns:c="http://schemas.openxmlformats.org/drawingml/2006/chart" xmlns:r="http://schemas.openxmlformats.org/officeDocument/2006/relationships" r:id="rId3"/>
          </a:graphicData>
        </a:graphic>
      </p:graphicFrame>
      <p:sp>
        <p:nvSpPr>
          <p:cNvPr id="65" name="Rectangle 64"/>
          <p:cNvSpPr/>
          <p:nvPr/>
        </p:nvSpPr>
        <p:spPr>
          <a:xfrm>
            <a:off x="4829175" y="1787162"/>
            <a:ext cx="4124325" cy="4324350"/>
          </a:xfrm>
          <a:prstGeom prst="rect">
            <a:avLst/>
          </a:prstGeom>
          <a:solidFill>
            <a:schemeClr val="bg1">
              <a:lumMod val="95000"/>
            </a:schemeClr>
          </a:solidFill>
          <a:ln w="127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2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Plans After Graduation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1115338314"/>
              </p:ext>
            </p:extLst>
          </p:nvPr>
        </p:nvGraphicFramePr>
        <p:xfrm>
          <a:off x="4879975" y="2120538"/>
          <a:ext cx="3584575" cy="3841750"/>
        </p:xfrm>
        <a:graphic>
          <a:graphicData uri="http://schemas.openxmlformats.org/drawingml/2006/chart">
            <c:chart xmlns:c="http://schemas.openxmlformats.org/drawingml/2006/chart" xmlns:r="http://schemas.openxmlformats.org/officeDocument/2006/relationships" r:id="rId4"/>
          </a:graphicData>
        </a:graphic>
      </p:graphicFrame>
      <p:sp>
        <p:nvSpPr>
          <p:cNvPr id="1030" name="Text Box 5"/>
          <p:cNvSpPr txBox="1">
            <a:spLocks noChangeArrowheads="1"/>
          </p:cNvSpPr>
          <p:nvPr/>
        </p:nvSpPr>
        <p:spPr bwMode="auto">
          <a:xfrm>
            <a:off x="3903365" y="3203960"/>
            <a:ext cx="476250" cy="184150"/>
          </a:xfrm>
          <a:prstGeom prst="rect">
            <a:avLst/>
          </a:prstGeom>
          <a:noFill/>
          <a:ln w="25400" algn="ctr">
            <a:noFill/>
            <a:miter lim="800000"/>
            <a:headEnd/>
            <a:tailEnd/>
          </a:ln>
        </p:spPr>
        <p:txBody>
          <a:bodyPr>
            <a:spAutoFit/>
          </a:bodyPr>
          <a:lstStyle/>
          <a:p>
            <a:pPr algn="l"/>
            <a:r>
              <a:rPr lang="en-CA" dirty="0"/>
              <a:t>(n=610)</a:t>
            </a:r>
          </a:p>
        </p:txBody>
      </p:sp>
      <p:sp>
        <p:nvSpPr>
          <p:cNvPr id="1031" name="Text Box 6"/>
          <p:cNvSpPr txBox="1">
            <a:spLocks noChangeArrowheads="1"/>
          </p:cNvSpPr>
          <p:nvPr/>
        </p:nvSpPr>
        <p:spPr bwMode="auto">
          <a:xfrm>
            <a:off x="4163054" y="3369620"/>
            <a:ext cx="474662" cy="184150"/>
          </a:xfrm>
          <a:prstGeom prst="rect">
            <a:avLst/>
          </a:prstGeom>
          <a:noFill/>
          <a:ln w="25400" algn="ctr">
            <a:noFill/>
            <a:miter lim="800000"/>
            <a:headEnd/>
            <a:tailEnd/>
          </a:ln>
        </p:spPr>
        <p:txBody>
          <a:bodyPr>
            <a:spAutoFit/>
          </a:bodyPr>
          <a:lstStyle/>
          <a:p>
            <a:pPr algn="l"/>
            <a:r>
              <a:rPr lang="en-CA" dirty="0"/>
              <a:t>(n=384)</a:t>
            </a:r>
          </a:p>
        </p:txBody>
      </p:sp>
      <p:sp>
        <p:nvSpPr>
          <p:cNvPr id="1032" name="Text Box 7"/>
          <p:cNvSpPr txBox="1">
            <a:spLocks noChangeArrowheads="1"/>
          </p:cNvSpPr>
          <p:nvPr/>
        </p:nvSpPr>
        <p:spPr bwMode="auto">
          <a:xfrm>
            <a:off x="2474913" y="4516885"/>
            <a:ext cx="474662" cy="184150"/>
          </a:xfrm>
          <a:prstGeom prst="rect">
            <a:avLst/>
          </a:prstGeom>
          <a:noFill/>
          <a:ln w="25400" algn="ctr">
            <a:noFill/>
            <a:miter lim="800000"/>
            <a:headEnd/>
            <a:tailEnd/>
          </a:ln>
        </p:spPr>
        <p:txBody>
          <a:bodyPr>
            <a:spAutoFit/>
          </a:bodyPr>
          <a:lstStyle/>
          <a:p>
            <a:pPr algn="l"/>
            <a:r>
              <a:rPr lang="en-CA" dirty="0"/>
              <a:t>(n=390)</a:t>
            </a:r>
          </a:p>
        </p:txBody>
      </p:sp>
      <p:sp>
        <p:nvSpPr>
          <p:cNvPr id="1033" name="Text Box 8"/>
          <p:cNvSpPr txBox="1">
            <a:spLocks noChangeArrowheads="1"/>
          </p:cNvSpPr>
          <p:nvPr/>
        </p:nvSpPr>
        <p:spPr bwMode="auto">
          <a:xfrm>
            <a:off x="2271713" y="4702840"/>
            <a:ext cx="471487" cy="184150"/>
          </a:xfrm>
          <a:prstGeom prst="rect">
            <a:avLst/>
          </a:prstGeom>
          <a:noFill/>
          <a:ln w="25400" algn="ctr">
            <a:noFill/>
            <a:miter lim="800000"/>
            <a:headEnd/>
            <a:tailEnd/>
          </a:ln>
        </p:spPr>
        <p:txBody>
          <a:bodyPr>
            <a:spAutoFit/>
          </a:bodyPr>
          <a:lstStyle/>
          <a:p>
            <a:pPr algn="l"/>
            <a:r>
              <a:rPr lang="en-CA" dirty="0"/>
              <a:t>(n=101)</a:t>
            </a:r>
          </a:p>
        </p:txBody>
      </p:sp>
      <p:sp>
        <p:nvSpPr>
          <p:cNvPr id="1034" name="Text Box 9"/>
          <p:cNvSpPr txBox="1">
            <a:spLocks noChangeArrowheads="1"/>
          </p:cNvSpPr>
          <p:nvPr/>
        </p:nvSpPr>
        <p:spPr bwMode="auto">
          <a:xfrm>
            <a:off x="1722438" y="5800517"/>
            <a:ext cx="441324" cy="184666"/>
          </a:xfrm>
          <a:prstGeom prst="rect">
            <a:avLst/>
          </a:prstGeom>
          <a:noFill/>
          <a:ln w="25400" algn="ctr">
            <a:noFill/>
            <a:miter lim="800000"/>
            <a:headEnd/>
            <a:tailEnd/>
          </a:ln>
        </p:spPr>
        <p:txBody>
          <a:bodyPr wrap="square">
            <a:spAutoFit/>
          </a:bodyPr>
          <a:lstStyle/>
          <a:p>
            <a:pPr algn="l"/>
            <a:r>
              <a:rPr lang="en-CA" dirty="0"/>
              <a:t>(</a:t>
            </a:r>
            <a:r>
              <a:rPr lang="en-CA" dirty="0" smtClean="0"/>
              <a:t>n=39)</a:t>
            </a:r>
            <a:endParaRPr lang="en-CA" dirty="0"/>
          </a:p>
        </p:txBody>
      </p:sp>
      <p:sp>
        <p:nvSpPr>
          <p:cNvPr id="1035" name="Text Box 10"/>
          <p:cNvSpPr txBox="1">
            <a:spLocks noChangeArrowheads="1"/>
          </p:cNvSpPr>
          <p:nvPr/>
        </p:nvSpPr>
        <p:spPr bwMode="auto">
          <a:xfrm>
            <a:off x="1608760" y="6010627"/>
            <a:ext cx="441325" cy="184666"/>
          </a:xfrm>
          <a:prstGeom prst="rect">
            <a:avLst/>
          </a:prstGeom>
          <a:noFill/>
          <a:ln w="25400" algn="ctr">
            <a:noFill/>
            <a:miter lim="800000"/>
            <a:headEnd/>
            <a:tailEnd/>
          </a:ln>
        </p:spPr>
        <p:txBody>
          <a:bodyPr wrap="square">
            <a:spAutoFit/>
          </a:bodyPr>
          <a:lstStyle/>
          <a:p>
            <a:pPr algn="l"/>
            <a:r>
              <a:rPr lang="en-CA" dirty="0"/>
              <a:t>(n=22)</a:t>
            </a:r>
          </a:p>
        </p:txBody>
      </p:sp>
      <p:sp>
        <p:nvSpPr>
          <p:cNvPr id="2" name="Text Box 11"/>
          <p:cNvSpPr txBox="1">
            <a:spLocks noChangeArrowheads="1"/>
          </p:cNvSpPr>
          <p:nvPr/>
        </p:nvSpPr>
        <p:spPr bwMode="auto">
          <a:xfrm>
            <a:off x="352424" y="6205836"/>
            <a:ext cx="8520113" cy="461665"/>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Which of the following best describes your current plans after you graduate? Base: All </a:t>
            </a:r>
            <a:r>
              <a:rPr lang="en-US" sz="800" dirty="0" smtClean="0">
                <a:solidFill>
                  <a:schemeClr val="tx1"/>
                </a:solidFill>
                <a:latin typeface="+mj-lt"/>
              </a:rPr>
              <a:t>respondents 2014 n=958; 2013 n=1168; 2012 n=1,250; 2011 </a:t>
            </a:r>
            <a:r>
              <a:rPr lang="en-US" sz="800" dirty="0">
                <a:solidFill>
                  <a:schemeClr val="tx1"/>
                </a:solidFill>
                <a:latin typeface="+mj-lt"/>
              </a:rPr>
              <a:t>n= 955, 2010 n= 883, 2009, n=907; 2008, n=513 (Q10).   Q13. </a:t>
            </a:r>
            <a:r>
              <a:rPr lang="en-US" sz="800" dirty="0" smtClean="0">
                <a:solidFill>
                  <a:schemeClr val="tx1"/>
                </a:solidFill>
                <a:latin typeface="+mj-lt"/>
              </a:rPr>
              <a:t>Which </a:t>
            </a:r>
            <a:r>
              <a:rPr lang="en-US" sz="800" dirty="0">
                <a:solidFill>
                  <a:schemeClr val="tx1"/>
                </a:solidFill>
                <a:latin typeface="+mj-lt"/>
              </a:rPr>
              <a:t>of the following best describes the education you plan to pursue? Base: Respondents who said “more education” in Q12</a:t>
            </a:r>
            <a:r>
              <a:rPr lang="en-US" sz="800" dirty="0" smtClean="0">
                <a:solidFill>
                  <a:schemeClr val="tx1"/>
                </a:solidFill>
                <a:latin typeface="+mj-lt"/>
              </a:rPr>
              <a:t>, 2014 n=201; 2013 n=208; 2012 n=253; 2011 </a:t>
            </a:r>
            <a:r>
              <a:rPr lang="en-US" sz="800" dirty="0">
                <a:solidFill>
                  <a:schemeClr val="tx1"/>
                </a:solidFill>
                <a:latin typeface="+mj-lt"/>
              </a:rPr>
              <a:t>n= 218 2010 n= 191, 2009, n=237; 2008, n=101 (Q11).</a:t>
            </a:r>
            <a:endParaRPr lang="en-CA" sz="800" dirty="0">
              <a:solidFill>
                <a:schemeClr val="tx1"/>
              </a:solidFill>
              <a:latin typeface="+mj-lt"/>
            </a:endParaRPr>
          </a:p>
        </p:txBody>
      </p:sp>
      <p:sp>
        <p:nvSpPr>
          <p:cNvPr id="1037" name="Text Box 15"/>
          <p:cNvSpPr txBox="1">
            <a:spLocks noChangeArrowheads="1"/>
          </p:cNvSpPr>
          <p:nvPr/>
        </p:nvSpPr>
        <p:spPr bwMode="auto">
          <a:xfrm>
            <a:off x="8244836" y="2608257"/>
            <a:ext cx="514350" cy="184666"/>
          </a:xfrm>
          <a:prstGeom prst="rect">
            <a:avLst/>
          </a:prstGeom>
          <a:noFill/>
          <a:ln w="25400" algn="ctr">
            <a:noFill/>
            <a:miter lim="800000"/>
            <a:headEnd/>
            <a:tailEnd/>
          </a:ln>
        </p:spPr>
        <p:txBody>
          <a:bodyPr>
            <a:spAutoFit/>
          </a:bodyPr>
          <a:lstStyle/>
          <a:p>
            <a:pPr algn="l"/>
            <a:r>
              <a:rPr lang="en-CA" dirty="0"/>
              <a:t>(</a:t>
            </a:r>
            <a:r>
              <a:rPr lang="en-CA" dirty="0" smtClean="0"/>
              <a:t>n=172)</a:t>
            </a:r>
            <a:endParaRPr lang="en-CA" dirty="0"/>
          </a:p>
        </p:txBody>
      </p:sp>
      <p:sp>
        <p:nvSpPr>
          <p:cNvPr id="1038" name="Text Box 16"/>
          <p:cNvSpPr txBox="1">
            <a:spLocks noChangeArrowheads="1"/>
          </p:cNvSpPr>
          <p:nvPr/>
        </p:nvSpPr>
        <p:spPr bwMode="auto">
          <a:xfrm>
            <a:off x="8295985" y="2714681"/>
            <a:ext cx="514350" cy="184150"/>
          </a:xfrm>
          <a:prstGeom prst="rect">
            <a:avLst/>
          </a:prstGeom>
          <a:noFill/>
          <a:ln w="25400" algn="ctr">
            <a:noFill/>
            <a:miter lim="800000"/>
            <a:headEnd/>
            <a:tailEnd/>
          </a:ln>
        </p:spPr>
        <p:txBody>
          <a:bodyPr>
            <a:spAutoFit/>
          </a:bodyPr>
          <a:lstStyle/>
          <a:p>
            <a:pPr algn="l"/>
            <a:r>
              <a:rPr lang="en-CA" dirty="0"/>
              <a:t>(n=77)</a:t>
            </a:r>
          </a:p>
        </p:txBody>
      </p:sp>
      <p:sp>
        <p:nvSpPr>
          <p:cNvPr id="1039" name="Text Box 17"/>
          <p:cNvSpPr txBox="1">
            <a:spLocks noChangeArrowheads="1"/>
          </p:cNvSpPr>
          <p:nvPr/>
        </p:nvSpPr>
        <p:spPr bwMode="auto">
          <a:xfrm>
            <a:off x="7082324" y="3377363"/>
            <a:ext cx="514350" cy="184150"/>
          </a:xfrm>
          <a:prstGeom prst="rect">
            <a:avLst/>
          </a:prstGeom>
          <a:noFill/>
          <a:ln w="25400" algn="ctr">
            <a:noFill/>
            <a:miter lim="800000"/>
            <a:headEnd/>
            <a:tailEnd/>
          </a:ln>
        </p:spPr>
        <p:txBody>
          <a:bodyPr>
            <a:spAutoFit/>
          </a:bodyPr>
          <a:lstStyle/>
          <a:p>
            <a:pPr algn="l"/>
            <a:r>
              <a:rPr lang="en-CA" dirty="0"/>
              <a:t>(n=17)</a:t>
            </a:r>
          </a:p>
        </p:txBody>
      </p:sp>
      <p:sp>
        <p:nvSpPr>
          <p:cNvPr id="1040" name="Text Box 18"/>
          <p:cNvSpPr txBox="1">
            <a:spLocks noChangeArrowheads="1"/>
          </p:cNvSpPr>
          <p:nvPr/>
        </p:nvSpPr>
        <p:spPr bwMode="auto">
          <a:xfrm>
            <a:off x="7100888" y="3479437"/>
            <a:ext cx="514350" cy="184150"/>
          </a:xfrm>
          <a:prstGeom prst="rect">
            <a:avLst/>
          </a:prstGeom>
          <a:noFill/>
          <a:ln w="25400" algn="ctr">
            <a:noFill/>
            <a:miter lim="800000"/>
            <a:headEnd/>
            <a:tailEnd/>
          </a:ln>
        </p:spPr>
        <p:txBody>
          <a:bodyPr>
            <a:spAutoFit/>
          </a:bodyPr>
          <a:lstStyle/>
          <a:p>
            <a:pPr algn="l"/>
            <a:r>
              <a:rPr lang="en-CA" dirty="0"/>
              <a:t>(n=8)</a:t>
            </a:r>
          </a:p>
        </p:txBody>
      </p:sp>
      <p:sp>
        <p:nvSpPr>
          <p:cNvPr id="1041" name="Text Box 19"/>
          <p:cNvSpPr txBox="1">
            <a:spLocks noChangeArrowheads="1"/>
          </p:cNvSpPr>
          <p:nvPr/>
        </p:nvSpPr>
        <p:spPr bwMode="auto">
          <a:xfrm>
            <a:off x="7053905" y="4144951"/>
            <a:ext cx="514350" cy="185738"/>
          </a:xfrm>
          <a:prstGeom prst="rect">
            <a:avLst/>
          </a:prstGeom>
          <a:noFill/>
          <a:ln w="25400" algn="ctr">
            <a:noFill/>
            <a:miter lim="800000"/>
            <a:headEnd/>
            <a:tailEnd/>
          </a:ln>
        </p:spPr>
        <p:txBody>
          <a:bodyPr>
            <a:spAutoFit/>
          </a:bodyPr>
          <a:lstStyle/>
          <a:p>
            <a:pPr algn="l"/>
            <a:r>
              <a:rPr lang="en-CA" dirty="0"/>
              <a:t>(n=13)</a:t>
            </a:r>
          </a:p>
        </p:txBody>
      </p:sp>
      <p:sp>
        <p:nvSpPr>
          <p:cNvPr id="1042" name="Text Box 20"/>
          <p:cNvSpPr txBox="1">
            <a:spLocks noChangeArrowheads="1"/>
          </p:cNvSpPr>
          <p:nvPr/>
        </p:nvSpPr>
        <p:spPr bwMode="auto">
          <a:xfrm>
            <a:off x="7194550" y="4250060"/>
            <a:ext cx="514350" cy="184150"/>
          </a:xfrm>
          <a:prstGeom prst="rect">
            <a:avLst/>
          </a:prstGeom>
          <a:noFill/>
          <a:ln w="25400" algn="ctr">
            <a:noFill/>
            <a:miter lim="800000"/>
            <a:headEnd/>
            <a:tailEnd/>
          </a:ln>
        </p:spPr>
        <p:txBody>
          <a:bodyPr>
            <a:spAutoFit/>
          </a:bodyPr>
          <a:lstStyle/>
          <a:p>
            <a:pPr algn="l"/>
            <a:r>
              <a:rPr lang="en-CA" dirty="0"/>
              <a:t>(n=11)</a:t>
            </a:r>
          </a:p>
        </p:txBody>
      </p:sp>
      <p:sp>
        <p:nvSpPr>
          <p:cNvPr id="1043" name="Text Box 21"/>
          <p:cNvSpPr txBox="1">
            <a:spLocks noChangeArrowheads="1"/>
          </p:cNvSpPr>
          <p:nvPr/>
        </p:nvSpPr>
        <p:spPr bwMode="auto">
          <a:xfrm>
            <a:off x="7013575" y="4914880"/>
            <a:ext cx="514350" cy="184150"/>
          </a:xfrm>
          <a:prstGeom prst="rect">
            <a:avLst/>
          </a:prstGeom>
          <a:noFill/>
          <a:ln w="25400" algn="ctr">
            <a:noFill/>
            <a:miter lim="800000"/>
            <a:headEnd/>
            <a:tailEnd/>
          </a:ln>
        </p:spPr>
        <p:txBody>
          <a:bodyPr>
            <a:spAutoFit/>
          </a:bodyPr>
          <a:lstStyle/>
          <a:p>
            <a:pPr algn="l"/>
            <a:r>
              <a:rPr lang="en-CA" dirty="0"/>
              <a:t>(n=11)</a:t>
            </a:r>
          </a:p>
        </p:txBody>
      </p:sp>
      <p:sp>
        <p:nvSpPr>
          <p:cNvPr id="1044" name="Text Box 22"/>
          <p:cNvSpPr txBox="1">
            <a:spLocks noChangeArrowheads="1"/>
          </p:cNvSpPr>
          <p:nvPr/>
        </p:nvSpPr>
        <p:spPr bwMode="auto">
          <a:xfrm>
            <a:off x="6992938" y="5006955"/>
            <a:ext cx="514350" cy="184150"/>
          </a:xfrm>
          <a:prstGeom prst="rect">
            <a:avLst/>
          </a:prstGeom>
          <a:noFill/>
          <a:ln w="25400" algn="ctr">
            <a:noFill/>
            <a:miter lim="800000"/>
            <a:headEnd/>
            <a:tailEnd/>
          </a:ln>
        </p:spPr>
        <p:txBody>
          <a:bodyPr>
            <a:spAutoFit/>
          </a:bodyPr>
          <a:lstStyle/>
          <a:p>
            <a:pPr algn="l"/>
            <a:r>
              <a:rPr lang="en-CA" dirty="0"/>
              <a:t>(n=4)</a:t>
            </a:r>
          </a:p>
        </p:txBody>
      </p:sp>
      <p:sp>
        <p:nvSpPr>
          <p:cNvPr id="1045" name="Text Box 23"/>
          <p:cNvSpPr txBox="1">
            <a:spLocks noChangeArrowheads="1"/>
          </p:cNvSpPr>
          <p:nvPr/>
        </p:nvSpPr>
        <p:spPr bwMode="auto">
          <a:xfrm>
            <a:off x="7145898" y="5663557"/>
            <a:ext cx="514350" cy="184150"/>
          </a:xfrm>
          <a:prstGeom prst="rect">
            <a:avLst/>
          </a:prstGeom>
          <a:noFill/>
          <a:ln w="25400" algn="ctr">
            <a:noFill/>
            <a:miter lim="800000"/>
            <a:headEnd/>
            <a:tailEnd/>
          </a:ln>
        </p:spPr>
        <p:txBody>
          <a:bodyPr>
            <a:spAutoFit/>
          </a:bodyPr>
          <a:lstStyle/>
          <a:p>
            <a:pPr algn="l"/>
            <a:r>
              <a:rPr lang="en-CA" dirty="0"/>
              <a:t>(n=24)</a:t>
            </a:r>
          </a:p>
        </p:txBody>
      </p:sp>
      <p:sp>
        <p:nvSpPr>
          <p:cNvPr id="1046" name="Text Box 24"/>
          <p:cNvSpPr txBox="1">
            <a:spLocks noChangeArrowheads="1"/>
          </p:cNvSpPr>
          <p:nvPr/>
        </p:nvSpPr>
        <p:spPr bwMode="auto">
          <a:xfrm>
            <a:off x="6942075" y="5780410"/>
            <a:ext cx="514350" cy="184150"/>
          </a:xfrm>
          <a:prstGeom prst="rect">
            <a:avLst/>
          </a:prstGeom>
          <a:noFill/>
          <a:ln w="25400" algn="ctr">
            <a:noFill/>
            <a:miter lim="800000"/>
            <a:headEnd/>
            <a:tailEnd/>
          </a:ln>
        </p:spPr>
        <p:txBody>
          <a:bodyPr>
            <a:spAutoFit/>
          </a:bodyPr>
          <a:lstStyle/>
          <a:p>
            <a:pPr algn="l"/>
            <a:r>
              <a:rPr lang="en-CA" dirty="0"/>
              <a:t>(n=1)</a:t>
            </a:r>
          </a:p>
        </p:txBody>
      </p:sp>
      <p:sp>
        <p:nvSpPr>
          <p:cNvPr id="1048" name="Text Box 28"/>
          <p:cNvSpPr txBox="1">
            <a:spLocks noChangeArrowheads="1"/>
          </p:cNvSpPr>
          <p:nvPr/>
        </p:nvSpPr>
        <p:spPr bwMode="auto">
          <a:xfrm>
            <a:off x="644525" y="1791925"/>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Current Plans After Graduation</a:t>
            </a:r>
          </a:p>
        </p:txBody>
      </p:sp>
      <p:sp>
        <p:nvSpPr>
          <p:cNvPr id="1049" name="Text Box 29"/>
          <p:cNvSpPr txBox="1">
            <a:spLocks noChangeArrowheads="1"/>
          </p:cNvSpPr>
          <p:nvPr/>
        </p:nvSpPr>
        <p:spPr bwMode="auto">
          <a:xfrm>
            <a:off x="4895850" y="1791925"/>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Educational Intentions</a:t>
            </a:r>
          </a:p>
        </p:txBody>
      </p:sp>
      <p:sp>
        <p:nvSpPr>
          <p:cNvPr id="1050" name="Text Box 32"/>
          <p:cNvSpPr txBox="1">
            <a:spLocks noChangeArrowheads="1"/>
          </p:cNvSpPr>
          <p:nvPr/>
        </p:nvSpPr>
        <p:spPr bwMode="auto">
          <a:xfrm>
            <a:off x="7079500" y="3273763"/>
            <a:ext cx="476250" cy="184150"/>
          </a:xfrm>
          <a:prstGeom prst="rect">
            <a:avLst/>
          </a:prstGeom>
          <a:noFill/>
          <a:ln w="25400" algn="ctr">
            <a:noFill/>
            <a:miter lim="800000"/>
            <a:headEnd/>
            <a:tailEnd/>
          </a:ln>
        </p:spPr>
        <p:txBody>
          <a:bodyPr>
            <a:spAutoFit/>
          </a:bodyPr>
          <a:lstStyle/>
          <a:p>
            <a:pPr algn="l"/>
            <a:r>
              <a:rPr lang="en-CA" dirty="0"/>
              <a:t>(n=14)</a:t>
            </a:r>
          </a:p>
        </p:txBody>
      </p:sp>
      <p:sp>
        <p:nvSpPr>
          <p:cNvPr id="1051" name="Text Box 33"/>
          <p:cNvSpPr txBox="1">
            <a:spLocks noChangeArrowheads="1"/>
          </p:cNvSpPr>
          <p:nvPr/>
        </p:nvSpPr>
        <p:spPr bwMode="auto">
          <a:xfrm>
            <a:off x="2525713" y="4344190"/>
            <a:ext cx="476250" cy="184150"/>
          </a:xfrm>
          <a:prstGeom prst="rect">
            <a:avLst/>
          </a:prstGeom>
          <a:noFill/>
          <a:ln w="25400" algn="ctr">
            <a:noFill/>
            <a:miter lim="800000"/>
            <a:headEnd/>
            <a:tailEnd/>
          </a:ln>
        </p:spPr>
        <p:txBody>
          <a:bodyPr>
            <a:spAutoFit/>
          </a:bodyPr>
          <a:lstStyle/>
          <a:p>
            <a:pPr algn="l"/>
            <a:r>
              <a:rPr lang="en-CA" dirty="0"/>
              <a:t>(n=204)</a:t>
            </a:r>
          </a:p>
        </p:txBody>
      </p:sp>
      <p:sp>
        <p:nvSpPr>
          <p:cNvPr id="1052" name="Text Box 34"/>
          <p:cNvSpPr txBox="1">
            <a:spLocks noChangeArrowheads="1"/>
          </p:cNvSpPr>
          <p:nvPr/>
        </p:nvSpPr>
        <p:spPr bwMode="auto">
          <a:xfrm>
            <a:off x="1638300" y="5609737"/>
            <a:ext cx="442801" cy="184666"/>
          </a:xfrm>
          <a:prstGeom prst="rect">
            <a:avLst/>
          </a:prstGeom>
          <a:noFill/>
          <a:ln w="25400" algn="ctr">
            <a:noFill/>
            <a:miter lim="800000"/>
            <a:headEnd/>
            <a:tailEnd/>
          </a:ln>
        </p:spPr>
        <p:txBody>
          <a:bodyPr wrap="square">
            <a:spAutoFit/>
          </a:bodyPr>
          <a:lstStyle/>
          <a:p>
            <a:pPr algn="l"/>
            <a:r>
              <a:rPr lang="en-CA" dirty="0"/>
              <a:t>(n=48)</a:t>
            </a:r>
          </a:p>
        </p:txBody>
      </p:sp>
      <p:sp>
        <p:nvSpPr>
          <p:cNvPr id="1053" name="Text Box 35"/>
          <p:cNvSpPr txBox="1">
            <a:spLocks noChangeArrowheads="1"/>
          </p:cNvSpPr>
          <p:nvPr/>
        </p:nvSpPr>
        <p:spPr bwMode="auto">
          <a:xfrm>
            <a:off x="8225783" y="2500592"/>
            <a:ext cx="476250" cy="184150"/>
          </a:xfrm>
          <a:prstGeom prst="rect">
            <a:avLst/>
          </a:prstGeom>
          <a:noFill/>
          <a:ln w="25400" algn="ctr">
            <a:noFill/>
            <a:miter lim="800000"/>
            <a:headEnd/>
            <a:tailEnd/>
          </a:ln>
        </p:spPr>
        <p:txBody>
          <a:bodyPr>
            <a:spAutoFit/>
          </a:bodyPr>
          <a:lstStyle/>
          <a:p>
            <a:pPr algn="l"/>
            <a:r>
              <a:rPr lang="en-CA" dirty="0"/>
              <a:t>(n=135)</a:t>
            </a:r>
          </a:p>
        </p:txBody>
      </p:sp>
      <p:sp>
        <p:nvSpPr>
          <p:cNvPr id="1054" name="Text Box 36"/>
          <p:cNvSpPr txBox="1">
            <a:spLocks noChangeArrowheads="1"/>
          </p:cNvSpPr>
          <p:nvPr/>
        </p:nvSpPr>
        <p:spPr bwMode="auto">
          <a:xfrm>
            <a:off x="7246254" y="4045229"/>
            <a:ext cx="476250" cy="184150"/>
          </a:xfrm>
          <a:prstGeom prst="rect">
            <a:avLst/>
          </a:prstGeom>
          <a:noFill/>
          <a:ln w="25400" algn="ctr">
            <a:noFill/>
            <a:miter lim="800000"/>
            <a:headEnd/>
            <a:tailEnd/>
          </a:ln>
        </p:spPr>
        <p:txBody>
          <a:bodyPr>
            <a:spAutoFit/>
          </a:bodyPr>
          <a:lstStyle/>
          <a:p>
            <a:pPr algn="l"/>
            <a:r>
              <a:rPr lang="en-CA" dirty="0"/>
              <a:t>(n=23)</a:t>
            </a:r>
          </a:p>
        </p:txBody>
      </p:sp>
      <p:sp>
        <p:nvSpPr>
          <p:cNvPr id="1055" name="Text Box 37"/>
          <p:cNvSpPr txBox="1">
            <a:spLocks noChangeArrowheads="1"/>
          </p:cNvSpPr>
          <p:nvPr/>
        </p:nvSpPr>
        <p:spPr bwMode="auto">
          <a:xfrm>
            <a:off x="7040563" y="4820315"/>
            <a:ext cx="476250" cy="184150"/>
          </a:xfrm>
          <a:prstGeom prst="rect">
            <a:avLst/>
          </a:prstGeom>
          <a:noFill/>
          <a:ln w="25400" algn="ctr">
            <a:noFill/>
            <a:miter lim="800000"/>
            <a:headEnd/>
            <a:tailEnd/>
          </a:ln>
        </p:spPr>
        <p:txBody>
          <a:bodyPr>
            <a:spAutoFit/>
          </a:bodyPr>
          <a:lstStyle/>
          <a:p>
            <a:pPr algn="l"/>
            <a:r>
              <a:rPr lang="en-CA" dirty="0"/>
              <a:t>(n=14)</a:t>
            </a:r>
          </a:p>
        </p:txBody>
      </p:sp>
      <p:sp>
        <p:nvSpPr>
          <p:cNvPr id="1056" name="Text Box 38"/>
          <p:cNvSpPr txBox="1">
            <a:spLocks noChangeArrowheads="1"/>
          </p:cNvSpPr>
          <p:nvPr/>
        </p:nvSpPr>
        <p:spPr bwMode="auto">
          <a:xfrm>
            <a:off x="6959880" y="5594050"/>
            <a:ext cx="476250" cy="184150"/>
          </a:xfrm>
          <a:prstGeom prst="rect">
            <a:avLst/>
          </a:prstGeom>
          <a:noFill/>
          <a:ln w="25400" algn="ctr">
            <a:noFill/>
            <a:miter lim="800000"/>
            <a:headEnd/>
            <a:tailEnd/>
          </a:ln>
        </p:spPr>
        <p:txBody>
          <a:bodyPr>
            <a:spAutoFit/>
          </a:bodyPr>
          <a:lstStyle/>
          <a:p>
            <a:pPr algn="l"/>
            <a:r>
              <a:rPr lang="en-CA" dirty="0"/>
              <a:t>(n=2)</a:t>
            </a:r>
          </a:p>
        </p:txBody>
      </p:sp>
      <p:sp>
        <p:nvSpPr>
          <p:cNvPr id="1057" name="Text Box 39"/>
          <p:cNvSpPr txBox="1">
            <a:spLocks noChangeArrowheads="1"/>
          </p:cNvSpPr>
          <p:nvPr/>
        </p:nvSpPr>
        <p:spPr bwMode="auto">
          <a:xfrm>
            <a:off x="4082752" y="3026565"/>
            <a:ext cx="476250" cy="184150"/>
          </a:xfrm>
          <a:prstGeom prst="rect">
            <a:avLst/>
          </a:prstGeom>
          <a:noFill/>
          <a:ln w="25400" algn="ctr">
            <a:noFill/>
            <a:miter lim="800000"/>
            <a:headEnd/>
            <a:tailEnd/>
          </a:ln>
        </p:spPr>
        <p:txBody>
          <a:bodyPr>
            <a:spAutoFit/>
          </a:bodyPr>
          <a:lstStyle/>
          <a:p>
            <a:pPr algn="l"/>
            <a:r>
              <a:rPr lang="en-CA" dirty="0"/>
              <a:t>(n=629)</a:t>
            </a:r>
          </a:p>
        </p:txBody>
      </p:sp>
      <p:sp>
        <p:nvSpPr>
          <p:cNvPr id="1058" name="Text Box 33"/>
          <p:cNvSpPr txBox="1">
            <a:spLocks noChangeArrowheads="1"/>
          </p:cNvSpPr>
          <p:nvPr/>
        </p:nvSpPr>
        <p:spPr bwMode="auto">
          <a:xfrm>
            <a:off x="2430463" y="4149270"/>
            <a:ext cx="476250" cy="184150"/>
          </a:xfrm>
          <a:prstGeom prst="rect">
            <a:avLst/>
          </a:prstGeom>
          <a:noFill/>
          <a:ln w="25400" algn="ctr">
            <a:noFill/>
            <a:miter lim="800000"/>
            <a:headEnd/>
            <a:tailEnd/>
          </a:ln>
        </p:spPr>
        <p:txBody>
          <a:bodyPr>
            <a:spAutoFit/>
          </a:bodyPr>
          <a:lstStyle/>
          <a:p>
            <a:pPr algn="l"/>
            <a:r>
              <a:rPr lang="en-CA" dirty="0"/>
              <a:t>(n=220)</a:t>
            </a:r>
          </a:p>
        </p:txBody>
      </p:sp>
      <p:sp>
        <p:nvSpPr>
          <p:cNvPr id="1059" name="Text Box 33"/>
          <p:cNvSpPr txBox="1">
            <a:spLocks noChangeArrowheads="1"/>
          </p:cNvSpPr>
          <p:nvPr/>
        </p:nvSpPr>
        <p:spPr bwMode="auto">
          <a:xfrm>
            <a:off x="1649413" y="5446350"/>
            <a:ext cx="442801" cy="184666"/>
          </a:xfrm>
          <a:prstGeom prst="rect">
            <a:avLst/>
          </a:prstGeom>
          <a:noFill/>
          <a:ln w="25400" algn="ctr">
            <a:noFill/>
            <a:miter lim="800000"/>
            <a:headEnd/>
            <a:tailEnd/>
          </a:ln>
        </p:spPr>
        <p:txBody>
          <a:bodyPr wrap="square">
            <a:spAutoFit/>
          </a:bodyPr>
          <a:lstStyle/>
          <a:p>
            <a:pPr algn="l"/>
            <a:r>
              <a:rPr lang="en-CA" dirty="0"/>
              <a:t>(n=47)</a:t>
            </a:r>
          </a:p>
        </p:txBody>
      </p:sp>
      <p:sp>
        <p:nvSpPr>
          <p:cNvPr id="1060" name="Text Box 33"/>
          <p:cNvSpPr txBox="1">
            <a:spLocks noChangeArrowheads="1"/>
          </p:cNvSpPr>
          <p:nvPr/>
        </p:nvSpPr>
        <p:spPr bwMode="auto">
          <a:xfrm>
            <a:off x="4004965" y="2875130"/>
            <a:ext cx="476250" cy="184150"/>
          </a:xfrm>
          <a:prstGeom prst="rect">
            <a:avLst/>
          </a:prstGeom>
          <a:noFill/>
          <a:ln w="25400" algn="ctr">
            <a:noFill/>
            <a:miter lim="800000"/>
            <a:headEnd/>
            <a:tailEnd/>
          </a:ln>
        </p:spPr>
        <p:txBody>
          <a:bodyPr>
            <a:spAutoFit/>
          </a:bodyPr>
          <a:lstStyle/>
          <a:p>
            <a:pPr algn="l"/>
            <a:r>
              <a:rPr lang="en-CA" dirty="0"/>
              <a:t>(n=670)</a:t>
            </a:r>
          </a:p>
        </p:txBody>
      </p:sp>
      <p:sp>
        <p:nvSpPr>
          <p:cNvPr id="1061" name="Text Box 35"/>
          <p:cNvSpPr txBox="1">
            <a:spLocks noChangeArrowheads="1"/>
          </p:cNvSpPr>
          <p:nvPr/>
        </p:nvSpPr>
        <p:spPr bwMode="auto">
          <a:xfrm>
            <a:off x="8280461" y="2392230"/>
            <a:ext cx="476250" cy="184150"/>
          </a:xfrm>
          <a:prstGeom prst="rect">
            <a:avLst/>
          </a:prstGeom>
          <a:noFill/>
          <a:ln w="25400" algn="ctr">
            <a:noFill/>
            <a:miter lim="800000"/>
            <a:headEnd/>
            <a:tailEnd/>
          </a:ln>
        </p:spPr>
        <p:txBody>
          <a:bodyPr>
            <a:spAutoFit/>
          </a:bodyPr>
          <a:lstStyle/>
          <a:p>
            <a:pPr algn="l"/>
            <a:r>
              <a:rPr lang="en-CA" dirty="0"/>
              <a:t>(n=163)</a:t>
            </a:r>
          </a:p>
        </p:txBody>
      </p:sp>
      <p:sp>
        <p:nvSpPr>
          <p:cNvPr id="1062" name="Text Box 32"/>
          <p:cNvSpPr txBox="1">
            <a:spLocks noChangeArrowheads="1"/>
          </p:cNvSpPr>
          <p:nvPr/>
        </p:nvSpPr>
        <p:spPr bwMode="auto">
          <a:xfrm>
            <a:off x="7031999" y="3167751"/>
            <a:ext cx="476250" cy="184150"/>
          </a:xfrm>
          <a:prstGeom prst="rect">
            <a:avLst/>
          </a:prstGeom>
          <a:noFill/>
          <a:ln w="25400" algn="ctr">
            <a:noFill/>
            <a:miter lim="800000"/>
            <a:headEnd/>
            <a:tailEnd/>
          </a:ln>
        </p:spPr>
        <p:txBody>
          <a:bodyPr>
            <a:spAutoFit/>
          </a:bodyPr>
          <a:lstStyle/>
          <a:p>
            <a:pPr algn="l"/>
            <a:r>
              <a:rPr lang="en-CA" dirty="0"/>
              <a:t>(n=8)</a:t>
            </a:r>
          </a:p>
        </p:txBody>
      </p:sp>
      <p:sp>
        <p:nvSpPr>
          <p:cNvPr id="1063" name="Text Box 36"/>
          <p:cNvSpPr txBox="1">
            <a:spLocks noChangeArrowheads="1"/>
          </p:cNvSpPr>
          <p:nvPr/>
        </p:nvSpPr>
        <p:spPr bwMode="auto">
          <a:xfrm>
            <a:off x="7136653" y="3957028"/>
            <a:ext cx="476250" cy="184150"/>
          </a:xfrm>
          <a:prstGeom prst="rect">
            <a:avLst/>
          </a:prstGeom>
          <a:noFill/>
          <a:ln w="25400" algn="ctr">
            <a:noFill/>
            <a:miter lim="800000"/>
            <a:headEnd/>
            <a:tailEnd/>
          </a:ln>
        </p:spPr>
        <p:txBody>
          <a:bodyPr>
            <a:spAutoFit/>
          </a:bodyPr>
          <a:lstStyle/>
          <a:p>
            <a:pPr algn="l"/>
            <a:r>
              <a:rPr lang="en-CA" dirty="0"/>
              <a:t>(n=19)</a:t>
            </a:r>
          </a:p>
        </p:txBody>
      </p:sp>
      <p:sp>
        <p:nvSpPr>
          <p:cNvPr id="1064" name="Text Box 37"/>
          <p:cNvSpPr txBox="1">
            <a:spLocks noChangeArrowheads="1"/>
          </p:cNvSpPr>
          <p:nvPr/>
        </p:nvSpPr>
        <p:spPr bwMode="auto">
          <a:xfrm>
            <a:off x="7163703" y="4716225"/>
            <a:ext cx="476250" cy="184150"/>
          </a:xfrm>
          <a:prstGeom prst="rect">
            <a:avLst/>
          </a:prstGeom>
          <a:noFill/>
          <a:ln w="25400" algn="ctr">
            <a:noFill/>
            <a:miter lim="800000"/>
            <a:headEnd/>
            <a:tailEnd/>
          </a:ln>
        </p:spPr>
        <p:txBody>
          <a:bodyPr>
            <a:spAutoFit/>
          </a:bodyPr>
          <a:lstStyle/>
          <a:p>
            <a:pPr algn="l"/>
            <a:r>
              <a:rPr lang="en-CA" dirty="0"/>
              <a:t>(n=25)</a:t>
            </a:r>
          </a:p>
        </p:txBody>
      </p:sp>
      <p:sp>
        <p:nvSpPr>
          <p:cNvPr id="1065" name="Text Box 38"/>
          <p:cNvSpPr txBox="1">
            <a:spLocks noChangeArrowheads="1"/>
          </p:cNvSpPr>
          <p:nvPr/>
        </p:nvSpPr>
        <p:spPr bwMode="auto">
          <a:xfrm>
            <a:off x="6953250" y="5479750"/>
            <a:ext cx="476250" cy="184150"/>
          </a:xfrm>
          <a:prstGeom prst="rect">
            <a:avLst/>
          </a:prstGeom>
          <a:noFill/>
          <a:ln w="25400" algn="ctr">
            <a:noFill/>
            <a:miter lim="800000"/>
            <a:headEnd/>
            <a:tailEnd/>
          </a:ln>
        </p:spPr>
        <p:txBody>
          <a:bodyPr>
            <a:spAutoFit/>
          </a:bodyPr>
          <a:lstStyle/>
          <a:p>
            <a:pPr algn="l"/>
            <a:r>
              <a:rPr lang="en-CA" dirty="0"/>
              <a:t>(n=2)</a:t>
            </a:r>
          </a:p>
        </p:txBody>
      </p:sp>
      <p:sp>
        <p:nvSpPr>
          <p:cNvPr id="43" name="Content Placeholder 25"/>
          <p:cNvSpPr txBox="1">
            <a:spLocks/>
          </p:cNvSpPr>
          <p:nvPr/>
        </p:nvSpPr>
        <p:spPr>
          <a:xfrm>
            <a:off x="354492" y="660074"/>
            <a:ext cx="8444338"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en-US" sz="1300" b="0" dirty="0" smtClean="0">
                <a:solidFill>
                  <a:schemeClr val="tx1"/>
                </a:solidFill>
                <a:latin typeface="+mj-lt"/>
              </a:rPr>
              <a:t>At seven in ten, the vast majority of students continue to indicate a desire to enter the workforce after graduation, directionally lower than in 2013, while two in ten plan to pursue more education, directionally higher than a year ago.  </a:t>
            </a:r>
          </a:p>
          <a:p>
            <a:pPr marL="182563" indent="-182563" algn="l" fontAlgn="auto">
              <a:spcBef>
                <a:spcPts val="600"/>
              </a:spcBef>
              <a:spcAft>
                <a:spcPts val="0"/>
              </a:spcAft>
              <a:buFont typeface="Wingdings" pitchFamily="2" charset="2"/>
              <a:buChar char="§"/>
              <a:defRPr/>
            </a:pPr>
            <a:r>
              <a:rPr lang="en-US" sz="1300" b="0" dirty="0" smtClean="0">
                <a:solidFill>
                  <a:schemeClr val="tx1"/>
                </a:solidFill>
                <a:latin typeface="+mj-lt"/>
              </a:rPr>
              <a:t>Among </a:t>
            </a:r>
            <a:r>
              <a:rPr lang="en-US" sz="1300" b="0" dirty="0">
                <a:solidFill>
                  <a:schemeClr val="tx1"/>
                </a:solidFill>
                <a:latin typeface="+mj-lt"/>
              </a:rPr>
              <a:t>those who plan to further their education, </a:t>
            </a:r>
            <a:r>
              <a:rPr lang="en-US" sz="1300" b="0" dirty="0" smtClean="0">
                <a:solidFill>
                  <a:schemeClr val="tx1"/>
                </a:solidFill>
                <a:latin typeface="+mj-lt"/>
              </a:rPr>
              <a:t>three quarters plan to pursue </a:t>
            </a:r>
            <a:r>
              <a:rPr lang="en-US" sz="1300" b="0" dirty="0">
                <a:solidFill>
                  <a:schemeClr val="tx1"/>
                </a:solidFill>
                <a:latin typeface="+mj-lt"/>
              </a:rPr>
              <a:t>a graduate degree in </a:t>
            </a:r>
            <a:r>
              <a:rPr lang="en-US" sz="1300" b="0" dirty="0" smtClean="0">
                <a:solidFill>
                  <a:schemeClr val="tx1"/>
                </a:solidFill>
                <a:latin typeface="+mj-lt"/>
              </a:rPr>
              <a:t>engineering, higher than in 2013, while one in ten plan to pursue a graduate degree in another area or another professional degree.  Fewer </a:t>
            </a:r>
            <a:r>
              <a:rPr lang="en-US" sz="1300" b="0" dirty="0">
                <a:solidFill>
                  <a:schemeClr val="tx1"/>
                </a:solidFill>
                <a:latin typeface="+mj-lt"/>
              </a:rPr>
              <a:t>intend to get their </a:t>
            </a:r>
            <a:r>
              <a:rPr lang="en-US" sz="1300" b="0" dirty="0" smtClean="0">
                <a:solidFill>
                  <a:schemeClr val="tx1"/>
                </a:solidFill>
                <a:latin typeface="+mj-lt"/>
              </a:rPr>
              <a:t>MBA.</a:t>
            </a:r>
            <a:endParaRPr lang="en-US" sz="1300" b="0" dirty="0">
              <a:solidFill>
                <a:schemeClr val="tx1"/>
              </a:solidFill>
              <a:latin typeface="+mj-lt"/>
            </a:endParaRPr>
          </a:p>
        </p:txBody>
      </p:sp>
      <p:sp>
        <p:nvSpPr>
          <p:cNvPr id="46" name="Text Box 33"/>
          <p:cNvSpPr txBox="1">
            <a:spLocks noChangeArrowheads="1"/>
          </p:cNvSpPr>
          <p:nvPr/>
        </p:nvSpPr>
        <p:spPr bwMode="auto">
          <a:xfrm>
            <a:off x="4166890" y="2715053"/>
            <a:ext cx="476250" cy="184150"/>
          </a:xfrm>
          <a:prstGeom prst="rect">
            <a:avLst/>
          </a:prstGeom>
          <a:noFill/>
          <a:ln w="25400" algn="ctr">
            <a:noFill/>
            <a:miter lim="800000"/>
            <a:headEnd/>
            <a:tailEnd/>
          </a:ln>
        </p:spPr>
        <p:txBody>
          <a:bodyPr>
            <a:spAutoFit/>
          </a:bodyPr>
          <a:lstStyle/>
          <a:p>
            <a:pPr algn="l"/>
            <a:r>
              <a:rPr lang="en-CA" dirty="0"/>
              <a:t>(</a:t>
            </a:r>
            <a:r>
              <a:rPr lang="en-CA" dirty="0" smtClean="0"/>
              <a:t>n=930)</a:t>
            </a:r>
            <a:endParaRPr lang="en-CA" dirty="0"/>
          </a:p>
        </p:txBody>
      </p:sp>
      <p:sp>
        <p:nvSpPr>
          <p:cNvPr id="48" name="Text Box 33"/>
          <p:cNvSpPr txBox="1">
            <a:spLocks noChangeArrowheads="1"/>
          </p:cNvSpPr>
          <p:nvPr/>
        </p:nvSpPr>
        <p:spPr bwMode="auto">
          <a:xfrm>
            <a:off x="2363788" y="3984385"/>
            <a:ext cx="476250" cy="184150"/>
          </a:xfrm>
          <a:prstGeom prst="rect">
            <a:avLst/>
          </a:prstGeom>
          <a:noFill/>
          <a:ln w="25400" algn="ctr">
            <a:noFill/>
            <a:miter lim="800000"/>
            <a:headEnd/>
            <a:tailEnd/>
          </a:ln>
        </p:spPr>
        <p:txBody>
          <a:bodyPr>
            <a:spAutoFit/>
          </a:bodyPr>
          <a:lstStyle/>
          <a:p>
            <a:pPr algn="l"/>
            <a:r>
              <a:rPr lang="en-CA" dirty="0" smtClean="0"/>
              <a:t>(n=255)</a:t>
            </a:r>
            <a:endParaRPr lang="en-CA" dirty="0"/>
          </a:p>
        </p:txBody>
      </p:sp>
      <p:sp>
        <p:nvSpPr>
          <p:cNvPr id="49" name="Text Box 33"/>
          <p:cNvSpPr txBox="1">
            <a:spLocks noChangeArrowheads="1"/>
          </p:cNvSpPr>
          <p:nvPr/>
        </p:nvSpPr>
        <p:spPr bwMode="auto">
          <a:xfrm>
            <a:off x="1658072" y="5301562"/>
            <a:ext cx="442801" cy="184666"/>
          </a:xfrm>
          <a:prstGeom prst="rect">
            <a:avLst/>
          </a:prstGeom>
          <a:noFill/>
          <a:ln w="25400" algn="ctr">
            <a:noFill/>
            <a:miter lim="800000"/>
            <a:headEnd/>
            <a:tailEnd/>
          </a:ln>
        </p:spPr>
        <p:txBody>
          <a:bodyPr wrap="square">
            <a:spAutoFit/>
          </a:bodyPr>
          <a:lstStyle/>
          <a:p>
            <a:pPr algn="l"/>
            <a:r>
              <a:rPr lang="en-CA" dirty="0" smtClean="0"/>
              <a:t>(n=49)</a:t>
            </a:r>
            <a:endParaRPr lang="en-CA" dirty="0"/>
          </a:p>
        </p:txBody>
      </p:sp>
      <p:sp>
        <p:nvSpPr>
          <p:cNvPr id="50" name="Text Box 33"/>
          <p:cNvSpPr txBox="1">
            <a:spLocks noChangeArrowheads="1"/>
          </p:cNvSpPr>
          <p:nvPr/>
        </p:nvSpPr>
        <p:spPr bwMode="auto">
          <a:xfrm>
            <a:off x="8275843" y="2315230"/>
            <a:ext cx="476250" cy="184150"/>
          </a:xfrm>
          <a:prstGeom prst="rect">
            <a:avLst/>
          </a:prstGeom>
          <a:noFill/>
          <a:ln w="25400" algn="ctr">
            <a:noFill/>
            <a:miter lim="800000"/>
            <a:headEnd/>
            <a:tailEnd/>
          </a:ln>
        </p:spPr>
        <p:txBody>
          <a:bodyPr>
            <a:spAutoFit/>
          </a:bodyPr>
          <a:lstStyle/>
          <a:p>
            <a:pPr algn="l"/>
            <a:r>
              <a:rPr lang="en-CA" dirty="0" smtClean="0"/>
              <a:t>(n=190)</a:t>
            </a:r>
            <a:endParaRPr lang="en-CA" dirty="0"/>
          </a:p>
        </p:txBody>
      </p:sp>
      <p:sp>
        <p:nvSpPr>
          <p:cNvPr id="51" name="Text Box 33"/>
          <p:cNvSpPr txBox="1">
            <a:spLocks noChangeArrowheads="1"/>
          </p:cNvSpPr>
          <p:nvPr/>
        </p:nvSpPr>
        <p:spPr bwMode="auto">
          <a:xfrm>
            <a:off x="7030557" y="3064482"/>
            <a:ext cx="476250" cy="184150"/>
          </a:xfrm>
          <a:prstGeom prst="rect">
            <a:avLst/>
          </a:prstGeom>
          <a:noFill/>
          <a:ln w="25400" algn="ctr">
            <a:noFill/>
            <a:miter lim="800000"/>
            <a:headEnd/>
            <a:tailEnd/>
          </a:ln>
        </p:spPr>
        <p:txBody>
          <a:bodyPr>
            <a:spAutoFit/>
          </a:bodyPr>
          <a:lstStyle/>
          <a:p>
            <a:pPr algn="l"/>
            <a:r>
              <a:rPr lang="en-CA" dirty="0" smtClean="0"/>
              <a:t>(n=9)</a:t>
            </a:r>
            <a:endParaRPr lang="en-CA" dirty="0"/>
          </a:p>
        </p:txBody>
      </p:sp>
      <p:sp>
        <p:nvSpPr>
          <p:cNvPr id="52" name="Text Box 33"/>
          <p:cNvSpPr txBox="1">
            <a:spLocks noChangeArrowheads="1"/>
          </p:cNvSpPr>
          <p:nvPr/>
        </p:nvSpPr>
        <p:spPr bwMode="auto">
          <a:xfrm>
            <a:off x="7201268" y="3824131"/>
            <a:ext cx="476250" cy="184150"/>
          </a:xfrm>
          <a:prstGeom prst="rect">
            <a:avLst/>
          </a:prstGeom>
          <a:noFill/>
          <a:ln w="25400" algn="ctr">
            <a:noFill/>
            <a:miter lim="800000"/>
            <a:headEnd/>
            <a:tailEnd/>
          </a:ln>
        </p:spPr>
        <p:txBody>
          <a:bodyPr>
            <a:spAutoFit/>
          </a:bodyPr>
          <a:lstStyle/>
          <a:p>
            <a:pPr algn="l"/>
            <a:r>
              <a:rPr lang="en-CA" dirty="0" smtClean="0"/>
              <a:t>(n=28)</a:t>
            </a:r>
            <a:endParaRPr lang="en-CA" dirty="0"/>
          </a:p>
        </p:txBody>
      </p:sp>
      <p:sp>
        <p:nvSpPr>
          <p:cNvPr id="53" name="Text Box 33"/>
          <p:cNvSpPr txBox="1">
            <a:spLocks noChangeArrowheads="1"/>
          </p:cNvSpPr>
          <p:nvPr/>
        </p:nvSpPr>
        <p:spPr bwMode="auto">
          <a:xfrm>
            <a:off x="7163225" y="4603666"/>
            <a:ext cx="476250" cy="184150"/>
          </a:xfrm>
          <a:prstGeom prst="rect">
            <a:avLst/>
          </a:prstGeom>
          <a:noFill/>
          <a:ln w="25400" algn="ctr">
            <a:noFill/>
            <a:miter lim="800000"/>
            <a:headEnd/>
            <a:tailEnd/>
          </a:ln>
        </p:spPr>
        <p:txBody>
          <a:bodyPr>
            <a:spAutoFit/>
          </a:bodyPr>
          <a:lstStyle/>
          <a:p>
            <a:pPr algn="l"/>
            <a:r>
              <a:rPr lang="en-CA" dirty="0" smtClean="0"/>
              <a:t>(n=26)</a:t>
            </a:r>
            <a:endParaRPr lang="en-CA" dirty="0"/>
          </a:p>
        </p:txBody>
      </p:sp>
      <p:sp>
        <p:nvSpPr>
          <p:cNvPr id="54" name="Text Box 33"/>
          <p:cNvSpPr txBox="1">
            <a:spLocks noChangeArrowheads="1"/>
          </p:cNvSpPr>
          <p:nvPr/>
        </p:nvSpPr>
        <p:spPr bwMode="auto">
          <a:xfrm>
            <a:off x="6989177" y="5367102"/>
            <a:ext cx="476250" cy="184150"/>
          </a:xfrm>
          <a:prstGeom prst="rect">
            <a:avLst/>
          </a:prstGeom>
          <a:noFill/>
          <a:ln w="25400" algn="ctr">
            <a:noFill/>
            <a:miter lim="800000"/>
            <a:headEnd/>
            <a:tailEnd/>
          </a:ln>
        </p:spPr>
        <p:txBody>
          <a:bodyPr>
            <a:spAutoFit/>
          </a:bodyPr>
          <a:lstStyle/>
          <a:p>
            <a:pPr algn="l"/>
            <a:r>
              <a:rPr lang="en-CA" dirty="0" smtClean="0"/>
              <a:t>(n=4)</a:t>
            </a:r>
            <a:endParaRPr lang="en-CA" dirty="0"/>
          </a:p>
        </p:txBody>
      </p:sp>
      <p:sp>
        <p:nvSpPr>
          <p:cNvPr id="55" name="TextBox 54"/>
          <p:cNvSpPr txBox="1"/>
          <p:nvPr/>
        </p:nvSpPr>
        <p:spPr>
          <a:xfrm>
            <a:off x="8604945" y="2046459"/>
            <a:ext cx="144524"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 Box 33"/>
          <p:cNvSpPr txBox="1">
            <a:spLocks noChangeArrowheads="1"/>
          </p:cNvSpPr>
          <p:nvPr/>
        </p:nvSpPr>
        <p:spPr bwMode="auto">
          <a:xfrm>
            <a:off x="4215974" y="2533164"/>
            <a:ext cx="476250" cy="184150"/>
          </a:xfrm>
          <a:prstGeom prst="rect">
            <a:avLst/>
          </a:prstGeom>
          <a:noFill/>
          <a:ln w="25400" algn="ctr">
            <a:noFill/>
            <a:miter lim="800000"/>
            <a:headEnd/>
            <a:tailEnd/>
          </a:ln>
        </p:spPr>
        <p:txBody>
          <a:bodyPr>
            <a:spAutoFit/>
          </a:bodyPr>
          <a:lstStyle/>
          <a:p>
            <a:pPr algn="l"/>
            <a:r>
              <a:rPr lang="en-CA" dirty="0"/>
              <a:t>(</a:t>
            </a:r>
            <a:r>
              <a:rPr lang="en-CA" dirty="0" smtClean="0"/>
              <a:t>n=876)</a:t>
            </a:r>
            <a:endParaRPr lang="en-CA" dirty="0"/>
          </a:p>
        </p:txBody>
      </p:sp>
      <p:sp>
        <p:nvSpPr>
          <p:cNvPr id="57" name="Text Box 33"/>
          <p:cNvSpPr txBox="1">
            <a:spLocks noChangeArrowheads="1"/>
          </p:cNvSpPr>
          <p:nvPr/>
        </p:nvSpPr>
        <p:spPr bwMode="auto">
          <a:xfrm>
            <a:off x="2189577" y="3822317"/>
            <a:ext cx="476250" cy="184150"/>
          </a:xfrm>
          <a:prstGeom prst="rect">
            <a:avLst/>
          </a:prstGeom>
          <a:noFill/>
          <a:ln w="25400" algn="ctr">
            <a:noFill/>
            <a:miter lim="800000"/>
            <a:headEnd/>
            <a:tailEnd/>
          </a:ln>
        </p:spPr>
        <p:txBody>
          <a:bodyPr>
            <a:spAutoFit/>
          </a:bodyPr>
          <a:lstStyle/>
          <a:p>
            <a:pPr algn="l"/>
            <a:r>
              <a:rPr lang="en-CA" dirty="0"/>
              <a:t>(</a:t>
            </a:r>
            <a:r>
              <a:rPr lang="en-CA" dirty="0" smtClean="0"/>
              <a:t>n=211)</a:t>
            </a:r>
            <a:endParaRPr lang="en-CA" dirty="0"/>
          </a:p>
        </p:txBody>
      </p:sp>
      <p:sp>
        <p:nvSpPr>
          <p:cNvPr id="59" name="Text Box 33"/>
          <p:cNvSpPr txBox="1">
            <a:spLocks noChangeArrowheads="1"/>
          </p:cNvSpPr>
          <p:nvPr/>
        </p:nvSpPr>
        <p:spPr bwMode="auto">
          <a:xfrm>
            <a:off x="1661107" y="5137148"/>
            <a:ext cx="476250" cy="184150"/>
          </a:xfrm>
          <a:prstGeom prst="rect">
            <a:avLst/>
          </a:prstGeom>
          <a:noFill/>
          <a:ln w="25400" algn="ctr">
            <a:noFill/>
            <a:miter lim="800000"/>
            <a:headEnd/>
            <a:tailEnd/>
          </a:ln>
        </p:spPr>
        <p:txBody>
          <a:bodyPr>
            <a:spAutoFit/>
          </a:bodyPr>
          <a:lstStyle/>
          <a:p>
            <a:pPr algn="l"/>
            <a:r>
              <a:rPr lang="en-CA" dirty="0"/>
              <a:t>(</a:t>
            </a:r>
            <a:r>
              <a:rPr lang="en-CA" dirty="0" smtClean="0"/>
              <a:t>n=55)</a:t>
            </a:r>
            <a:endParaRPr lang="en-CA" dirty="0"/>
          </a:p>
        </p:txBody>
      </p:sp>
      <p:sp>
        <p:nvSpPr>
          <p:cNvPr id="60" name="Text Box 33"/>
          <p:cNvSpPr txBox="1">
            <a:spLocks noChangeArrowheads="1"/>
          </p:cNvSpPr>
          <p:nvPr/>
        </p:nvSpPr>
        <p:spPr bwMode="auto">
          <a:xfrm>
            <a:off x="7142866" y="2964387"/>
            <a:ext cx="476250" cy="184150"/>
          </a:xfrm>
          <a:prstGeom prst="rect">
            <a:avLst/>
          </a:prstGeom>
          <a:noFill/>
          <a:ln w="25400" algn="ctr">
            <a:noFill/>
            <a:miter lim="800000"/>
            <a:headEnd/>
            <a:tailEnd/>
          </a:ln>
        </p:spPr>
        <p:txBody>
          <a:bodyPr>
            <a:spAutoFit/>
          </a:bodyPr>
          <a:lstStyle/>
          <a:p>
            <a:pPr algn="l"/>
            <a:r>
              <a:rPr lang="en-CA" dirty="0"/>
              <a:t>(</a:t>
            </a:r>
            <a:r>
              <a:rPr lang="en-CA" dirty="0" smtClean="0"/>
              <a:t>n=21)</a:t>
            </a:r>
            <a:endParaRPr lang="en-CA" dirty="0"/>
          </a:p>
        </p:txBody>
      </p:sp>
      <p:sp>
        <p:nvSpPr>
          <p:cNvPr id="61" name="Text Box 33"/>
          <p:cNvSpPr txBox="1">
            <a:spLocks noChangeArrowheads="1"/>
          </p:cNvSpPr>
          <p:nvPr/>
        </p:nvSpPr>
        <p:spPr bwMode="auto">
          <a:xfrm>
            <a:off x="8210189" y="2213150"/>
            <a:ext cx="476250" cy="184150"/>
          </a:xfrm>
          <a:prstGeom prst="rect">
            <a:avLst/>
          </a:prstGeom>
          <a:noFill/>
          <a:ln w="25400" algn="ctr">
            <a:noFill/>
            <a:miter lim="800000"/>
            <a:headEnd/>
            <a:tailEnd/>
          </a:ln>
        </p:spPr>
        <p:txBody>
          <a:bodyPr>
            <a:spAutoFit/>
          </a:bodyPr>
          <a:lstStyle/>
          <a:p>
            <a:pPr algn="l"/>
            <a:r>
              <a:rPr lang="en-CA" dirty="0"/>
              <a:t>(</a:t>
            </a:r>
            <a:r>
              <a:rPr lang="en-CA" dirty="0" smtClean="0"/>
              <a:t>n=148)</a:t>
            </a:r>
            <a:endParaRPr lang="en-CA" dirty="0"/>
          </a:p>
        </p:txBody>
      </p:sp>
      <p:sp>
        <p:nvSpPr>
          <p:cNvPr id="62" name="Text Box 33"/>
          <p:cNvSpPr txBox="1">
            <a:spLocks noChangeArrowheads="1"/>
          </p:cNvSpPr>
          <p:nvPr/>
        </p:nvSpPr>
        <p:spPr bwMode="auto">
          <a:xfrm>
            <a:off x="7110317" y="3740241"/>
            <a:ext cx="476250" cy="184150"/>
          </a:xfrm>
          <a:prstGeom prst="rect">
            <a:avLst/>
          </a:prstGeom>
          <a:noFill/>
          <a:ln w="25400" algn="ctr">
            <a:noFill/>
            <a:miter lim="800000"/>
            <a:headEnd/>
            <a:tailEnd/>
          </a:ln>
        </p:spPr>
        <p:txBody>
          <a:bodyPr>
            <a:spAutoFit/>
          </a:bodyPr>
          <a:lstStyle/>
          <a:p>
            <a:pPr algn="l"/>
            <a:r>
              <a:rPr lang="en-CA" dirty="0"/>
              <a:t>(</a:t>
            </a:r>
            <a:r>
              <a:rPr lang="en-CA" dirty="0" smtClean="0"/>
              <a:t>n=17)</a:t>
            </a:r>
            <a:endParaRPr lang="en-CA" dirty="0"/>
          </a:p>
        </p:txBody>
      </p:sp>
      <p:sp>
        <p:nvSpPr>
          <p:cNvPr id="63" name="Text Box 33"/>
          <p:cNvSpPr txBox="1">
            <a:spLocks noChangeArrowheads="1"/>
          </p:cNvSpPr>
          <p:nvPr/>
        </p:nvSpPr>
        <p:spPr bwMode="auto">
          <a:xfrm>
            <a:off x="7134554" y="4501868"/>
            <a:ext cx="476250" cy="184150"/>
          </a:xfrm>
          <a:prstGeom prst="rect">
            <a:avLst/>
          </a:prstGeom>
          <a:noFill/>
          <a:ln w="25400" algn="ctr">
            <a:noFill/>
            <a:miter lim="800000"/>
            <a:headEnd/>
            <a:tailEnd/>
          </a:ln>
        </p:spPr>
        <p:txBody>
          <a:bodyPr>
            <a:spAutoFit/>
          </a:bodyPr>
          <a:lstStyle/>
          <a:p>
            <a:pPr algn="l"/>
            <a:r>
              <a:rPr lang="en-CA" dirty="0"/>
              <a:t>(</a:t>
            </a:r>
            <a:r>
              <a:rPr lang="en-CA" dirty="0" smtClean="0"/>
              <a:t>n=19)</a:t>
            </a:r>
            <a:endParaRPr lang="en-CA" dirty="0"/>
          </a:p>
        </p:txBody>
      </p:sp>
      <p:sp>
        <p:nvSpPr>
          <p:cNvPr id="64" name="Text Box 33"/>
          <p:cNvSpPr txBox="1">
            <a:spLocks noChangeArrowheads="1"/>
          </p:cNvSpPr>
          <p:nvPr/>
        </p:nvSpPr>
        <p:spPr bwMode="auto">
          <a:xfrm>
            <a:off x="7004957" y="5268197"/>
            <a:ext cx="476250" cy="184150"/>
          </a:xfrm>
          <a:prstGeom prst="rect">
            <a:avLst/>
          </a:prstGeom>
          <a:noFill/>
          <a:ln w="25400" algn="ctr">
            <a:noFill/>
            <a:miter lim="800000"/>
            <a:headEnd/>
            <a:tailEnd/>
          </a:ln>
        </p:spPr>
        <p:txBody>
          <a:bodyPr>
            <a:spAutoFit/>
          </a:bodyPr>
          <a:lstStyle/>
          <a:p>
            <a:pPr algn="l"/>
            <a:r>
              <a:rPr lang="en-CA" dirty="0"/>
              <a:t>(</a:t>
            </a:r>
            <a:r>
              <a:rPr lang="en-CA" dirty="0" smtClean="0"/>
              <a:t>n=2)</a:t>
            </a:r>
            <a:endParaRPr lang="en-CA" dirty="0"/>
          </a:p>
        </p:txBody>
      </p:sp>
      <p:sp>
        <p:nvSpPr>
          <p:cNvPr id="67" name="Text Box 33"/>
          <p:cNvSpPr txBox="1">
            <a:spLocks noChangeArrowheads="1"/>
          </p:cNvSpPr>
          <p:nvPr/>
        </p:nvSpPr>
        <p:spPr bwMode="auto">
          <a:xfrm>
            <a:off x="2320925" y="3665288"/>
            <a:ext cx="476250" cy="184150"/>
          </a:xfrm>
          <a:prstGeom prst="rect">
            <a:avLst/>
          </a:prstGeom>
          <a:noFill/>
          <a:ln w="25400" algn="ctr">
            <a:noFill/>
            <a:miter lim="800000"/>
            <a:headEnd/>
            <a:tailEnd/>
          </a:ln>
        </p:spPr>
        <p:txBody>
          <a:bodyPr>
            <a:spAutoFit/>
          </a:bodyPr>
          <a:lstStyle/>
          <a:p>
            <a:pPr algn="l"/>
            <a:r>
              <a:rPr lang="en-CA" dirty="0"/>
              <a:t>(</a:t>
            </a:r>
            <a:r>
              <a:rPr lang="en-CA" dirty="0" smtClean="0"/>
              <a:t>n=201)</a:t>
            </a:r>
            <a:endParaRPr lang="en-CA" dirty="0"/>
          </a:p>
        </p:txBody>
      </p:sp>
      <p:sp>
        <p:nvSpPr>
          <p:cNvPr id="70" name="Text Box 33"/>
          <p:cNvSpPr txBox="1">
            <a:spLocks noChangeArrowheads="1"/>
          </p:cNvSpPr>
          <p:nvPr/>
        </p:nvSpPr>
        <p:spPr bwMode="auto">
          <a:xfrm>
            <a:off x="7123393" y="2099702"/>
            <a:ext cx="476250" cy="184150"/>
          </a:xfrm>
          <a:prstGeom prst="rect">
            <a:avLst/>
          </a:prstGeom>
          <a:noFill/>
          <a:ln w="25400" algn="ctr">
            <a:noFill/>
            <a:miter lim="800000"/>
            <a:headEnd/>
            <a:tailEnd/>
          </a:ln>
        </p:spPr>
        <p:txBody>
          <a:bodyPr>
            <a:spAutoFit/>
          </a:bodyPr>
          <a:lstStyle/>
          <a:p>
            <a:pPr algn="l"/>
            <a:r>
              <a:rPr lang="en-CA" dirty="0"/>
              <a:t>(</a:t>
            </a:r>
            <a:r>
              <a:rPr lang="en-CA" dirty="0" smtClean="0"/>
              <a:t>n=x)</a:t>
            </a:r>
            <a:endParaRPr lang="en-CA" dirty="0"/>
          </a:p>
        </p:txBody>
      </p:sp>
      <p:sp>
        <p:nvSpPr>
          <p:cNvPr id="71" name="Text Box 33"/>
          <p:cNvSpPr txBox="1">
            <a:spLocks noChangeArrowheads="1"/>
          </p:cNvSpPr>
          <p:nvPr/>
        </p:nvSpPr>
        <p:spPr bwMode="auto">
          <a:xfrm>
            <a:off x="7024508" y="5179163"/>
            <a:ext cx="476250" cy="184150"/>
          </a:xfrm>
          <a:prstGeom prst="rect">
            <a:avLst/>
          </a:prstGeom>
          <a:noFill/>
          <a:ln w="25400" algn="ctr">
            <a:noFill/>
            <a:miter lim="800000"/>
            <a:headEnd/>
            <a:tailEnd/>
          </a:ln>
        </p:spPr>
        <p:txBody>
          <a:bodyPr>
            <a:spAutoFit/>
          </a:bodyPr>
          <a:lstStyle/>
          <a:p>
            <a:pPr algn="l"/>
            <a:r>
              <a:rPr lang="en-CA" dirty="0"/>
              <a:t>(</a:t>
            </a:r>
            <a:r>
              <a:rPr lang="en-CA" dirty="0" smtClean="0"/>
              <a:t>n=5)</a:t>
            </a:r>
            <a:endParaRPr lang="en-CA" dirty="0"/>
          </a:p>
        </p:txBody>
      </p:sp>
      <p:sp>
        <p:nvSpPr>
          <p:cNvPr id="72" name="Text Box 33"/>
          <p:cNvSpPr txBox="1">
            <a:spLocks noChangeArrowheads="1"/>
          </p:cNvSpPr>
          <p:nvPr/>
        </p:nvSpPr>
        <p:spPr bwMode="auto">
          <a:xfrm>
            <a:off x="7155423" y="4406230"/>
            <a:ext cx="476250" cy="184150"/>
          </a:xfrm>
          <a:prstGeom prst="rect">
            <a:avLst/>
          </a:prstGeom>
          <a:noFill/>
          <a:ln w="25400" algn="ctr">
            <a:noFill/>
            <a:miter lim="800000"/>
            <a:headEnd/>
            <a:tailEnd/>
          </a:ln>
        </p:spPr>
        <p:txBody>
          <a:bodyPr>
            <a:spAutoFit/>
          </a:bodyPr>
          <a:lstStyle/>
          <a:p>
            <a:pPr algn="l"/>
            <a:r>
              <a:rPr lang="en-CA" dirty="0"/>
              <a:t>(</a:t>
            </a:r>
            <a:r>
              <a:rPr lang="en-CA" dirty="0" smtClean="0"/>
              <a:t>n=18)</a:t>
            </a:r>
            <a:endParaRPr lang="en-CA" dirty="0"/>
          </a:p>
        </p:txBody>
      </p:sp>
      <p:sp>
        <p:nvSpPr>
          <p:cNvPr id="73" name="Text Box 33"/>
          <p:cNvSpPr txBox="1">
            <a:spLocks noChangeArrowheads="1"/>
          </p:cNvSpPr>
          <p:nvPr/>
        </p:nvSpPr>
        <p:spPr bwMode="auto">
          <a:xfrm>
            <a:off x="7146175" y="3636093"/>
            <a:ext cx="476250" cy="184150"/>
          </a:xfrm>
          <a:prstGeom prst="rect">
            <a:avLst/>
          </a:prstGeom>
          <a:noFill/>
          <a:ln w="25400" algn="ctr">
            <a:noFill/>
            <a:miter lim="800000"/>
            <a:headEnd/>
            <a:tailEnd/>
          </a:ln>
        </p:spPr>
        <p:txBody>
          <a:bodyPr>
            <a:spAutoFit/>
          </a:bodyPr>
          <a:lstStyle/>
          <a:p>
            <a:pPr algn="l"/>
            <a:r>
              <a:rPr lang="en-CA" dirty="0"/>
              <a:t>(</a:t>
            </a:r>
            <a:r>
              <a:rPr lang="en-CA" dirty="0" smtClean="0"/>
              <a:t>n=20)</a:t>
            </a:r>
            <a:endParaRPr lang="en-CA" dirty="0"/>
          </a:p>
        </p:txBody>
      </p:sp>
      <p:sp>
        <p:nvSpPr>
          <p:cNvPr id="74" name="Text Box 33"/>
          <p:cNvSpPr txBox="1">
            <a:spLocks noChangeArrowheads="1"/>
          </p:cNvSpPr>
          <p:nvPr/>
        </p:nvSpPr>
        <p:spPr bwMode="auto">
          <a:xfrm>
            <a:off x="6993475" y="2873415"/>
            <a:ext cx="476250" cy="184150"/>
          </a:xfrm>
          <a:prstGeom prst="rect">
            <a:avLst/>
          </a:prstGeom>
          <a:noFill/>
          <a:ln w="25400" algn="ctr">
            <a:noFill/>
            <a:miter lim="800000"/>
            <a:headEnd/>
            <a:tailEnd/>
          </a:ln>
        </p:spPr>
        <p:txBody>
          <a:bodyPr>
            <a:spAutoFit/>
          </a:bodyPr>
          <a:lstStyle/>
          <a:p>
            <a:pPr algn="l"/>
            <a:r>
              <a:rPr lang="en-CA" dirty="0"/>
              <a:t>(</a:t>
            </a:r>
            <a:r>
              <a:rPr lang="en-CA" dirty="0" smtClean="0"/>
              <a:t>n=8)</a:t>
            </a:r>
            <a:endParaRPr lang="en-CA" dirty="0"/>
          </a:p>
        </p:txBody>
      </p:sp>
      <p:sp>
        <p:nvSpPr>
          <p:cNvPr id="75" name="Text Box 33"/>
          <p:cNvSpPr txBox="1">
            <a:spLocks noChangeArrowheads="1"/>
          </p:cNvSpPr>
          <p:nvPr/>
        </p:nvSpPr>
        <p:spPr bwMode="auto">
          <a:xfrm>
            <a:off x="4119141" y="2347686"/>
            <a:ext cx="476250" cy="184150"/>
          </a:xfrm>
          <a:prstGeom prst="rect">
            <a:avLst/>
          </a:prstGeom>
          <a:noFill/>
          <a:ln w="25400" algn="ctr">
            <a:noFill/>
            <a:miter lim="800000"/>
            <a:headEnd/>
            <a:tailEnd/>
          </a:ln>
        </p:spPr>
        <p:txBody>
          <a:bodyPr>
            <a:spAutoFit/>
          </a:bodyPr>
          <a:lstStyle/>
          <a:p>
            <a:pPr algn="l"/>
            <a:r>
              <a:rPr lang="en-CA" dirty="0"/>
              <a:t>(</a:t>
            </a:r>
            <a:r>
              <a:rPr lang="en-CA" dirty="0" smtClean="0"/>
              <a:t>n=694)</a:t>
            </a:r>
            <a:endParaRPr lang="en-CA" dirty="0"/>
          </a:p>
        </p:txBody>
      </p:sp>
      <p:sp>
        <p:nvSpPr>
          <p:cNvPr id="76" name="Text Box 33"/>
          <p:cNvSpPr txBox="1">
            <a:spLocks noChangeArrowheads="1"/>
          </p:cNvSpPr>
          <p:nvPr/>
        </p:nvSpPr>
        <p:spPr bwMode="auto">
          <a:xfrm>
            <a:off x="1704975" y="4952998"/>
            <a:ext cx="476250" cy="184150"/>
          </a:xfrm>
          <a:prstGeom prst="rect">
            <a:avLst/>
          </a:prstGeom>
          <a:noFill/>
          <a:ln w="25400" algn="ctr">
            <a:noFill/>
            <a:miter lim="800000"/>
            <a:headEnd/>
            <a:tailEnd/>
          </a:ln>
        </p:spPr>
        <p:txBody>
          <a:bodyPr>
            <a:spAutoFit/>
          </a:bodyPr>
          <a:lstStyle/>
          <a:p>
            <a:pPr algn="l"/>
            <a:r>
              <a:rPr lang="en-CA" dirty="0"/>
              <a:t>(</a:t>
            </a:r>
            <a:r>
              <a:rPr lang="en-CA" dirty="0" smtClean="0"/>
              <a:t>n=42)</a:t>
            </a:r>
            <a:endParaRPr lang="en-CA" dirty="0"/>
          </a:p>
        </p:txBody>
      </p:sp>
      <p:sp>
        <p:nvSpPr>
          <p:cNvPr id="77" name="Text Box 33"/>
          <p:cNvSpPr txBox="1">
            <a:spLocks noChangeArrowheads="1"/>
          </p:cNvSpPr>
          <p:nvPr/>
        </p:nvSpPr>
        <p:spPr bwMode="auto">
          <a:xfrm>
            <a:off x="8222200" y="2098397"/>
            <a:ext cx="476250" cy="184150"/>
          </a:xfrm>
          <a:prstGeom prst="rect">
            <a:avLst/>
          </a:prstGeom>
          <a:noFill/>
          <a:ln w="25400" algn="ctr">
            <a:noFill/>
            <a:miter lim="800000"/>
            <a:headEnd/>
            <a:tailEnd/>
          </a:ln>
        </p:spPr>
        <p:txBody>
          <a:bodyPr>
            <a:spAutoFit/>
          </a:bodyPr>
          <a:lstStyle/>
          <a:p>
            <a:pPr algn="l"/>
            <a:r>
              <a:rPr lang="en-CA" dirty="0"/>
              <a:t>(</a:t>
            </a:r>
            <a:r>
              <a:rPr lang="en-CA" dirty="0" smtClean="0"/>
              <a:t>n=150)</a:t>
            </a:r>
            <a:endParaRPr lang="en-CA" dirty="0"/>
          </a:p>
        </p:txBody>
      </p:sp>
      <p:sp>
        <p:nvSpPr>
          <p:cNvPr id="78" name="TextBox 77"/>
          <p:cNvSpPr txBox="1"/>
          <p:nvPr/>
        </p:nvSpPr>
        <p:spPr>
          <a:xfrm>
            <a:off x="7231063" y="2844094"/>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79" name="TextBox 78"/>
          <p:cNvSpPr txBox="1"/>
          <p:nvPr/>
        </p:nvSpPr>
        <p:spPr>
          <a:xfrm flipV="1">
            <a:off x="4487079" y="2280542"/>
            <a:ext cx="190195" cy="308439"/>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80" name="TextBox 79"/>
          <p:cNvSpPr txBox="1"/>
          <p:nvPr/>
        </p:nvSpPr>
        <p:spPr>
          <a:xfrm>
            <a:off x="2457384" y="3634339"/>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Location of Anticipated Graduate Education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14</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2832698784"/>
              </p:ext>
            </p:extLst>
          </p:nvPr>
        </p:nvGraphicFramePr>
        <p:xfrm>
          <a:off x="2354985" y="1654833"/>
          <a:ext cx="3584575" cy="44861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1"/>
          <p:cNvSpPr txBox="1">
            <a:spLocks noChangeArrowheads="1"/>
          </p:cNvSpPr>
          <p:nvPr/>
        </p:nvSpPr>
        <p:spPr bwMode="auto">
          <a:xfrm>
            <a:off x="352424" y="6142038"/>
            <a:ext cx="8520113" cy="21544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Where do you plan to pursue graduate education? </a:t>
            </a:r>
            <a:r>
              <a:rPr lang="en-US" sz="800" dirty="0">
                <a:solidFill>
                  <a:schemeClr val="tx1"/>
                </a:solidFill>
                <a:latin typeface="+mj-lt"/>
              </a:rPr>
              <a:t>Base: </a:t>
            </a:r>
            <a:r>
              <a:rPr lang="en-US" sz="800" dirty="0" smtClean="0">
                <a:solidFill>
                  <a:schemeClr val="tx1"/>
                </a:solidFill>
                <a:latin typeface="+mj-lt"/>
              </a:rPr>
              <a:t>Pursue more education after graduation 2014 n=201; 2013 n=208; 2012 n=253</a:t>
            </a:r>
            <a:endParaRPr lang="en-CA" sz="800" dirty="0">
              <a:solidFill>
                <a:schemeClr val="tx1"/>
              </a:solidFill>
              <a:latin typeface="+mj-lt"/>
            </a:endParaRPr>
          </a:p>
        </p:txBody>
      </p:sp>
      <p:sp>
        <p:nvSpPr>
          <p:cNvPr id="1049" name="Text Box 29"/>
          <p:cNvSpPr txBox="1">
            <a:spLocks noChangeArrowheads="1"/>
          </p:cNvSpPr>
          <p:nvPr/>
        </p:nvSpPr>
        <p:spPr bwMode="auto">
          <a:xfrm>
            <a:off x="2370860" y="1347056"/>
            <a:ext cx="3829050" cy="307777"/>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Location of Graduate Intentions</a:t>
            </a:r>
            <a:endParaRPr lang="en-CA" sz="1400" dirty="0">
              <a:solidFill>
                <a:srgbClr val="003399"/>
              </a:solidFill>
              <a:latin typeface="+mj-lt"/>
            </a:endParaRPr>
          </a:p>
        </p:txBody>
      </p:sp>
      <p:sp>
        <p:nvSpPr>
          <p:cNvPr id="1061" name="Text Box 35"/>
          <p:cNvSpPr txBox="1">
            <a:spLocks noChangeArrowheads="1"/>
          </p:cNvSpPr>
          <p:nvPr/>
        </p:nvSpPr>
        <p:spPr bwMode="auto">
          <a:xfrm>
            <a:off x="5734200" y="1847541"/>
            <a:ext cx="476250" cy="184150"/>
          </a:xfrm>
          <a:prstGeom prst="rect">
            <a:avLst/>
          </a:prstGeom>
          <a:noFill/>
          <a:ln w="25400" algn="ctr">
            <a:noFill/>
            <a:miter lim="800000"/>
            <a:headEnd/>
            <a:tailEnd/>
          </a:ln>
        </p:spPr>
        <p:txBody>
          <a:bodyPr>
            <a:spAutoFit/>
          </a:bodyPr>
          <a:lstStyle/>
          <a:p>
            <a:pPr algn="l"/>
            <a:r>
              <a:rPr lang="en-CA" dirty="0" smtClean="0"/>
              <a:t>(n=194)</a:t>
            </a:r>
            <a:endParaRPr lang="en-CA" dirty="0"/>
          </a:p>
        </p:txBody>
      </p:sp>
      <p:sp>
        <p:nvSpPr>
          <p:cNvPr id="43" name="Content Placeholder 25"/>
          <p:cNvSpPr txBox="1">
            <a:spLocks/>
          </p:cNvSpPr>
          <p:nvPr/>
        </p:nvSpPr>
        <p:spPr>
          <a:xfrm>
            <a:off x="365125" y="739598"/>
            <a:ext cx="84443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en-US" sz="1400" b="0" dirty="0" smtClean="0">
                <a:solidFill>
                  <a:schemeClr val="tx1"/>
                </a:solidFill>
                <a:latin typeface="+mj-lt"/>
              </a:rPr>
              <a:t>Among those students who plan to pursue more education, three quarters intend to study in Ontario, while one in ten think they will go outside of Canada; unchanged from 2013.</a:t>
            </a:r>
            <a:endParaRPr lang="en-US" sz="1400" b="0" dirty="0">
              <a:solidFill>
                <a:schemeClr val="tx1"/>
              </a:solidFill>
              <a:latin typeface="+mj-lt"/>
            </a:endParaRPr>
          </a:p>
        </p:txBody>
      </p:sp>
      <p:sp>
        <p:nvSpPr>
          <p:cNvPr id="1037" name="Text Box 15"/>
          <p:cNvSpPr txBox="1">
            <a:spLocks noChangeArrowheads="1"/>
          </p:cNvSpPr>
          <p:nvPr/>
        </p:nvSpPr>
        <p:spPr bwMode="auto">
          <a:xfrm>
            <a:off x="4317243" y="2883599"/>
            <a:ext cx="514350" cy="184150"/>
          </a:xfrm>
          <a:prstGeom prst="rect">
            <a:avLst/>
          </a:prstGeom>
          <a:noFill/>
          <a:ln w="25400" algn="ctr">
            <a:noFill/>
            <a:miter lim="800000"/>
            <a:headEnd/>
            <a:tailEnd/>
          </a:ln>
        </p:spPr>
        <p:txBody>
          <a:bodyPr>
            <a:spAutoFit/>
          </a:bodyPr>
          <a:lstStyle/>
          <a:p>
            <a:pPr algn="l"/>
            <a:r>
              <a:rPr lang="en-CA" dirty="0" smtClean="0"/>
              <a:t>(n=5)</a:t>
            </a:r>
            <a:endParaRPr lang="en-CA" dirty="0"/>
          </a:p>
        </p:txBody>
      </p:sp>
      <p:sp>
        <p:nvSpPr>
          <p:cNvPr id="1038" name="Text Box 16"/>
          <p:cNvSpPr txBox="1">
            <a:spLocks noChangeArrowheads="1"/>
          </p:cNvSpPr>
          <p:nvPr/>
        </p:nvSpPr>
        <p:spPr bwMode="auto">
          <a:xfrm>
            <a:off x="4312481" y="3215131"/>
            <a:ext cx="514350" cy="184150"/>
          </a:xfrm>
          <a:prstGeom prst="rect">
            <a:avLst/>
          </a:prstGeom>
          <a:noFill/>
          <a:ln w="25400" algn="ctr">
            <a:noFill/>
            <a:miter lim="800000"/>
            <a:headEnd/>
            <a:tailEnd/>
          </a:ln>
        </p:spPr>
        <p:txBody>
          <a:bodyPr>
            <a:spAutoFit/>
          </a:bodyPr>
          <a:lstStyle/>
          <a:p>
            <a:pPr algn="l"/>
            <a:r>
              <a:rPr lang="en-CA" dirty="0" smtClean="0"/>
              <a:t>(n=2)</a:t>
            </a:r>
            <a:endParaRPr lang="en-CA" dirty="0"/>
          </a:p>
        </p:txBody>
      </p:sp>
      <p:sp>
        <p:nvSpPr>
          <p:cNvPr id="1039" name="Text Box 17"/>
          <p:cNvSpPr txBox="1">
            <a:spLocks noChangeArrowheads="1"/>
          </p:cNvSpPr>
          <p:nvPr/>
        </p:nvSpPr>
        <p:spPr bwMode="auto">
          <a:xfrm>
            <a:off x="4297029" y="4242653"/>
            <a:ext cx="5143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1040" name="Text Box 18"/>
          <p:cNvSpPr txBox="1">
            <a:spLocks noChangeArrowheads="1"/>
          </p:cNvSpPr>
          <p:nvPr/>
        </p:nvSpPr>
        <p:spPr bwMode="auto">
          <a:xfrm>
            <a:off x="4300003" y="4578772"/>
            <a:ext cx="5143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1041" name="Text Box 19"/>
          <p:cNvSpPr txBox="1">
            <a:spLocks noChangeArrowheads="1"/>
          </p:cNvSpPr>
          <p:nvPr/>
        </p:nvSpPr>
        <p:spPr bwMode="auto">
          <a:xfrm>
            <a:off x="4291499" y="5614278"/>
            <a:ext cx="514350" cy="185738"/>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1042" name="Text Box 20"/>
          <p:cNvSpPr txBox="1">
            <a:spLocks noChangeArrowheads="1"/>
          </p:cNvSpPr>
          <p:nvPr/>
        </p:nvSpPr>
        <p:spPr bwMode="auto">
          <a:xfrm>
            <a:off x="4555111" y="2206542"/>
            <a:ext cx="514350" cy="184150"/>
          </a:xfrm>
          <a:prstGeom prst="rect">
            <a:avLst/>
          </a:prstGeom>
          <a:noFill/>
          <a:ln w="25400" algn="ctr">
            <a:noFill/>
            <a:miter lim="800000"/>
            <a:headEnd/>
            <a:tailEnd/>
          </a:ln>
        </p:spPr>
        <p:txBody>
          <a:bodyPr>
            <a:spAutoFit/>
          </a:bodyPr>
          <a:lstStyle/>
          <a:p>
            <a:pPr algn="l"/>
            <a:r>
              <a:rPr lang="en-CA" dirty="0" smtClean="0"/>
              <a:t>(n=29)</a:t>
            </a:r>
            <a:endParaRPr lang="en-CA" dirty="0"/>
          </a:p>
        </p:txBody>
      </p:sp>
      <p:sp>
        <p:nvSpPr>
          <p:cNvPr id="1053" name="Text Box 35"/>
          <p:cNvSpPr txBox="1">
            <a:spLocks noChangeArrowheads="1"/>
          </p:cNvSpPr>
          <p:nvPr/>
        </p:nvSpPr>
        <p:spPr bwMode="auto">
          <a:xfrm>
            <a:off x="4342788" y="2547945"/>
            <a:ext cx="476250" cy="184150"/>
          </a:xfrm>
          <a:prstGeom prst="rect">
            <a:avLst/>
          </a:prstGeom>
          <a:noFill/>
          <a:ln w="25400" algn="ctr">
            <a:noFill/>
            <a:miter lim="800000"/>
            <a:headEnd/>
            <a:tailEnd/>
          </a:ln>
        </p:spPr>
        <p:txBody>
          <a:bodyPr>
            <a:spAutoFit/>
          </a:bodyPr>
          <a:lstStyle/>
          <a:p>
            <a:pPr algn="l"/>
            <a:r>
              <a:rPr lang="en-CA" dirty="0" smtClean="0"/>
              <a:t>(n=5)</a:t>
            </a:r>
            <a:endParaRPr lang="en-CA" dirty="0"/>
          </a:p>
        </p:txBody>
      </p:sp>
      <p:sp>
        <p:nvSpPr>
          <p:cNvPr id="1054" name="Text Box 36"/>
          <p:cNvSpPr txBox="1">
            <a:spLocks noChangeArrowheads="1"/>
          </p:cNvSpPr>
          <p:nvPr/>
        </p:nvSpPr>
        <p:spPr bwMode="auto">
          <a:xfrm>
            <a:off x="4298961" y="5265901"/>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1062" name="Text Box 32"/>
          <p:cNvSpPr txBox="1">
            <a:spLocks noChangeArrowheads="1"/>
          </p:cNvSpPr>
          <p:nvPr/>
        </p:nvSpPr>
        <p:spPr bwMode="auto">
          <a:xfrm>
            <a:off x="4309518" y="3559878"/>
            <a:ext cx="476250" cy="184150"/>
          </a:xfrm>
          <a:prstGeom prst="rect">
            <a:avLst/>
          </a:prstGeom>
          <a:noFill/>
          <a:ln w="25400" algn="ctr">
            <a:noFill/>
            <a:miter lim="800000"/>
            <a:headEnd/>
            <a:tailEnd/>
          </a:ln>
        </p:spPr>
        <p:txBody>
          <a:bodyPr>
            <a:spAutoFit/>
          </a:bodyPr>
          <a:lstStyle/>
          <a:p>
            <a:pPr algn="l"/>
            <a:r>
              <a:rPr lang="en-CA" dirty="0" smtClean="0"/>
              <a:t>(n=2)</a:t>
            </a:r>
            <a:endParaRPr lang="en-CA" dirty="0"/>
          </a:p>
        </p:txBody>
      </p:sp>
      <p:sp>
        <p:nvSpPr>
          <p:cNvPr id="1063" name="Text Box 36"/>
          <p:cNvSpPr txBox="1">
            <a:spLocks noChangeArrowheads="1"/>
          </p:cNvSpPr>
          <p:nvPr/>
        </p:nvSpPr>
        <p:spPr bwMode="auto">
          <a:xfrm>
            <a:off x="4289435" y="4917735"/>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1064" name="Text Box 37"/>
          <p:cNvSpPr txBox="1">
            <a:spLocks noChangeArrowheads="1"/>
          </p:cNvSpPr>
          <p:nvPr/>
        </p:nvSpPr>
        <p:spPr bwMode="auto">
          <a:xfrm>
            <a:off x="4406070" y="5945104"/>
            <a:ext cx="476250" cy="184150"/>
          </a:xfrm>
          <a:prstGeom prst="rect">
            <a:avLst/>
          </a:prstGeom>
          <a:noFill/>
          <a:ln w="25400" algn="ctr">
            <a:noFill/>
            <a:miter lim="800000"/>
            <a:headEnd/>
            <a:tailEnd/>
          </a:ln>
        </p:spPr>
        <p:txBody>
          <a:bodyPr>
            <a:spAutoFit/>
          </a:bodyPr>
          <a:lstStyle/>
          <a:p>
            <a:pPr algn="l"/>
            <a:r>
              <a:rPr lang="en-CA" dirty="0" smtClean="0"/>
              <a:t>(n=15)</a:t>
            </a:r>
            <a:endParaRPr lang="en-CA" dirty="0"/>
          </a:p>
        </p:txBody>
      </p:sp>
      <p:sp>
        <p:nvSpPr>
          <p:cNvPr id="21" name="Text Box 35"/>
          <p:cNvSpPr txBox="1">
            <a:spLocks noChangeArrowheads="1"/>
          </p:cNvSpPr>
          <p:nvPr/>
        </p:nvSpPr>
        <p:spPr bwMode="auto">
          <a:xfrm>
            <a:off x="5654147" y="1764518"/>
            <a:ext cx="476250" cy="184150"/>
          </a:xfrm>
          <a:prstGeom prst="rect">
            <a:avLst/>
          </a:prstGeom>
          <a:noFill/>
          <a:ln w="25400" algn="ctr">
            <a:noFill/>
            <a:miter lim="800000"/>
            <a:headEnd/>
            <a:tailEnd/>
          </a:ln>
        </p:spPr>
        <p:txBody>
          <a:bodyPr>
            <a:spAutoFit/>
          </a:bodyPr>
          <a:lstStyle/>
          <a:p>
            <a:pPr algn="l"/>
            <a:r>
              <a:rPr lang="en-CA" dirty="0" smtClean="0"/>
              <a:t>(n=151)</a:t>
            </a:r>
            <a:endParaRPr lang="en-CA" dirty="0"/>
          </a:p>
        </p:txBody>
      </p:sp>
      <p:sp>
        <p:nvSpPr>
          <p:cNvPr id="22" name="Text Box 35"/>
          <p:cNvSpPr txBox="1">
            <a:spLocks noChangeArrowheads="1"/>
          </p:cNvSpPr>
          <p:nvPr/>
        </p:nvSpPr>
        <p:spPr bwMode="auto">
          <a:xfrm>
            <a:off x="4605184" y="2107153"/>
            <a:ext cx="476250" cy="184150"/>
          </a:xfrm>
          <a:prstGeom prst="rect">
            <a:avLst/>
          </a:prstGeom>
          <a:noFill/>
          <a:ln w="25400" algn="ctr">
            <a:noFill/>
            <a:miter lim="800000"/>
            <a:headEnd/>
            <a:tailEnd/>
          </a:ln>
        </p:spPr>
        <p:txBody>
          <a:bodyPr>
            <a:spAutoFit/>
          </a:bodyPr>
          <a:lstStyle/>
          <a:p>
            <a:pPr algn="l"/>
            <a:r>
              <a:rPr lang="en-CA" dirty="0" smtClean="0"/>
              <a:t>(n=30)</a:t>
            </a:r>
            <a:endParaRPr lang="en-CA" dirty="0"/>
          </a:p>
        </p:txBody>
      </p:sp>
      <p:sp>
        <p:nvSpPr>
          <p:cNvPr id="23" name="Text Box 35"/>
          <p:cNvSpPr txBox="1">
            <a:spLocks noChangeArrowheads="1"/>
          </p:cNvSpPr>
          <p:nvPr/>
        </p:nvSpPr>
        <p:spPr bwMode="auto">
          <a:xfrm>
            <a:off x="4344681" y="2464478"/>
            <a:ext cx="476250" cy="184150"/>
          </a:xfrm>
          <a:prstGeom prst="rect">
            <a:avLst/>
          </a:prstGeom>
          <a:noFill/>
          <a:ln w="25400" algn="ctr">
            <a:noFill/>
            <a:miter lim="800000"/>
            <a:headEnd/>
            <a:tailEnd/>
          </a:ln>
        </p:spPr>
        <p:txBody>
          <a:bodyPr>
            <a:spAutoFit/>
          </a:bodyPr>
          <a:lstStyle/>
          <a:p>
            <a:pPr algn="l"/>
            <a:r>
              <a:rPr lang="en-CA" dirty="0" smtClean="0"/>
              <a:t>(n=7)</a:t>
            </a:r>
            <a:endParaRPr lang="en-CA" dirty="0"/>
          </a:p>
        </p:txBody>
      </p:sp>
      <p:sp>
        <p:nvSpPr>
          <p:cNvPr id="24" name="Text Box 35"/>
          <p:cNvSpPr txBox="1">
            <a:spLocks noChangeArrowheads="1"/>
          </p:cNvSpPr>
          <p:nvPr/>
        </p:nvSpPr>
        <p:spPr bwMode="auto">
          <a:xfrm>
            <a:off x="4320260" y="2786761"/>
            <a:ext cx="476250" cy="184150"/>
          </a:xfrm>
          <a:prstGeom prst="rect">
            <a:avLst/>
          </a:prstGeom>
          <a:noFill/>
          <a:ln w="25400" algn="ctr">
            <a:noFill/>
            <a:miter lim="800000"/>
            <a:headEnd/>
            <a:tailEnd/>
          </a:ln>
        </p:spPr>
        <p:txBody>
          <a:bodyPr>
            <a:spAutoFit/>
          </a:bodyPr>
          <a:lstStyle/>
          <a:p>
            <a:pPr algn="l"/>
            <a:r>
              <a:rPr lang="en-CA" dirty="0" smtClean="0"/>
              <a:t>(n=2)</a:t>
            </a:r>
            <a:endParaRPr lang="en-CA" dirty="0"/>
          </a:p>
        </p:txBody>
      </p:sp>
      <p:sp>
        <p:nvSpPr>
          <p:cNvPr id="25" name="Text Box 35"/>
          <p:cNvSpPr txBox="1">
            <a:spLocks noChangeArrowheads="1"/>
          </p:cNvSpPr>
          <p:nvPr/>
        </p:nvSpPr>
        <p:spPr bwMode="auto">
          <a:xfrm>
            <a:off x="4311896" y="3116274"/>
            <a:ext cx="476250" cy="184150"/>
          </a:xfrm>
          <a:prstGeom prst="rect">
            <a:avLst/>
          </a:prstGeom>
          <a:noFill/>
          <a:ln w="25400" algn="ctr">
            <a:noFill/>
            <a:miter lim="800000"/>
            <a:headEnd/>
            <a:tailEnd/>
          </a:ln>
        </p:spPr>
        <p:txBody>
          <a:bodyPr>
            <a:spAutoFit/>
          </a:bodyPr>
          <a:lstStyle/>
          <a:p>
            <a:pPr algn="l"/>
            <a:r>
              <a:rPr lang="en-CA" dirty="0" smtClean="0"/>
              <a:t>(n=3)</a:t>
            </a:r>
            <a:endParaRPr lang="en-CA" dirty="0"/>
          </a:p>
        </p:txBody>
      </p:sp>
      <p:sp>
        <p:nvSpPr>
          <p:cNvPr id="26" name="Text Box 35"/>
          <p:cNvSpPr txBox="1">
            <a:spLocks noChangeArrowheads="1"/>
          </p:cNvSpPr>
          <p:nvPr/>
        </p:nvSpPr>
        <p:spPr bwMode="auto">
          <a:xfrm>
            <a:off x="4309569" y="3457113"/>
            <a:ext cx="476250" cy="184150"/>
          </a:xfrm>
          <a:prstGeom prst="rect">
            <a:avLst/>
          </a:prstGeom>
          <a:noFill/>
          <a:ln w="25400" algn="ctr">
            <a:noFill/>
            <a:miter lim="800000"/>
            <a:headEnd/>
            <a:tailEnd/>
          </a:ln>
        </p:spPr>
        <p:txBody>
          <a:bodyPr>
            <a:spAutoFit/>
          </a:bodyPr>
          <a:lstStyle/>
          <a:p>
            <a:pPr algn="l"/>
            <a:r>
              <a:rPr lang="en-CA" dirty="0" smtClean="0"/>
              <a:t>(n=1)</a:t>
            </a:r>
            <a:endParaRPr lang="en-CA" dirty="0"/>
          </a:p>
        </p:txBody>
      </p:sp>
      <p:sp>
        <p:nvSpPr>
          <p:cNvPr id="28" name="Text Box 35"/>
          <p:cNvSpPr txBox="1">
            <a:spLocks noChangeArrowheads="1"/>
          </p:cNvSpPr>
          <p:nvPr/>
        </p:nvSpPr>
        <p:spPr bwMode="auto">
          <a:xfrm>
            <a:off x="4292315" y="4150380"/>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29" name="Text Box 35"/>
          <p:cNvSpPr txBox="1">
            <a:spLocks noChangeArrowheads="1"/>
          </p:cNvSpPr>
          <p:nvPr/>
        </p:nvSpPr>
        <p:spPr bwMode="auto">
          <a:xfrm>
            <a:off x="4298864" y="4488519"/>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30" name="Text Box 35"/>
          <p:cNvSpPr txBox="1">
            <a:spLocks noChangeArrowheads="1"/>
          </p:cNvSpPr>
          <p:nvPr/>
        </p:nvSpPr>
        <p:spPr bwMode="auto">
          <a:xfrm>
            <a:off x="4289483" y="4826792"/>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31" name="Text Box 35"/>
          <p:cNvSpPr txBox="1">
            <a:spLocks noChangeArrowheads="1"/>
          </p:cNvSpPr>
          <p:nvPr/>
        </p:nvSpPr>
        <p:spPr bwMode="auto">
          <a:xfrm>
            <a:off x="4294113" y="5174192"/>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32" name="Text Box 35"/>
          <p:cNvSpPr txBox="1">
            <a:spLocks noChangeArrowheads="1"/>
          </p:cNvSpPr>
          <p:nvPr/>
        </p:nvSpPr>
        <p:spPr bwMode="auto">
          <a:xfrm>
            <a:off x="4291281" y="5512966"/>
            <a:ext cx="476250" cy="184150"/>
          </a:xfrm>
          <a:prstGeom prst="rect">
            <a:avLst/>
          </a:prstGeom>
          <a:noFill/>
          <a:ln w="25400" algn="ctr">
            <a:noFill/>
            <a:miter lim="800000"/>
            <a:headEnd/>
            <a:tailEnd/>
          </a:ln>
        </p:spPr>
        <p:txBody>
          <a:bodyPr>
            <a:spAutoFit/>
          </a:bodyPr>
          <a:lstStyle/>
          <a:p>
            <a:pPr algn="l"/>
            <a:r>
              <a:rPr lang="en-CA" dirty="0" smtClean="0"/>
              <a:t>(n=0)</a:t>
            </a:r>
            <a:endParaRPr lang="en-CA" dirty="0"/>
          </a:p>
        </p:txBody>
      </p:sp>
      <p:sp>
        <p:nvSpPr>
          <p:cNvPr id="33" name="Text Box 35"/>
          <p:cNvSpPr txBox="1">
            <a:spLocks noChangeArrowheads="1"/>
          </p:cNvSpPr>
          <p:nvPr/>
        </p:nvSpPr>
        <p:spPr bwMode="auto">
          <a:xfrm>
            <a:off x="4403154" y="5866223"/>
            <a:ext cx="476250" cy="184150"/>
          </a:xfrm>
          <a:prstGeom prst="rect">
            <a:avLst/>
          </a:prstGeom>
          <a:noFill/>
          <a:ln w="25400" algn="ctr">
            <a:noFill/>
            <a:miter lim="800000"/>
            <a:headEnd/>
            <a:tailEnd/>
          </a:ln>
        </p:spPr>
        <p:txBody>
          <a:bodyPr>
            <a:spAutoFit/>
          </a:bodyPr>
          <a:lstStyle/>
          <a:p>
            <a:pPr algn="l"/>
            <a:r>
              <a:rPr lang="en-CA" dirty="0" smtClean="0"/>
              <a:t>(n=13)</a:t>
            </a:r>
            <a:endParaRPr lang="en-CA" dirty="0"/>
          </a:p>
        </p:txBody>
      </p:sp>
      <p:sp>
        <p:nvSpPr>
          <p:cNvPr id="35" name="Text Box 33"/>
          <p:cNvSpPr txBox="1">
            <a:spLocks noChangeArrowheads="1"/>
          </p:cNvSpPr>
          <p:nvPr/>
        </p:nvSpPr>
        <p:spPr bwMode="auto">
          <a:xfrm>
            <a:off x="5734200" y="1658253"/>
            <a:ext cx="476250" cy="184150"/>
          </a:xfrm>
          <a:prstGeom prst="rect">
            <a:avLst/>
          </a:prstGeom>
          <a:noFill/>
          <a:ln w="25400" algn="ctr">
            <a:noFill/>
            <a:miter lim="800000"/>
            <a:headEnd/>
            <a:tailEnd/>
          </a:ln>
        </p:spPr>
        <p:txBody>
          <a:bodyPr>
            <a:spAutoFit/>
          </a:bodyPr>
          <a:lstStyle/>
          <a:p>
            <a:pPr algn="l"/>
            <a:r>
              <a:rPr lang="en-CA" dirty="0"/>
              <a:t>(</a:t>
            </a:r>
            <a:r>
              <a:rPr lang="en-CA" dirty="0" smtClean="0"/>
              <a:t>n=148)</a:t>
            </a:r>
            <a:endParaRPr lang="en-CA" dirty="0"/>
          </a:p>
        </p:txBody>
      </p:sp>
      <p:sp>
        <p:nvSpPr>
          <p:cNvPr id="36" name="Text Box 33"/>
          <p:cNvSpPr txBox="1">
            <a:spLocks noChangeArrowheads="1"/>
          </p:cNvSpPr>
          <p:nvPr/>
        </p:nvSpPr>
        <p:spPr bwMode="auto">
          <a:xfrm>
            <a:off x="4582806" y="2015676"/>
            <a:ext cx="476250" cy="184150"/>
          </a:xfrm>
          <a:prstGeom prst="rect">
            <a:avLst/>
          </a:prstGeom>
          <a:noFill/>
          <a:ln w="25400" algn="ctr">
            <a:noFill/>
            <a:miter lim="800000"/>
            <a:headEnd/>
            <a:tailEnd/>
          </a:ln>
        </p:spPr>
        <p:txBody>
          <a:bodyPr>
            <a:spAutoFit/>
          </a:bodyPr>
          <a:lstStyle/>
          <a:p>
            <a:pPr algn="l"/>
            <a:r>
              <a:rPr lang="en-CA" dirty="0"/>
              <a:t>(</a:t>
            </a:r>
            <a:r>
              <a:rPr lang="en-CA" dirty="0" smtClean="0"/>
              <a:t>n=22)</a:t>
            </a:r>
            <a:endParaRPr lang="en-CA" dirty="0"/>
          </a:p>
        </p:txBody>
      </p:sp>
      <p:sp>
        <p:nvSpPr>
          <p:cNvPr id="37" name="Text Box 33"/>
          <p:cNvSpPr txBox="1">
            <a:spLocks noChangeArrowheads="1"/>
          </p:cNvSpPr>
          <p:nvPr/>
        </p:nvSpPr>
        <p:spPr bwMode="auto">
          <a:xfrm>
            <a:off x="4355343" y="2363795"/>
            <a:ext cx="476250" cy="184150"/>
          </a:xfrm>
          <a:prstGeom prst="rect">
            <a:avLst/>
          </a:prstGeom>
          <a:noFill/>
          <a:ln w="25400" algn="ctr">
            <a:noFill/>
            <a:miter lim="800000"/>
            <a:headEnd/>
            <a:tailEnd/>
          </a:ln>
        </p:spPr>
        <p:txBody>
          <a:bodyPr>
            <a:spAutoFit/>
          </a:bodyPr>
          <a:lstStyle/>
          <a:p>
            <a:pPr algn="l"/>
            <a:r>
              <a:rPr lang="en-CA" dirty="0"/>
              <a:t>(</a:t>
            </a:r>
            <a:r>
              <a:rPr lang="en-CA" dirty="0" smtClean="0"/>
              <a:t>n=5)</a:t>
            </a:r>
            <a:endParaRPr lang="en-CA" dirty="0"/>
          </a:p>
        </p:txBody>
      </p:sp>
      <p:sp>
        <p:nvSpPr>
          <p:cNvPr id="38" name="Text Box 33"/>
          <p:cNvSpPr txBox="1">
            <a:spLocks noChangeArrowheads="1"/>
          </p:cNvSpPr>
          <p:nvPr/>
        </p:nvSpPr>
        <p:spPr bwMode="auto">
          <a:xfrm>
            <a:off x="4329599" y="2699449"/>
            <a:ext cx="476250" cy="184150"/>
          </a:xfrm>
          <a:prstGeom prst="rect">
            <a:avLst/>
          </a:prstGeom>
          <a:noFill/>
          <a:ln w="25400" algn="ctr">
            <a:noFill/>
            <a:miter lim="800000"/>
            <a:headEnd/>
            <a:tailEnd/>
          </a:ln>
        </p:spPr>
        <p:txBody>
          <a:bodyPr>
            <a:spAutoFit/>
          </a:bodyPr>
          <a:lstStyle/>
          <a:p>
            <a:pPr algn="l"/>
            <a:r>
              <a:rPr lang="en-CA" dirty="0"/>
              <a:t>(</a:t>
            </a:r>
            <a:r>
              <a:rPr lang="en-CA" dirty="0" smtClean="0"/>
              <a:t>n=2)</a:t>
            </a:r>
            <a:endParaRPr lang="en-CA" dirty="0"/>
          </a:p>
        </p:txBody>
      </p:sp>
      <p:sp>
        <p:nvSpPr>
          <p:cNvPr id="39" name="Text Box 33"/>
          <p:cNvSpPr txBox="1">
            <a:spLocks noChangeArrowheads="1"/>
          </p:cNvSpPr>
          <p:nvPr/>
        </p:nvSpPr>
        <p:spPr bwMode="auto">
          <a:xfrm>
            <a:off x="4344681" y="3028257"/>
            <a:ext cx="476250" cy="184150"/>
          </a:xfrm>
          <a:prstGeom prst="rect">
            <a:avLst/>
          </a:prstGeom>
          <a:noFill/>
          <a:ln w="25400" algn="ctr">
            <a:noFill/>
            <a:miter lim="800000"/>
            <a:headEnd/>
            <a:tailEnd/>
          </a:ln>
        </p:spPr>
        <p:txBody>
          <a:bodyPr>
            <a:spAutoFit/>
          </a:bodyPr>
          <a:lstStyle/>
          <a:p>
            <a:pPr algn="l"/>
            <a:r>
              <a:rPr lang="en-CA" dirty="0"/>
              <a:t>(</a:t>
            </a:r>
            <a:r>
              <a:rPr lang="en-CA" dirty="0" smtClean="0"/>
              <a:t>n=3)</a:t>
            </a:r>
            <a:endParaRPr lang="en-CA" dirty="0"/>
          </a:p>
        </p:txBody>
      </p:sp>
      <p:sp>
        <p:nvSpPr>
          <p:cNvPr id="40" name="Text Box 33"/>
          <p:cNvSpPr txBox="1">
            <a:spLocks noChangeArrowheads="1"/>
          </p:cNvSpPr>
          <p:nvPr/>
        </p:nvSpPr>
        <p:spPr bwMode="auto">
          <a:xfrm>
            <a:off x="4359763" y="3357065"/>
            <a:ext cx="476250" cy="184150"/>
          </a:xfrm>
          <a:prstGeom prst="rect">
            <a:avLst/>
          </a:prstGeom>
          <a:noFill/>
          <a:ln w="25400" algn="ctr">
            <a:noFill/>
            <a:miter lim="800000"/>
            <a:headEnd/>
            <a:tailEnd/>
          </a:ln>
        </p:spPr>
        <p:txBody>
          <a:bodyPr>
            <a:spAutoFit/>
          </a:bodyPr>
          <a:lstStyle/>
          <a:p>
            <a:pPr algn="l"/>
            <a:r>
              <a:rPr lang="en-CA" dirty="0"/>
              <a:t>(</a:t>
            </a:r>
            <a:r>
              <a:rPr lang="en-CA" dirty="0" smtClean="0"/>
              <a:t>n=2)</a:t>
            </a:r>
            <a:endParaRPr lang="en-CA" dirty="0"/>
          </a:p>
        </p:txBody>
      </p:sp>
      <p:sp>
        <p:nvSpPr>
          <p:cNvPr id="44" name="Text Box 33"/>
          <p:cNvSpPr txBox="1">
            <a:spLocks noChangeArrowheads="1"/>
          </p:cNvSpPr>
          <p:nvPr/>
        </p:nvSpPr>
        <p:spPr bwMode="auto">
          <a:xfrm>
            <a:off x="4335129" y="4058305"/>
            <a:ext cx="476250" cy="184150"/>
          </a:xfrm>
          <a:prstGeom prst="rect">
            <a:avLst/>
          </a:prstGeom>
          <a:noFill/>
          <a:ln w="25400" algn="ctr">
            <a:noFill/>
            <a:miter lim="800000"/>
            <a:headEnd/>
            <a:tailEnd/>
          </a:ln>
        </p:spPr>
        <p:txBody>
          <a:bodyPr>
            <a:spAutoFit/>
          </a:bodyPr>
          <a:lstStyle/>
          <a:p>
            <a:pPr algn="l"/>
            <a:r>
              <a:rPr lang="en-CA" dirty="0"/>
              <a:t>(</a:t>
            </a:r>
            <a:r>
              <a:rPr lang="en-CA" dirty="0" smtClean="0"/>
              <a:t>n=1)</a:t>
            </a:r>
            <a:endParaRPr lang="en-CA" dirty="0"/>
          </a:p>
        </p:txBody>
      </p:sp>
      <p:sp>
        <p:nvSpPr>
          <p:cNvPr id="47" name="Text Box 33"/>
          <p:cNvSpPr txBox="1">
            <a:spLocks noChangeArrowheads="1"/>
          </p:cNvSpPr>
          <p:nvPr/>
        </p:nvSpPr>
        <p:spPr bwMode="auto">
          <a:xfrm>
            <a:off x="4440729" y="5760954"/>
            <a:ext cx="476250" cy="184150"/>
          </a:xfrm>
          <a:prstGeom prst="rect">
            <a:avLst/>
          </a:prstGeom>
          <a:noFill/>
          <a:ln w="25400" algn="ctr">
            <a:noFill/>
            <a:miter lim="800000"/>
            <a:headEnd/>
            <a:tailEnd/>
          </a:ln>
        </p:spPr>
        <p:txBody>
          <a:bodyPr>
            <a:spAutoFit/>
          </a:bodyPr>
          <a:lstStyle/>
          <a:p>
            <a:pPr algn="l"/>
            <a:r>
              <a:rPr lang="en-CA" dirty="0"/>
              <a:t>(</a:t>
            </a:r>
            <a:r>
              <a:rPr lang="en-CA" dirty="0" smtClean="0"/>
              <a:t>n=18)</a:t>
            </a:r>
            <a:endParaRPr lang="en-CA"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Pursue Engineering Career </a:t>
            </a:r>
          </a:p>
        </p:txBody>
      </p:sp>
      <p:graphicFrame>
        <p:nvGraphicFramePr>
          <p:cNvPr id="57" name="Object 4"/>
          <p:cNvGraphicFramePr>
            <a:graphicFrameLocks noGrp="1" noChangeAspect="1"/>
          </p:cNvGraphicFramePr>
          <p:nvPr>
            <p:ph idx="1"/>
            <p:extLst>
              <p:ext uri="{D42A27DB-BD31-4B8C-83A1-F6EECF244321}">
                <p14:modId xmlns:p14="http://schemas.microsoft.com/office/powerpoint/2010/main" val="2629665223"/>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15</a:t>
            </a:fld>
            <a:endParaRPr lang="en-US" dirty="0"/>
          </a:p>
        </p:txBody>
      </p:sp>
      <p:sp>
        <p:nvSpPr>
          <p:cNvPr id="2053" name="Text Box 3"/>
          <p:cNvSpPr txBox="1">
            <a:spLocks noChangeArrowheads="1"/>
          </p:cNvSpPr>
          <p:nvPr/>
        </p:nvSpPr>
        <p:spPr bwMode="auto">
          <a:xfrm>
            <a:off x="300095" y="6166731"/>
            <a:ext cx="883339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Q14. When you complete your education, do you plan to pursue a career in the engineering field? Base: All respondents </a:t>
            </a:r>
            <a:r>
              <a:rPr lang="en-US" sz="800" dirty="0" smtClean="0">
                <a:solidFill>
                  <a:schemeClr val="tx1"/>
                </a:solidFill>
                <a:latin typeface="+mj-lt"/>
              </a:rPr>
              <a:t>2014 n=958; 2013 n=1168; 2012 n=1250, 2011 </a:t>
            </a:r>
            <a:r>
              <a:rPr lang="en-US" sz="800" dirty="0">
                <a:solidFill>
                  <a:schemeClr val="tx1"/>
                </a:solidFill>
                <a:latin typeface="+mj-lt"/>
              </a:rPr>
              <a:t>n=955, 2010 n=883, 2009, n=907; 2008, n=513 (Q12).</a:t>
            </a:r>
          </a:p>
        </p:txBody>
      </p:sp>
      <p:sp>
        <p:nvSpPr>
          <p:cNvPr id="2054" name="AutoShape 5"/>
          <p:cNvSpPr>
            <a:spLocks/>
          </p:cNvSpPr>
          <p:nvPr/>
        </p:nvSpPr>
        <p:spPr bwMode="auto">
          <a:xfrm rot="5400000">
            <a:off x="1710586" y="1661316"/>
            <a:ext cx="182880" cy="2651760"/>
          </a:xfrm>
          <a:prstGeom prst="leftBrace">
            <a:avLst>
              <a:gd name="adj1" fmla="val 107124"/>
              <a:gd name="adj2" fmla="val 50000"/>
            </a:avLst>
          </a:prstGeom>
          <a:noFill/>
          <a:ln w="12700">
            <a:solidFill>
              <a:schemeClr val="bg2">
                <a:lumMod val="50000"/>
              </a:schemeClr>
            </a:solidFill>
            <a:round/>
            <a:headEnd/>
            <a:tailEnd/>
          </a:ln>
        </p:spPr>
        <p:txBody>
          <a:bodyPr anchor="ctr">
            <a:spAutoFit/>
          </a:bodyPr>
          <a:lstStyle/>
          <a:p>
            <a:endParaRPr lang="en-US" dirty="0"/>
          </a:p>
        </p:txBody>
      </p:sp>
      <p:sp>
        <p:nvSpPr>
          <p:cNvPr id="2055" name="Text Box 6"/>
          <p:cNvSpPr txBox="1">
            <a:spLocks noChangeArrowheads="1"/>
          </p:cNvSpPr>
          <p:nvPr/>
        </p:nvSpPr>
        <p:spPr bwMode="auto">
          <a:xfrm>
            <a:off x="1385712" y="2027448"/>
            <a:ext cx="931863" cy="415498"/>
          </a:xfrm>
          <a:prstGeom prst="rect">
            <a:avLst/>
          </a:prstGeom>
          <a:noFill/>
          <a:ln w="25400" algn="ctr">
            <a:noFill/>
            <a:miter lim="800000"/>
            <a:headEnd/>
            <a:tailEnd/>
          </a:ln>
        </p:spPr>
        <p:txBody>
          <a:bodyPr>
            <a:spAutoFit/>
          </a:bodyPr>
          <a:lstStyle/>
          <a:p>
            <a:pPr>
              <a:spcBef>
                <a:spcPts val="0"/>
              </a:spcBef>
            </a:pPr>
            <a:r>
              <a:rPr lang="en-CA" sz="1400" dirty="0">
                <a:latin typeface="+mj-lt"/>
              </a:rPr>
              <a:t>Yes</a:t>
            </a:r>
            <a:br>
              <a:rPr lang="en-CA" sz="1400" dirty="0">
                <a:latin typeface="+mj-lt"/>
              </a:rPr>
            </a:br>
            <a:r>
              <a:rPr lang="en-CA" sz="700" dirty="0">
                <a:latin typeface="+mj-lt"/>
              </a:rPr>
              <a:t>(Top 2 Box)</a:t>
            </a:r>
          </a:p>
        </p:txBody>
      </p:sp>
      <p:grpSp>
        <p:nvGrpSpPr>
          <p:cNvPr id="2056" name="Group 7"/>
          <p:cNvGrpSpPr>
            <a:grpSpLocks/>
          </p:cNvGrpSpPr>
          <p:nvPr/>
        </p:nvGrpSpPr>
        <p:grpSpPr bwMode="auto">
          <a:xfrm>
            <a:off x="3083347" y="2510049"/>
            <a:ext cx="617538" cy="358775"/>
            <a:chOff x="1237" y="1525"/>
            <a:chExt cx="389" cy="226"/>
          </a:xfrm>
        </p:grpSpPr>
        <p:sp>
          <p:nvSpPr>
            <p:cNvPr id="2102" name="Text Box 8"/>
            <p:cNvSpPr txBox="1">
              <a:spLocks noChangeArrowheads="1"/>
            </p:cNvSpPr>
            <p:nvPr/>
          </p:nvSpPr>
          <p:spPr bwMode="auto">
            <a:xfrm>
              <a:off x="1237" y="1525"/>
              <a:ext cx="352" cy="217"/>
            </a:xfrm>
            <a:prstGeom prst="rect">
              <a:avLst/>
            </a:prstGeom>
            <a:noFill/>
            <a:ln w="6350" algn="ctr">
              <a:solidFill>
                <a:schemeClr val="accent6"/>
              </a:solidFill>
              <a:miter lim="800000"/>
              <a:headEnd/>
              <a:tailEnd/>
            </a:ln>
          </p:spPr>
          <p:txBody>
            <a:bodyPr>
              <a:spAutoFit/>
            </a:bodyPr>
            <a:lstStyle/>
            <a:p>
              <a:r>
                <a:rPr lang="en-CA" sz="1300" dirty="0"/>
                <a:t>90%</a:t>
              </a:r>
            </a:p>
            <a:p>
              <a:endParaRPr lang="en-CA" sz="100" dirty="0"/>
            </a:p>
            <a:p>
              <a:endParaRPr lang="en-CA" sz="100" dirty="0"/>
            </a:p>
          </p:txBody>
        </p:sp>
        <p:sp>
          <p:nvSpPr>
            <p:cNvPr id="2103" name="Text Box 9"/>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(n=815)</a:t>
              </a:r>
            </a:p>
          </p:txBody>
        </p:sp>
      </p:grpSp>
      <p:grpSp>
        <p:nvGrpSpPr>
          <p:cNvPr id="2057" name="Group 10"/>
          <p:cNvGrpSpPr>
            <a:grpSpLocks/>
          </p:cNvGrpSpPr>
          <p:nvPr/>
        </p:nvGrpSpPr>
        <p:grpSpPr bwMode="auto">
          <a:xfrm>
            <a:off x="3702472" y="2506874"/>
            <a:ext cx="568325" cy="374650"/>
            <a:chOff x="1627" y="1523"/>
            <a:chExt cx="358" cy="236"/>
          </a:xfrm>
        </p:grpSpPr>
        <p:sp>
          <p:nvSpPr>
            <p:cNvPr id="2100" name="Text Box 11"/>
            <p:cNvSpPr txBox="1">
              <a:spLocks noChangeArrowheads="1"/>
            </p:cNvSpPr>
            <p:nvPr/>
          </p:nvSpPr>
          <p:spPr bwMode="auto">
            <a:xfrm>
              <a:off x="1627" y="1523"/>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a:t>81%</a:t>
              </a:r>
            </a:p>
            <a:p>
              <a:endParaRPr lang="en-CA" sz="100" dirty="0"/>
            </a:p>
            <a:p>
              <a:endParaRPr lang="en-CA" sz="100" dirty="0"/>
            </a:p>
          </p:txBody>
        </p:sp>
        <p:sp>
          <p:nvSpPr>
            <p:cNvPr id="2101" name="Text Box 12"/>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(n=414)</a:t>
              </a:r>
            </a:p>
          </p:txBody>
        </p:sp>
      </p:grpSp>
      <p:sp>
        <p:nvSpPr>
          <p:cNvPr id="2059" name="Text Box 14"/>
          <p:cNvSpPr txBox="1">
            <a:spLocks noChangeArrowheads="1"/>
          </p:cNvSpPr>
          <p:nvPr/>
        </p:nvSpPr>
        <p:spPr bwMode="auto">
          <a:xfrm>
            <a:off x="6054902" y="3338069"/>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grpSp>
        <p:nvGrpSpPr>
          <p:cNvPr id="2060" name="Group 15"/>
          <p:cNvGrpSpPr>
            <a:grpSpLocks/>
          </p:cNvGrpSpPr>
          <p:nvPr/>
        </p:nvGrpSpPr>
        <p:grpSpPr bwMode="auto">
          <a:xfrm>
            <a:off x="7208368" y="3853830"/>
            <a:ext cx="617538" cy="358775"/>
            <a:chOff x="1237" y="1525"/>
            <a:chExt cx="389" cy="226"/>
          </a:xfrm>
        </p:grpSpPr>
        <p:sp>
          <p:nvSpPr>
            <p:cNvPr id="2098" name="Text Box 16"/>
            <p:cNvSpPr txBox="1">
              <a:spLocks noChangeArrowheads="1"/>
            </p:cNvSpPr>
            <p:nvPr/>
          </p:nvSpPr>
          <p:spPr bwMode="auto">
            <a:xfrm>
              <a:off x="1237" y="1525"/>
              <a:ext cx="352" cy="217"/>
            </a:xfrm>
            <a:prstGeom prst="rect">
              <a:avLst/>
            </a:prstGeom>
            <a:noFill/>
            <a:ln w="6350" algn="ctr">
              <a:solidFill>
                <a:schemeClr val="accent6"/>
              </a:solidFill>
              <a:miter lim="800000"/>
              <a:headEnd/>
              <a:tailEnd/>
            </a:ln>
          </p:spPr>
          <p:txBody>
            <a:bodyPr>
              <a:spAutoFit/>
            </a:bodyPr>
            <a:lstStyle/>
            <a:p>
              <a:r>
                <a:rPr lang="en-CA" sz="1300" dirty="0"/>
                <a:t>10%</a:t>
              </a:r>
            </a:p>
            <a:p>
              <a:endParaRPr lang="en-CA" sz="100" dirty="0"/>
            </a:p>
            <a:p>
              <a:endParaRPr lang="en-CA" sz="100" dirty="0"/>
            </a:p>
          </p:txBody>
        </p:sp>
        <p:sp>
          <p:nvSpPr>
            <p:cNvPr id="2099" name="Text Box 17"/>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 (n=92)</a:t>
              </a:r>
            </a:p>
          </p:txBody>
        </p:sp>
      </p:grpSp>
      <p:grpSp>
        <p:nvGrpSpPr>
          <p:cNvPr id="2061" name="Group 18"/>
          <p:cNvGrpSpPr>
            <a:grpSpLocks/>
          </p:cNvGrpSpPr>
          <p:nvPr/>
        </p:nvGrpSpPr>
        <p:grpSpPr bwMode="auto">
          <a:xfrm>
            <a:off x="7817968" y="3861139"/>
            <a:ext cx="568325" cy="361950"/>
            <a:chOff x="1627" y="1531"/>
            <a:chExt cx="358" cy="228"/>
          </a:xfrm>
        </p:grpSpPr>
        <p:sp>
          <p:nvSpPr>
            <p:cNvPr id="2096" name="Text Box 19"/>
            <p:cNvSpPr txBox="1">
              <a:spLocks noChangeArrowheads="1"/>
            </p:cNvSpPr>
            <p:nvPr/>
          </p:nvSpPr>
          <p:spPr bwMode="auto">
            <a:xfrm>
              <a:off x="1627" y="1531"/>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a:t>6%</a:t>
              </a:r>
            </a:p>
            <a:p>
              <a:endParaRPr lang="en-CA" sz="100" dirty="0"/>
            </a:p>
            <a:p>
              <a:endParaRPr lang="en-CA" sz="100" dirty="0"/>
            </a:p>
          </p:txBody>
        </p:sp>
        <p:sp>
          <p:nvSpPr>
            <p:cNvPr id="2097" name="Text Box 20"/>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 (n=29)</a:t>
              </a:r>
            </a:p>
          </p:txBody>
        </p:sp>
      </p:grpSp>
      <p:sp>
        <p:nvSpPr>
          <p:cNvPr id="2062" name="Text Box 22"/>
          <p:cNvSpPr txBox="1">
            <a:spLocks noChangeArrowheads="1"/>
          </p:cNvSpPr>
          <p:nvPr/>
        </p:nvSpPr>
        <p:spPr bwMode="auto">
          <a:xfrm>
            <a:off x="1004647" y="1475063"/>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Do You Plan to Pursue a Career in the Engineering Field?</a:t>
            </a:r>
          </a:p>
        </p:txBody>
      </p:sp>
      <p:sp>
        <p:nvSpPr>
          <p:cNvPr id="2063" name="Text Box 24"/>
          <p:cNvSpPr txBox="1">
            <a:spLocks noChangeArrowheads="1"/>
          </p:cNvSpPr>
          <p:nvPr/>
        </p:nvSpPr>
        <p:spPr bwMode="auto">
          <a:xfrm>
            <a:off x="1244275" y="3503535"/>
            <a:ext cx="568325" cy="169277"/>
          </a:xfrm>
          <a:prstGeom prst="rect">
            <a:avLst/>
          </a:prstGeom>
          <a:noFill/>
          <a:ln w="25400" algn="ctr">
            <a:noFill/>
            <a:miter lim="800000"/>
            <a:headEnd/>
            <a:tailEnd/>
          </a:ln>
        </p:spPr>
        <p:txBody>
          <a:bodyPr>
            <a:spAutoFit/>
          </a:bodyPr>
          <a:lstStyle/>
          <a:p>
            <a:pPr algn="l"/>
            <a:r>
              <a:rPr lang="en-CA" sz="500" b="0" dirty="0">
                <a:latin typeface="Arial Narrow" panose="020B0606020202030204" pitchFamily="34" charset="0"/>
              </a:rPr>
              <a:t>(n=449)</a:t>
            </a:r>
          </a:p>
        </p:txBody>
      </p:sp>
      <p:sp>
        <p:nvSpPr>
          <p:cNvPr id="2064" name="Text Box 25"/>
          <p:cNvSpPr txBox="1">
            <a:spLocks noChangeArrowheads="1"/>
          </p:cNvSpPr>
          <p:nvPr/>
        </p:nvSpPr>
        <p:spPr bwMode="auto">
          <a:xfrm>
            <a:off x="2645874" y="3883025"/>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(n=366)</a:t>
            </a:r>
          </a:p>
        </p:txBody>
      </p:sp>
      <p:sp>
        <p:nvSpPr>
          <p:cNvPr id="2065" name="Text Box 26"/>
          <p:cNvSpPr txBox="1">
            <a:spLocks noChangeArrowheads="1"/>
          </p:cNvSpPr>
          <p:nvPr/>
        </p:nvSpPr>
        <p:spPr bwMode="auto">
          <a:xfrm>
            <a:off x="5215622" y="514745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(n=80)</a:t>
            </a:r>
          </a:p>
        </p:txBody>
      </p:sp>
      <p:sp>
        <p:nvSpPr>
          <p:cNvPr id="2066" name="Text Box 27"/>
          <p:cNvSpPr txBox="1">
            <a:spLocks noChangeArrowheads="1"/>
          </p:cNvSpPr>
          <p:nvPr/>
        </p:nvSpPr>
        <p:spPr bwMode="auto">
          <a:xfrm>
            <a:off x="1445614" y="3379518"/>
            <a:ext cx="568325" cy="169277"/>
          </a:xfrm>
          <a:prstGeom prst="rect">
            <a:avLst/>
          </a:prstGeom>
          <a:noFill/>
          <a:ln w="25400" algn="ctr">
            <a:noFill/>
            <a:miter lim="800000"/>
            <a:headEnd/>
            <a:tailEnd/>
          </a:ln>
        </p:spPr>
        <p:txBody>
          <a:bodyPr>
            <a:spAutoFit/>
          </a:bodyPr>
          <a:lstStyle/>
          <a:p>
            <a:pPr algn="l"/>
            <a:r>
              <a:rPr lang="en-CA" sz="500" b="0" dirty="0"/>
              <a:t>(</a:t>
            </a:r>
            <a:r>
              <a:rPr lang="en-CA" sz="500" b="0" dirty="0">
                <a:latin typeface="Arial Narrow" pitchFamily="34" charset="0"/>
              </a:rPr>
              <a:t>n=274)</a:t>
            </a:r>
          </a:p>
        </p:txBody>
      </p:sp>
      <p:sp>
        <p:nvSpPr>
          <p:cNvPr id="2067" name="Text Box 28"/>
          <p:cNvSpPr txBox="1">
            <a:spLocks noChangeArrowheads="1"/>
          </p:cNvSpPr>
          <p:nvPr/>
        </p:nvSpPr>
        <p:spPr bwMode="auto">
          <a:xfrm>
            <a:off x="2809550" y="4402776"/>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(n=140)</a:t>
            </a:r>
          </a:p>
        </p:txBody>
      </p:sp>
      <p:sp>
        <p:nvSpPr>
          <p:cNvPr id="2068" name="Text Box 29"/>
          <p:cNvSpPr txBox="1">
            <a:spLocks noChangeArrowheads="1"/>
          </p:cNvSpPr>
          <p:nvPr/>
        </p:nvSpPr>
        <p:spPr bwMode="auto">
          <a:xfrm>
            <a:off x="5536396" y="5328290"/>
            <a:ext cx="568325" cy="184666"/>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r>
              <a:rPr lang="en-CA" b="0" dirty="0">
                <a:latin typeface="Arial Narrow" pitchFamily="34" charset="0"/>
              </a:rPr>
              <a:t>)</a:t>
            </a:r>
          </a:p>
        </p:txBody>
      </p:sp>
      <p:sp>
        <p:nvSpPr>
          <p:cNvPr id="2069" name="Text Box 30"/>
          <p:cNvSpPr txBox="1">
            <a:spLocks noChangeArrowheads="1"/>
          </p:cNvSpPr>
          <p:nvPr/>
        </p:nvSpPr>
        <p:spPr bwMode="auto">
          <a:xfrm>
            <a:off x="6774788" y="543147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2070" name="Text Box 31"/>
          <p:cNvSpPr txBox="1">
            <a:spLocks noChangeArrowheads="1"/>
          </p:cNvSpPr>
          <p:nvPr/>
        </p:nvSpPr>
        <p:spPr bwMode="auto">
          <a:xfrm>
            <a:off x="6945148" y="534193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2071" name="Text Box 32"/>
          <p:cNvSpPr txBox="1">
            <a:spLocks noChangeArrowheads="1"/>
          </p:cNvSpPr>
          <p:nvPr/>
        </p:nvSpPr>
        <p:spPr bwMode="auto">
          <a:xfrm>
            <a:off x="4067174" y="4952998"/>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(n=65)</a:t>
            </a:r>
          </a:p>
        </p:txBody>
      </p:sp>
      <p:sp>
        <p:nvSpPr>
          <p:cNvPr id="2072" name="Text Box 33"/>
          <p:cNvSpPr txBox="1">
            <a:spLocks noChangeArrowheads="1"/>
          </p:cNvSpPr>
          <p:nvPr/>
        </p:nvSpPr>
        <p:spPr bwMode="auto">
          <a:xfrm>
            <a:off x="8329084" y="5400319"/>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073" name="Text Box 35"/>
          <p:cNvSpPr txBox="1">
            <a:spLocks noChangeArrowheads="1"/>
          </p:cNvSpPr>
          <p:nvPr/>
        </p:nvSpPr>
        <p:spPr bwMode="auto">
          <a:xfrm>
            <a:off x="3337074" y="4935738"/>
            <a:ext cx="1011090" cy="584775"/>
          </a:xfrm>
          <a:prstGeom prst="rect">
            <a:avLst/>
          </a:prstGeom>
          <a:noFill/>
          <a:ln w="25400">
            <a:noFill/>
            <a:miter lim="800000"/>
            <a:headEnd/>
            <a:tailEnd/>
          </a:ln>
        </p:spPr>
        <p:txBody>
          <a:bodyPr wrap="square">
            <a:spAutoFit/>
          </a:bodyPr>
          <a:lstStyle/>
          <a:p>
            <a:r>
              <a:rPr lang="en-US" sz="800" b="0" dirty="0">
                <a:latin typeface="+mj-lt"/>
              </a:rPr>
              <a:t>“Might or Might Not” Response option was not offered after 2008.</a:t>
            </a:r>
          </a:p>
        </p:txBody>
      </p:sp>
      <p:sp>
        <p:nvSpPr>
          <p:cNvPr id="2074" name="Text Box 38"/>
          <p:cNvSpPr txBox="1">
            <a:spLocks noChangeArrowheads="1"/>
          </p:cNvSpPr>
          <p:nvPr/>
        </p:nvSpPr>
        <p:spPr bwMode="auto">
          <a:xfrm>
            <a:off x="1086453" y="334205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(n=477)</a:t>
            </a:r>
          </a:p>
        </p:txBody>
      </p:sp>
      <p:sp>
        <p:nvSpPr>
          <p:cNvPr id="2075" name="Text Box 39"/>
          <p:cNvSpPr txBox="1">
            <a:spLocks noChangeArrowheads="1"/>
          </p:cNvSpPr>
          <p:nvPr/>
        </p:nvSpPr>
        <p:spPr bwMode="auto">
          <a:xfrm>
            <a:off x="2454749" y="4010849"/>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(n=326)</a:t>
            </a:r>
          </a:p>
        </p:txBody>
      </p:sp>
      <p:sp>
        <p:nvSpPr>
          <p:cNvPr id="2076" name="Text Box 40"/>
          <p:cNvSpPr txBox="1">
            <a:spLocks noChangeArrowheads="1"/>
          </p:cNvSpPr>
          <p:nvPr/>
        </p:nvSpPr>
        <p:spPr bwMode="auto">
          <a:xfrm>
            <a:off x="6409804" y="538003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(n=17)</a:t>
            </a:r>
          </a:p>
        </p:txBody>
      </p:sp>
      <p:sp>
        <p:nvSpPr>
          <p:cNvPr id="2077" name="Text Box 42"/>
          <p:cNvSpPr txBox="1">
            <a:spLocks noChangeArrowheads="1"/>
          </p:cNvSpPr>
          <p:nvPr/>
        </p:nvSpPr>
        <p:spPr bwMode="auto">
          <a:xfrm>
            <a:off x="5021450" y="5179208"/>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(n=68)</a:t>
            </a:r>
          </a:p>
        </p:txBody>
      </p:sp>
      <p:grpSp>
        <p:nvGrpSpPr>
          <p:cNvPr id="2078" name="Group 46"/>
          <p:cNvGrpSpPr>
            <a:grpSpLocks/>
          </p:cNvGrpSpPr>
          <p:nvPr/>
        </p:nvGrpSpPr>
        <p:grpSpPr bwMode="auto">
          <a:xfrm>
            <a:off x="2473747" y="2513224"/>
            <a:ext cx="568325" cy="374650"/>
            <a:chOff x="668" y="1830"/>
            <a:chExt cx="358" cy="236"/>
          </a:xfrm>
        </p:grpSpPr>
        <p:sp>
          <p:nvSpPr>
            <p:cNvPr id="2094" name="Text Box 44"/>
            <p:cNvSpPr txBox="1">
              <a:spLocks noChangeArrowheads="1"/>
            </p:cNvSpPr>
            <p:nvPr/>
          </p:nvSpPr>
          <p:spPr bwMode="auto">
            <a:xfrm>
              <a:off x="668" y="1830"/>
              <a:ext cx="329" cy="217"/>
            </a:xfrm>
            <a:prstGeom prst="rect">
              <a:avLst/>
            </a:prstGeom>
            <a:noFill/>
            <a:ln w="6350" algn="ctr">
              <a:solidFill>
                <a:schemeClr val="tx1">
                  <a:lumMod val="20000"/>
                  <a:lumOff val="80000"/>
                </a:schemeClr>
              </a:solidFill>
              <a:miter lim="800000"/>
              <a:headEnd/>
              <a:tailEnd/>
            </a:ln>
          </p:spPr>
          <p:txBody>
            <a:bodyPr>
              <a:spAutoFit/>
            </a:bodyPr>
            <a:lstStyle/>
            <a:p>
              <a:r>
                <a:rPr lang="en-CA" sz="1300" dirty="0"/>
                <a:t>91%</a:t>
              </a:r>
            </a:p>
            <a:p>
              <a:endParaRPr lang="en-CA" sz="100" dirty="0"/>
            </a:p>
            <a:p>
              <a:endParaRPr lang="en-CA" sz="100" dirty="0"/>
            </a:p>
          </p:txBody>
        </p:sp>
        <p:sp>
          <p:nvSpPr>
            <p:cNvPr id="2095" name="Text Box 45"/>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t>(n=803)</a:t>
              </a:r>
            </a:p>
          </p:txBody>
        </p:sp>
      </p:grpSp>
      <p:grpSp>
        <p:nvGrpSpPr>
          <p:cNvPr id="2079" name="Group 47"/>
          <p:cNvGrpSpPr>
            <a:grpSpLocks/>
          </p:cNvGrpSpPr>
          <p:nvPr/>
        </p:nvGrpSpPr>
        <p:grpSpPr bwMode="auto">
          <a:xfrm>
            <a:off x="6627343" y="3855417"/>
            <a:ext cx="568325" cy="374650"/>
            <a:chOff x="668" y="1830"/>
            <a:chExt cx="358" cy="236"/>
          </a:xfrm>
        </p:grpSpPr>
        <p:sp>
          <p:nvSpPr>
            <p:cNvPr id="2092" name="Text Box 48"/>
            <p:cNvSpPr txBox="1">
              <a:spLocks noChangeArrowheads="1"/>
            </p:cNvSpPr>
            <p:nvPr/>
          </p:nvSpPr>
          <p:spPr bwMode="auto">
            <a:xfrm>
              <a:off x="668" y="1830"/>
              <a:ext cx="329" cy="217"/>
            </a:xfrm>
            <a:prstGeom prst="rect">
              <a:avLst/>
            </a:prstGeom>
            <a:noFill/>
            <a:ln w="6350" algn="ctr">
              <a:solidFill>
                <a:schemeClr val="tx1">
                  <a:lumMod val="20000"/>
                  <a:lumOff val="80000"/>
                </a:schemeClr>
              </a:solidFill>
              <a:miter lim="800000"/>
              <a:headEnd/>
              <a:tailEnd/>
            </a:ln>
          </p:spPr>
          <p:txBody>
            <a:bodyPr>
              <a:spAutoFit/>
            </a:bodyPr>
            <a:lstStyle/>
            <a:p>
              <a:r>
                <a:rPr lang="en-CA" sz="1300" dirty="0"/>
                <a:t>9%</a:t>
              </a:r>
            </a:p>
            <a:p>
              <a:endParaRPr lang="en-CA" sz="100" dirty="0"/>
            </a:p>
            <a:p>
              <a:endParaRPr lang="en-CA" sz="100" dirty="0"/>
            </a:p>
          </p:txBody>
        </p:sp>
        <p:sp>
          <p:nvSpPr>
            <p:cNvPr id="2093" name="Text Box 49"/>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t>(n=80)</a:t>
              </a:r>
            </a:p>
          </p:txBody>
        </p:sp>
      </p:grpSp>
      <p:sp>
        <p:nvSpPr>
          <p:cNvPr id="2080" name="Text Box 50"/>
          <p:cNvSpPr txBox="1">
            <a:spLocks noChangeArrowheads="1"/>
          </p:cNvSpPr>
          <p:nvPr/>
        </p:nvSpPr>
        <p:spPr bwMode="auto">
          <a:xfrm>
            <a:off x="7534830" y="4807816"/>
            <a:ext cx="841375" cy="784830"/>
          </a:xfrm>
          <a:prstGeom prst="rect">
            <a:avLst/>
          </a:prstGeom>
          <a:noFill/>
          <a:ln w="25400">
            <a:noFill/>
            <a:miter lim="800000"/>
            <a:headEnd/>
            <a:tailEnd/>
          </a:ln>
        </p:spPr>
        <p:txBody>
          <a:bodyPr>
            <a:spAutoFit/>
          </a:bodyPr>
          <a:lstStyle/>
          <a:p>
            <a:r>
              <a:rPr lang="en-US" sz="900" b="0" dirty="0">
                <a:latin typeface="+mj-lt"/>
              </a:rPr>
              <a:t>“Don’t know” Response option was not offered after 2008.</a:t>
            </a:r>
          </a:p>
        </p:txBody>
      </p:sp>
      <p:sp>
        <p:nvSpPr>
          <p:cNvPr id="2081" name="Text Box 38"/>
          <p:cNvSpPr txBox="1">
            <a:spLocks noChangeArrowheads="1"/>
          </p:cNvSpPr>
          <p:nvPr/>
        </p:nvSpPr>
        <p:spPr bwMode="auto">
          <a:xfrm>
            <a:off x="886776" y="3345630"/>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(n=518)</a:t>
            </a:r>
          </a:p>
        </p:txBody>
      </p:sp>
      <p:sp>
        <p:nvSpPr>
          <p:cNvPr id="2082" name="Text Box 39"/>
          <p:cNvSpPr txBox="1">
            <a:spLocks noChangeArrowheads="1"/>
          </p:cNvSpPr>
          <p:nvPr/>
        </p:nvSpPr>
        <p:spPr bwMode="auto">
          <a:xfrm>
            <a:off x="2273486" y="4021999"/>
            <a:ext cx="400963" cy="284693"/>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(n=350)</a:t>
            </a:r>
          </a:p>
          <a:p>
            <a:pPr algn="l"/>
            <a:endParaRPr lang="en-CA" sz="500" b="0" dirty="0">
              <a:latin typeface="Arial Narrow" pitchFamily="34" charset="0"/>
            </a:endParaRPr>
          </a:p>
        </p:txBody>
      </p:sp>
      <p:sp>
        <p:nvSpPr>
          <p:cNvPr id="2083" name="Text Box 42"/>
          <p:cNvSpPr txBox="1">
            <a:spLocks noChangeArrowheads="1"/>
          </p:cNvSpPr>
          <p:nvPr/>
        </p:nvSpPr>
        <p:spPr bwMode="auto">
          <a:xfrm>
            <a:off x="4735202" y="5186361"/>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(n=70)</a:t>
            </a:r>
          </a:p>
        </p:txBody>
      </p:sp>
      <p:sp>
        <p:nvSpPr>
          <p:cNvPr id="2084" name="Text Box 40"/>
          <p:cNvSpPr txBox="1">
            <a:spLocks noChangeArrowheads="1"/>
          </p:cNvSpPr>
          <p:nvPr/>
        </p:nvSpPr>
        <p:spPr bwMode="auto">
          <a:xfrm>
            <a:off x="6598884" y="5413376"/>
            <a:ext cx="5683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grpSp>
        <p:nvGrpSpPr>
          <p:cNvPr id="2085" name="Group 46"/>
          <p:cNvGrpSpPr>
            <a:grpSpLocks/>
          </p:cNvGrpSpPr>
          <p:nvPr/>
        </p:nvGrpSpPr>
        <p:grpSpPr bwMode="auto">
          <a:xfrm>
            <a:off x="1274854" y="2502591"/>
            <a:ext cx="1179513" cy="374650"/>
            <a:chOff x="270" y="1830"/>
            <a:chExt cx="743" cy="236"/>
          </a:xfrm>
        </p:grpSpPr>
        <p:sp>
          <p:nvSpPr>
            <p:cNvPr id="2090" name="Text Box 44"/>
            <p:cNvSpPr txBox="1">
              <a:spLocks noChangeArrowheads="1"/>
            </p:cNvSpPr>
            <p:nvPr/>
          </p:nvSpPr>
          <p:spPr bwMode="auto">
            <a:xfrm>
              <a:off x="655" y="1830"/>
              <a:ext cx="329" cy="217"/>
            </a:xfrm>
            <a:prstGeom prst="rect">
              <a:avLst/>
            </a:prstGeom>
            <a:noFill/>
            <a:ln w="6350" algn="ctr">
              <a:solidFill>
                <a:schemeClr val="tx1">
                  <a:lumMod val="40000"/>
                  <a:lumOff val="60000"/>
                </a:schemeClr>
              </a:solidFill>
              <a:miter lim="800000"/>
              <a:headEnd/>
              <a:tailEnd/>
            </a:ln>
          </p:spPr>
          <p:txBody>
            <a:bodyPr>
              <a:spAutoFit/>
            </a:bodyPr>
            <a:lstStyle/>
            <a:p>
              <a:r>
                <a:rPr lang="en-CA" sz="1300" dirty="0" smtClean="0"/>
                <a:t>91</a:t>
              </a:r>
              <a:r>
                <a:rPr lang="en-CA" sz="1300" dirty="0"/>
                <a:t>%</a:t>
              </a:r>
            </a:p>
            <a:p>
              <a:endParaRPr lang="en-CA" sz="100" dirty="0"/>
            </a:p>
            <a:p>
              <a:endParaRPr lang="en-CA" sz="100" dirty="0"/>
            </a:p>
          </p:txBody>
        </p:sp>
        <p:sp>
          <p:nvSpPr>
            <p:cNvPr id="2091" name="Text Box 45"/>
            <p:cNvSpPr txBox="1">
              <a:spLocks noChangeArrowheads="1"/>
            </p:cNvSpPr>
            <p:nvPr/>
          </p:nvSpPr>
          <p:spPr bwMode="auto">
            <a:xfrm>
              <a:off x="675" y="1950"/>
              <a:ext cx="338" cy="116"/>
            </a:xfrm>
            <a:prstGeom prst="rect">
              <a:avLst/>
            </a:prstGeom>
            <a:noFill/>
            <a:ln w="25400" algn="ctr">
              <a:noFill/>
              <a:miter lim="800000"/>
              <a:headEnd/>
              <a:tailEnd/>
            </a:ln>
          </p:spPr>
          <p:txBody>
            <a:bodyPr>
              <a:spAutoFit/>
            </a:bodyPr>
            <a:lstStyle/>
            <a:p>
              <a:pPr algn="l"/>
              <a:r>
                <a:rPr lang="en-CA" dirty="0"/>
                <a:t>(n=868)</a:t>
              </a:r>
            </a:p>
          </p:txBody>
        </p:sp>
        <p:sp>
          <p:nvSpPr>
            <p:cNvPr id="58" name="Text Box 44"/>
            <p:cNvSpPr txBox="1">
              <a:spLocks noChangeArrowheads="1"/>
            </p:cNvSpPr>
            <p:nvPr/>
          </p:nvSpPr>
          <p:spPr bwMode="auto">
            <a:xfrm>
              <a:off x="270" y="1830"/>
              <a:ext cx="329" cy="217"/>
            </a:xfrm>
            <a:prstGeom prst="rect">
              <a:avLst/>
            </a:prstGeom>
            <a:noFill/>
            <a:ln w="6350" algn="ctr">
              <a:solidFill>
                <a:schemeClr val="tx1">
                  <a:lumMod val="60000"/>
                  <a:lumOff val="40000"/>
                </a:schemeClr>
              </a:solidFill>
              <a:miter lim="800000"/>
              <a:headEnd/>
              <a:tailEnd/>
            </a:ln>
          </p:spPr>
          <p:txBody>
            <a:bodyPr>
              <a:spAutoFit/>
            </a:bodyPr>
            <a:lstStyle/>
            <a:p>
              <a:r>
                <a:rPr lang="en-CA" sz="1300" dirty="0" smtClean="0"/>
                <a:t>91%</a:t>
              </a:r>
              <a:endParaRPr lang="en-CA" sz="1300" dirty="0"/>
            </a:p>
            <a:p>
              <a:endParaRPr lang="en-CA" sz="100" dirty="0"/>
            </a:p>
            <a:p>
              <a:endParaRPr lang="en-CA" sz="100" dirty="0"/>
            </a:p>
          </p:txBody>
        </p:sp>
      </p:grpSp>
      <p:grpSp>
        <p:nvGrpSpPr>
          <p:cNvPr id="2086" name="Group 47"/>
          <p:cNvGrpSpPr>
            <a:grpSpLocks/>
          </p:cNvGrpSpPr>
          <p:nvPr/>
        </p:nvGrpSpPr>
        <p:grpSpPr bwMode="auto">
          <a:xfrm>
            <a:off x="680219" y="2502869"/>
            <a:ext cx="5946785" cy="1727202"/>
            <a:chOff x="-2720" y="978"/>
            <a:chExt cx="3746" cy="1088"/>
          </a:xfrm>
        </p:grpSpPr>
        <p:sp>
          <p:nvSpPr>
            <p:cNvPr id="2088" name="Text Box 48"/>
            <p:cNvSpPr txBox="1">
              <a:spLocks noChangeArrowheads="1"/>
            </p:cNvSpPr>
            <p:nvPr/>
          </p:nvSpPr>
          <p:spPr bwMode="auto">
            <a:xfrm>
              <a:off x="668" y="1830"/>
              <a:ext cx="329" cy="217"/>
            </a:xfrm>
            <a:prstGeom prst="rect">
              <a:avLst/>
            </a:prstGeom>
            <a:noFill/>
            <a:ln w="6350" algn="ctr">
              <a:solidFill>
                <a:schemeClr val="tx1">
                  <a:lumMod val="40000"/>
                  <a:lumOff val="60000"/>
                </a:schemeClr>
              </a:solidFill>
              <a:miter lim="800000"/>
              <a:headEnd/>
              <a:tailEnd/>
            </a:ln>
          </p:spPr>
          <p:txBody>
            <a:bodyPr>
              <a:spAutoFit/>
            </a:bodyPr>
            <a:lstStyle/>
            <a:p>
              <a:r>
                <a:rPr lang="en-CA" sz="1300" dirty="0"/>
                <a:t>9%</a:t>
              </a:r>
            </a:p>
            <a:p>
              <a:endParaRPr lang="en-CA" sz="100" dirty="0"/>
            </a:p>
            <a:p>
              <a:endParaRPr lang="en-CA" sz="100" dirty="0"/>
            </a:p>
          </p:txBody>
        </p:sp>
        <p:sp>
          <p:nvSpPr>
            <p:cNvPr id="2089" name="Text Box 49"/>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t>(n=87)</a:t>
              </a:r>
            </a:p>
          </p:txBody>
        </p:sp>
        <p:sp>
          <p:nvSpPr>
            <p:cNvPr id="60" name="Text Box 48"/>
            <p:cNvSpPr txBox="1">
              <a:spLocks noChangeArrowheads="1"/>
            </p:cNvSpPr>
            <p:nvPr/>
          </p:nvSpPr>
          <p:spPr bwMode="auto">
            <a:xfrm>
              <a:off x="298" y="1830"/>
              <a:ext cx="329" cy="217"/>
            </a:xfrm>
            <a:prstGeom prst="rect">
              <a:avLst/>
            </a:prstGeom>
            <a:noFill/>
            <a:ln w="6350" algn="ctr">
              <a:solidFill>
                <a:schemeClr val="tx1">
                  <a:lumMod val="60000"/>
                  <a:lumOff val="40000"/>
                </a:schemeClr>
              </a:solidFill>
              <a:miter lim="800000"/>
              <a:headEnd/>
              <a:tailEnd/>
            </a:ln>
          </p:spPr>
          <p:txBody>
            <a:bodyPr>
              <a:spAutoFit/>
            </a:bodyPr>
            <a:lstStyle/>
            <a:p>
              <a:r>
                <a:rPr lang="en-CA" sz="1300" dirty="0" smtClean="0"/>
                <a:t>9%</a:t>
              </a:r>
              <a:endParaRPr lang="en-CA" sz="1300" dirty="0"/>
            </a:p>
            <a:p>
              <a:endParaRPr lang="en-CA" sz="100" dirty="0"/>
            </a:p>
            <a:p>
              <a:endParaRPr lang="en-CA" sz="100" dirty="0"/>
            </a:p>
          </p:txBody>
        </p:sp>
        <p:sp>
          <p:nvSpPr>
            <p:cNvPr id="77" name="Text Box 48"/>
            <p:cNvSpPr txBox="1">
              <a:spLocks noChangeArrowheads="1"/>
            </p:cNvSpPr>
            <p:nvPr/>
          </p:nvSpPr>
          <p:spPr bwMode="auto">
            <a:xfrm>
              <a:off x="-62" y="1830"/>
              <a:ext cx="329" cy="217"/>
            </a:xfrm>
            <a:prstGeom prst="rect">
              <a:avLst/>
            </a:prstGeom>
            <a:noFill/>
            <a:ln w="6350" algn="ctr">
              <a:solidFill>
                <a:schemeClr val="tx1"/>
              </a:solidFill>
              <a:miter lim="800000"/>
              <a:headEnd/>
              <a:tailEnd/>
            </a:ln>
          </p:spPr>
          <p:txBody>
            <a:bodyPr>
              <a:spAutoFit/>
            </a:bodyPr>
            <a:lstStyle/>
            <a:p>
              <a:r>
                <a:rPr lang="en-CA" sz="1300" dirty="0" smtClean="0"/>
                <a:t>8%</a:t>
              </a:r>
              <a:endParaRPr lang="en-CA" sz="1300" dirty="0"/>
            </a:p>
            <a:p>
              <a:endParaRPr lang="en-CA" sz="100" dirty="0"/>
            </a:p>
            <a:p>
              <a:endParaRPr lang="en-CA" sz="100" dirty="0"/>
            </a:p>
          </p:txBody>
        </p:sp>
        <p:sp>
          <p:nvSpPr>
            <p:cNvPr id="78" name="Text Box 48"/>
            <p:cNvSpPr txBox="1">
              <a:spLocks noChangeArrowheads="1"/>
            </p:cNvSpPr>
            <p:nvPr/>
          </p:nvSpPr>
          <p:spPr bwMode="auto">
            <a:xfrm>
              <a:off x="-2720" y="978"/>
              <a:ext cx="329" cy="217"/>
            </a:xfrm>
            <a:prstGeom prst="rect">
              <a:avLst/>
            </a:prstGeom>
            <a:noFill/>
            <a:ln w="6350" algn="ctr">
              <a:solidFill>
                <a:schemeClr val="tx1"/>
              </a:solidFill>
              <a:miter lim="800000"/>
              <a:headEnd/>
              <a:tailEnd/>
            </a:ln>
          </p:spPr>
          <p:txBody>
            <a:bodyPr>
              <a:spAutoFit/>
            </a:bodyPr>
            <a:lstStyle/>
            <a:p>
              <a:r>
                <a:rPr lang="en-CA" sz="1300" dirty="0" smtClean="0"/>
                <a:t>92%</a:t>
              </a:r>
              <a:endParaRPr lang="en-CA" sz="1300" dirty="0"/>
            </a:p>
            <a:p>
              <a:endParaRPr lang="en-CA" sz="100" dirty="0"/>
            </a:p>
            <a:p>
              <a:endParaRPr lang="en-CA" sz="100" dirty="0"/>
            </a:p>
          </p:txBody>
        </p:sp>
      </p:grpSp>
      <p:sp>
        <p:nvSpPr>
          <p:cNvPr id="56" name="Content Placeholder 25"/>
          <p:cNvSpPr txBox="1">
            <a:spLocks/>
          </p:cNvSpPr>
          <p:nvPr/>
        </p:nvSpPr>
        <p:spPr>
          <a:xfrm>
            <a:off x="365124" y="739598"/>
            <a:ext cx="85322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600"/>
              </a:spcAft>
              <a:buFont typeface="Wingdings" pitchFamily="2" charset="2"/>
              <a:buChar char="§"/>
              <a:defRPr/>
            </a:pPr>
            <a:r>
              <a:rPr lang="en-US" sz="1400" b="0" dirty="0" smtClean="0">
                <a:solidFill>
                  <a:schemeClr val="tx1"/>
                </a:solidFill>
                <a:latin typeface="+mj-lt"/>
              </a:rPr>
              <a:t>Unchanged from 2013, nine </a:t>
            </a:r>
            <a:r>
              <a:rPr lang="en-US" sz="1400" b="0" dirty="0">
                <a:solidFill>
                  <a:schemeClr val="tx1"/>
                </a:solidFill>
                <a:latin typeface="+mj-lt"/>
              </a:rPr>
              <a:t>in ten (</a:t>
            </a:r>
            <a:r>
              <a:rPr lang="en-US" sz="1400" b="0" dirty="0" smtClean="0">
                <a:solidFill>
                  <a:schemeClr val="tx1"/>
                </a:solidFill>
                <a:latin typeface="+mj-lt"/>
              </a:rPr>
              <a:t>91%) </a:t>
            </a:r>
            <a:r>
              <a:rPr lang="en-US" sz="1400" b="0" dirty="0">
                <a:solidFill>
                  <a:schemeClr val="tx1"/>
                </a:solidFill>
                <a:latin typeface="+mj-lt"/>
              </a:rPr>
              <a:t>students </a:t>
            </a:r>
            <a:r>
              <a:rPr lang="en-US" sz="1400" b="0" dirty="0" smtClean="0">
                <a:solidFill>
                  <a:schemeClr val="tx1"/>
                </a:solidFill>
                <a:latin typeface="+mj-lt"/>
              </a:rPr>
              <a:t>say </a:t>
            </a:r>
            <a:r>
              <a:rPr lang="en-US" sz="1400" b="0" dirty="0">
                <a:solidFill>
                  <a:schemeClr val="tx1"/>
                </a:solidFill>
                <a:latin typeface="+mj-lt"/>
              </a:rPr>
              <a:t>they definitely or probably will pursue a career in </a:t>
            </a:r>
            <a:r>
              <a:rPr lang="en-US" sz="1400" b="0" dirty="0" smtClean="0">
                <a:solidFill>
                  <a:schemeClr val="tx1"/>
                </a:solidFill>
                <a:latin typeface="+mj-lt"/>
              </a:rPr>
              <a:t>engineering.  One in ten (9%) probably or definitely won’t.</a:t>
            </a:r>
            <a:endParaRPr lang="en-US" sz="1400" b="0" dirty="0">
              <a:solidFill>
                <a:schemeClr val="tx1"/>
              </a:solidFill>
              <a:latin typeface="+mj-lt"/>
            </a:endParaRPr>
          </a:p>
        </p:txBody>
      </p:sp>
      <p:sp>
        <p:nvSpPr>
          <p:cNvPr id="59" name="AutoShape 5"/>
          <p:cNvSpPr>
            <a:spLocks/>
          </p:cNvSpPr>
          <p:nvPr/>
        </p:nvSpPr>
        <p:spPr bwMode="auto">
          <a:xfrm rot="5400000">
            <a:off x="5852305" y="3194159"/>
            <a:ext cx="182880" cy="2468880"/>
          </a:xfrm>
          <a:prstGeom prst="leftBrace">
            <a:avLst>
              <a:gd name="adj1" fmla="val 107124"/>
              <a:gd name="adj2" fmla="val 50000"/>
            </a:avLst>
          </a:prstGeom>
          <a:noFill/>
          <a:ln w="12700">
            <a:solidFill>
              <a:schemeClr val="bg2">
                <a:lumMod val="50000"/>
              </a:schemeClr>
            </a:solidFill>
            <a:round/>
            <a:headEnd/>
            <a:tailEnd/>
          </a:ln>
        </p:spPr>
        <p:txBody>
          <a:bodyPr anchor="ctr">
            <a:spAutoFit/>
          </a:bodyPr>
          <a:lstStyle/>
          <a:p>
            <a:endParaRPr lang="en-US" dirty="0"/>
          </a:p>
        </p:txBody>
      </p:sp>
      <p:sp>
        <p:nvSpPr>
          <p:cNvPr id="61" name="Text Box 45"/>
          <p:cNvSpPr txBox="1">
            <a:spLocks noChangeArrowheads="1"/>
          </p:cNvSpPr>
          <p:nvPr/>
        </p:nvSpPr>
        <p:spPr bwMode="auto">
          <a:xfrm>
            <a:off x="686435" y="2706946"/>
            <a:ext cx="536575" cy="184150"/>
          </a:xfrm>
          <a:prstGeom prst="rect">
            <a:avLst/>
          </a:prstGeom>
          <a:noFill/>
          <a:ln w="25400" algn="ctr">
            <a:noFill/>
            <a:miter lim="800000"/>
            <a:headEnd/>
            <a:tailEnd/>
          </a:ln>
        </p:spPr>
        <p:txBody>
          <a:bodyPr>
            <a:spAutoFit/>
          </a:bodyPr>
          <a:lstStyle/>
          <a:p>
            <a:pPr algn="l"/>
            <a:r>
              <a:rPr lang="en-CA" dirty="0" smtClean="0"/>
              <a:t>(n=1142)</a:t>
            </a:r>
            <a:endParaRPr lang="en-CA" dirty="0"/>
          </a:p>
        </p:txBody>
      </p:sp>
      <p:sp>
        <p:nvSpPr>
          <p:cNvPr id="62" name="Text Box 28"/>
          <p:cNvSpPr txBox="1">
            <a:spLocks noChangeArrowheads="1"/>
          </p:cNvSpPr>
          <p:nvPr/>
        </p:nvSpPr>
        <p:spPr bwMode="auto">
          <a:xfrm>
            <a:off x="726815" y="3118424"/>
            <a:ext cx="568325"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(n=749)</a:t>
            </a:r>
            <a:endParaRPr lang="en-CA" sz="500" b="0" dirty="0">
              <a:latin typeface="Arial Narrow" pitchFamily="34" charset="0"/>
            </a:endParaRPr>
          </a:p>
        </p:txBody>
      </p:sp>
      <p:sp>
        <p:nvSpPr>
          <p:cNvPr id="63" name="Rectangle 62"/>
          <p:cNvSpPr/>
          <p:nvPr/>
        </p:nvSpPr>
        <p:spPr>
          <a:xfrm>
            <a:off x="2066654" y="4235921"/>
            <a:ext cx="365806" cy="169277"/>
          </a:xfrm>
          <a:prstGeom prst="rect">
            <a:avLst/>
          </a:prstGeom>
        </p:spPr>
        <p:txBody>
          <a:bodyPr wrap="none">
            <a:spAutoFit/>
          </a:bodyPr>
          <a:lstStyle/>
          <a:p>
            <a:pPr algn="l"/>
            <a:r>
              <a:rPr lang="en-CA" sz="500" b="0" dirty="0" smtClean="0">
                <a:latin typeface="Arial Narrow" pitchFamily="34" charset="0"/>
              </a:rPr>
              <a:t>(n=393)</a:t>
            </a:r>
            <a:endParaRPr lang="en-CA" sz="500" b="0" dirty="0">
              <a:latin typeface="Arial Narrow" pitchFamily="34" charset="0"/>
            </a:endParaRPr>
          </a:p>
        </p:txBody>
      </p:sp>
      <p:sp>
        <p:nvSpPr>
          <p:cNvPr id="64" name="Rectangle 63"/>
          <p:cNvSpPr/>
          <p:nvPr/>
        </p:nvSpPr>
        <p:spPr>
          <a:xfrm>
            <a:off x="5371986" y="5098238"/>
            <a:ext cx="336952" cy="169277"/>
          </a:xfrm>
          <a:prstGeom prst="rect">
            <a:avLst/>
          </a:prstGeom>
        </p:spPr>
        <p:txBody>
          <a:bodyPr wrap="none">
            <a:spAutoFit/>
          </a:bodyPr>
          <a:lstStyle/>
          <a:p>
            <a:pPr algn="l"/>
            <a:r>
              <a:rPr lang="en-CA" sz="500" b="0" dirty="0" smtClean="0">
                <a:latin typeface="Arial Narrow" pitchFamily="34" charset="0"/>
              </a:rPr>
              <a:t>(n=87)</a:t>
            </a:r>
            <a:endParaRPr lang="en-CA" sz="500" b="0" dirty="0">
              <a:latin typeface="Arial Narrow" pitchFamily="34" charset="0"/>
            </a:endParaRPr>
          </a:p>
        </p:txBody>
      </p:sp>
      <p:sp>
        <p:nvSpPr>
          <p:cNvPr id="65" name="Rectangle 64"/>
          <p:cNvSpPr/>
          <p:nvPr/>
        </p:nvSpPr>
        <p:spPr>
          <a:xfrm>
            <a:off x="6228258" y="5378480"/>
            <a:ext cx="351378" cy="169277"/>
          </a:xfrm>
          <a:prstGeom prst="rect">
            <a:avLst/>
          </a:prstGeom>
        </p:spPr>
        <p:txBody>
          <a:bodyPr wrap="none">
            <a:spAutoFit/>
          </a:bodyPr>
          <a:lstStyle/>
          <a:p>
            <a:pPr algn="l"/>
            <a:r>
              <a:rPr lang="en-CA" sz="500" b="0" dirty="0" smtClean="0">
                <a:latin typeface="Arial Narrow" pitchFamily="34" charset="0"/>
              </a:rPr>
              <a:t>(m=21)</a:t>
            </a:r>
            <a:endParaRPr lang="en-CA" sz="500" b="0" dirty="0">
              <a:latin typeface="Arial Narrow" pitchFamily="34" charset="0"/>
            </a:endParaRPr>
          </a:p>
        </p:txBody>
      </p:sp>
      <p:sp>
        <p:nvSpPr>
          <p:cNvPr id="66" name="Text Box 49"/>
          <p:cNvSpPr txBox="1">
            <a:spLocks noChangeArrowheads="1"/>
          </p:cNvSpPr>
          <p:nvPr/>
        </p:nvSpPr>
        <p:spPr bwMode="auto">
          <a:xfrm>
            <a:off x="4934726" y="4038939"/>
            <a:ext cx="536576" cy="184150"/>
          </a:xfrm>
          <a:prstGeom prst="rect">
            <a:avLst/>
          </a:prstGeom>
          <a:noFill/>
          <a:ln w="25400" algn="ctr">
            <a:noFill/>
            <a:miter lim="800000"/>
            <a:headEnd/>
            <a:tailEnd/>
          </a:ln>
        </p:spPr>
        <p:txBody>
          <a:bodyPr>
            <a:spAutoFit/>
          </a:bodyPr>
          <a:lstStyle/>
          <a:p>
            <a:pPr algn="l"/>
            <a:r>
              <a:rPr lang="en-CA" dirty="0" smtClean="0"/>
              <a:t>(n=108)</a:t>
            </a:r>
            <a:endParaRPr lang="en-CA" dirty="0"/>
          </a:p>
        </p:txBody>
      </p:sp>
      <p:sp>
        <p:nvSpPr>
          <p:cNvPr id="69" name="Rectangle 68"/>
          <p:cNvSpPr/>
          <p:nvPr/>
        </p:nvSpPr>
        <p:spPr>
          <a:xfrm>
            <a:off x="259605" y="6389026"/>
            <a:ext cx="4833396" cy="461665"/>
          </a:xfrm>
          <a:prstGeom prst="rect">
            <a:avLst/>
          </a:prstGeom>
        </p:spPr>
        <p:txBody>
          <a:bodyPr wrap="square" anchor="ctr" anchorCtr="1">
            <a:spAutoFit/>
          </a:bodyPr>
          <a:lstStyle/>
          <a:p>
            <a:pPr algn="l" fontAlgn="auto">
              <a:spcBef>
                <a:spcPts val="0"/>
              </a:spcBef>
              <a:spcAft>
                <a:spcPts val="0"/>
              </a:spcAft>
              <a:defRPr/>
            </a:pPr>
            <a:r>
              <a:rPr lang="en-US" sz="800" b="0" dirty="0" smtClean="0">
                <a:solidFill>
                  <a:schemeClr val="bg2">
                    <a:lumMod val="50000"/>
                  </a:schemeClr>
                </a:solidFill>
              </a:rPr>
              <a:t>*The increase in intention to apply between 2008 and 2009 was likely caused by a change in the response options (for example students were not provided the option to say might or might after 2008) and the greater-cross section of universities involved in the study. </a:t>
            </a:r>
            <a:endParaRPr lang="en-US" sz="800" b="0" dirty="0">
              <a:solidFill>
                <a:schemeClr val="bg2">
                  <a:lumMod val="50000"/>
                </a:schemeClr>
              </a:solidFill>
            </a:endParaRPr>
          </a:p>
        </p:txBody>
      </p:sp>
      <p:sp>
        <p:nvSpPr>
          <p:cNvPr id="70" name="Text Box 32"/>
          <p:cNvSpPr txBox="1">
            <a:spLocks noChangeArrowheads="1"/>
          </p:cNvSpPr>
          <p:nvPr/>
        </p:nvSpPr>
        <p:spPr bwMode="auto">
          <a:xfrm>
            <a:off x="1814022" y="4095748"/>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n=408)</a:t>
            </a:r>
            <a:endParaRPr lang="en-CA" sz="500" b="0" dirty="0">
              <a:latin typeface="Arial Narrow" pitchFamily="34" charset="0"/>
            </a:endParaRPr>
          </a:p>
        </p:txBody>
      </p:sp>
      <p:sp>
        <p:nvSpPr>
          <p:cNvPr id="71" name="Text Box 32"/>
          <p:cNvSpPr txBox="1">
            <a:spLocks noChangeArrowheads="1"/>
          </p:cNvSpPr>
          <p:nvPr/>
        </p:nvSpPr>
        <p:spPr bwMode="auto">
          <a:xfrm>
            <a:off x="4559299" y="5172073"/>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n=76)</a:t>
            </a:r>
            <a:endParaRPr lang="en-CA" sz="500" b="0" dirty="0">
              <a:latin typeface="Arial Narrow" pitchFamily="34" charset="0"/>
            </a:endParaRPr>
          </a:p>
        </p:txBody>
      </p:sp>
      <p:sp>
        <p:nvSpPr>
          <p:cNvPr id="74" name="Text Box 32"/>
          <p:cNvSpPr txBox="1">
            <a:spLocks noChangeArrowheads="1"/>
          </p:cNvSpPr>
          <p:nvPr/>
        </p:nvSpPr>
        <p:spPr bwMode="auto">
          <a:xfrm>
            <a:off x="5940424" y="5410198"/>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n=14)</a:t>
            </a:r>
            <a:endParaRPr lang="en-CA" sz="500" b="0" dirty="0">
              <a:latin typeface="Arial Narrow" pitchFamily="34" charset="0"/>
            </a:endParaRPr>
          </a:p>
        </p:txBody>
      </p:sp>
      <p:sp>
        <p:nvSpPr>
          <p:cNvPr id="75" name="Text Box 32"/>
          <p:cNvSpPr txBox="1">
            <a:spLocks noChangeArrowheads="1"/>
          </p:cNvSpPr>
          <p:nvPr/>
        </p:nvSpPr>
        <p:spPr bwMode="auto">
          <a:xfrm>
            <a:off x="444517" y="3241673"/>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n=670)</a:t>
            </a:r>
            <a:endParaRPr lang="en-CA" sz="500" b="0" dirty="0">
              <a:latin typeface="Arial Narrow" pitchFamily="34" charset="0"/>
            </a:endParaRPr>
          </a:p>
        </p:txBody>
      </p:sp>
      <p:sp>
        <p:nvSpPr>
          <p:cNvPr id="80" name="Text Box 45"/>
          <p:cNvSpPr txBox="1">
            <a:spLocks noChangeArrowheads="1"/>
          </p:cNvSpPr>
          <p:nvPr/>
        </p:nvSpPr>
        <p:spPr bwMode="auto">
          <a:xfrm>
            <a:off x="1268733" y="2689004"/>
            <a:ext cx="536575" cy="184150"/>
          </a:xfrm>
          <a:prstGeom prst="rect">
            <a:avLst/>
          </a:prstGeom>
          <a:noFill/>
          <a:ln w="25400" algn="ctr">
            <a:noFill/>
            <a:miter lim="800000"/>
            <a:headEnd/>
            <a:tailEnd/>
          </a:ln>
        </p:spPr>
        <p:txBody>
          <a:bodyPr>
            <a:spAutoFit/>
          </a:bodyPr>
          <a:lstStyle/>
          <a:p>
            <a:pPr algn="l"/>
            <a:r>
              <a:rPr lang="en-CA" dirty="0" smtClean="0"/>
              <a:t>(n=1078)</a:t>
            </a:r>
            <a:endParaRPr lang="en-CA" dirty="0"/>
          </a:p>
        </p:txBody>
      </p:sp>
      <p:sp>
        <p:nvSpPr>
          <p:cNvPr id="81" name="Text Box 49"/>
          <p:cNvSpPr txBox="1">
            <a:spLocks noChangeArrowheads="1"/>
          </p:cNvSpPr>
          <p:nvPr/>
        </p:nvSpPr>
        <p:spPr bwMode="auto">
          <a:xfrm>
            <a:off x="5530643" y="4036390"/>
            <a:ext cx="536576" cy="184150"/>
          </a:xfrm>
          <a:prstGeom prst="rect">
            <a:avLst/>
          </a:prstGeom>
          <a:noFill/>
          <a:ln w="25400" algn="ctr">
            <a:noFill/>
            <a:miter lim="800000"/>
            <a:headEnd/>
            <a:tailEnd/>
          </a:ln>
        </p:spPr>
        <p:txBody>
          <a:bodyPr>
            <a:spAutoFit/>
          </a:bodyPr>
          <a:lstStyle/>
          <a:p>
            <a:pPr algn="l"/>
            <a:r>
              <a:rPr lang="en-CA" dirty="0" smtClean="0"/>
              <a:t>(n=90)</a:t>
            </a:r>
            <a:endParaRPr lang="en-CA" dirty="0"/>
          </a:p>
        </p:txBody>
      </p:sp>
      <p:sp>
        <p:nvSpPr>
          <p:cNvPr id="85" name="Text Box 44"/>
          <p:cNvSpPr txBox="1">
            <a:spLocks noChangeArrowheads="1"/>
          </p:cNvSpPr>
          <p:nvPr/>
        </p:nvSpPr>
        <p:spPr bwMode="auto">
          <a:xfrm>
            <a:off x="92698" y="2506707"/>
            <a:ext cx="522288" cy="344488"/>
          </a:xfrm>
          <a:prstGeom prst="rect">
            <a:avLst/>
          </a:prstGeom>
          <a:noFill/>
          <a:ln w="3175" algn="ctr">
            <a:solidFill>
              <a:schemeClr val="tx1">
                <a:lumMod val="50000"/>
              </a:schemeClr>
            </a:solidFill>
            <a:miter lim="800000"/>
            <a:headEnd/>
            <a:tailEnd/>
          </a:ln>
        </p:spPr>
        <p:txBody>
          <a:bodyPr>
            <a:spAutoFit/>
          </a:bodyPr>
          <a:lstStyle/>
          <a:p>
            <a:r>
              <a:rPr lang="en-CA" sz="1300" dirty="0" smtClean="0"/>
              <a:t>91%</a:t>
            </a:r>
            <a:endParaRPr lang="en-CA" sz="1300" dirty="0"/>
          </a:p>
          <a:p>
            <a:endParaRPr lang="en-CA" sz="100" dirty="0"/>
          </a:p>
          <a:p>
            <a:endParaRPr lang="en-CA" sz="100" dirty="0"/>
          </a:p>
        </p:txBody>
      </p:sp>
      <p:sp>
        <p:nvSpPr>
          <p:cNvPr id="86" name="Text Box 44"/>
          <p:cNvSpPr txBox="1">
            <a:spLocks noChangeArrowheads="1"/>
          </p:cNvSpPr>
          <p:nvPr/>
        </p:nvSpPr>
        <p:spPr bwMode="auto">
          <a:xfrm>
            <a:off x="4351336" y="3858311"/>
            <a:ext cx="522288" cy="344488"/>
          </a:xfrm>
          <a:prstGeom prst="rect">
            <a:avLst/>
          </a:prstGeom>
          <a:noFill/>
          <a:ln w="3175" algn="ctr">
            <a:solidFill>
              <a:schemeClr val="tx1">
                <a:lumMod val="50000"/>
              </a:schemeClr>
            </a:solidFill>
            <a:miter lim="800000"/>
            <a:headEnd/>
            <a:tailEnd/>
          </a:ln>
        </p:spPr>
        <p:txBody>
          <a:bodyPr>
            <a:spAutoFit/>
          </a:bodyPr>
          <a:lstStyle/>
          <a:p>
            <a:r>
              <a:rPr lang="en-CA" sz="1300" dirty="0"/>
              <a:t>9</a:t>
            </a:r>
            <a:r>
              <a:rPr lang="en-CA" sz="1300" dirty="0" smtClean="0"/>
              <a:t>%</a:t>
            </a:r>
            <a:endParaRPr lang="en-CA" sz="1300" dirty="0"/>
          </a:p>
          <a:p>
            <a:endParaRPr lang="en-CA" sz="100" dirty="0"/>
          </a:p>
          <a:p>
            <a:endParaRPr lang="en-CA" sz="100" dirty="0"/>
          </a:p>
        </p:txBody>
      </p:sp>
      <p:sp>
        <p:nvSpPr>
          <p:cNvPr id="79" name="Text Box 45"/>
          <p:cNvSpPr txBox="1">
            <a:spLocks noChangeArrowheads="1"/>
          </p:cNvSpPr>
          <p:nvPr/>
        </p:nvSpPr>
        <p:spPr bwMode="auto">
          <a:xfrm>
            <a:off x="96836" y="2706946"/>
            <a:ext cx="536575" cy="184150"/>
          </a:xfrm>
          <a:prstGeom prst="rect">
            <a:avLst/>
          </a:prstGeom>
          <a:noFill/>
          <a:ln w="25400" algn="ctr">
            <a:noFill/>
            <a:miter lim="800000"/>
            <a:headEnd/>
            <a:tailEnd/>
          </a:ln>
        </p:spPr>
        <p:txBody>
          <a:bodyPr>
            <a:spAutoFit/>
          </a:bodyPr>
          <a:lstStyle/>
          <a:p>
            <a:pPr algn="l"/>
            <a:r>
              <a:rPr lang="en-CA" dirty="0" smtClean="0"/>
              <a:t>(n=875)</a:t>
            </a:r>
            <a:endParaRPr lang="en-CA" dirty="0"/>
          </a:p>
        </p:txBody>
      </p:sp>
      <p:sp>
        <p:nvSpPr>
          <p:cNvPr id="82" name="Text Box 45"/>
          <p:cNvSpPr txBox="1">
            <a:spLocks noChangeArrowheads="1"/>
          </p:cNvSpPr>
          <p:nvPr/>
        </p:nvSpPr>
        <p:spPr bwMode="auto">
          <a:xfrm>
            <a:off x="4400263" y="4031814"/>
            <a:ext cx="536575" cy="184150"/>
          </a:xfrm>
          <a:prstGeom prst="rect">
            <a:avLst/>
          </a:prstGeom>
          <a:noFill/>
          <a:ln w="25400" algn="ctr">
            <a:noFill/>
            <a:miter lim="800000"/>
            <a:headEnd/>
            <a:tailEnd/>
          </a:ln>
        </p:spPr>
        <p:txBody>
          <a:bodyPr>
            <a:spAutoFit/>
          </a:bodyPr>
          <a:lstStyle/>
          <a:p>
            <a:pPr algn="l"/>
            <a:r>
              <a:rPr lang="en-CA" dirty="0" smtClean="0"/>
              <a:t>(n=83)</a:t>
            </a:r>
            <a:endParaRPr lang="en-CA" dirty="0"/>
          </a:p>
        </p:txBody>
      </p:sp>
      <p:sp>
        <p:nvSpPr>
          <p:cNvPr id="84" name="Text Box 32"/>
          <p:cNvSpPr txBox="1">
            <a:spLocks noChangeArrowheads="1"/>
          </p:cNvSpPr>
          <p:nvPr/>
        </p:nvSpPr>
        <p:spPr bwMode="auto">
          <a:xfrm>
            <a:off x="259605" y="3263994"/>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n=533)</a:t>
            </a:r>
            <a:endParaRPr lang="en-CA" sz="500" b="0" dirty="0">
              <a:latin typeface="Arial Narrow" pitchFamily="34" charset="0"/>
            </a:endParaRPr>
          </a:p>
        </p:txBody>
      </p:sp>
      <p:sp>
        <p:nvSpPr>
          <p:cNvPr id="87" name="Text Box 32"/>
          <p:cNvSpPr txBox="1">
            <a:spLocks noChangeArrowheads="1"/>
          </p:cNvSpPr>
          <p:nvPr/>
        </p:nvSpPr>
        <p:spPr bwMode="auto">
          <a:xfrm>
            <a:off x="4367932" y="5147458"/>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n=74)</a:t>
            </a:r>
            <a:endParaRPr lang="en-CA" sz="500" b="0" dirty="0">
              <a:latin typeface="Arial Narrow" pitchFamily="34" charset="0"/>
            </a:endParaRPr>
          </a:p>
        </p:txBody>
      </p:sp>
      <p:sp>
        <p:nvSpPr>
          <p:cNvPr id="88" name="Text Box 32"/>
          <p:cNvSpPr txBox="1">
            <a:spLocks noChangeArrowheads="1"/>
          </p:cNvSpPr>
          <p:nvPr/>
        </p:nvSpPr>
        <p:spPr bwMode="auto">
          <a:xfrm>
            <a:off x="1632290" y="4063696"/>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n=342)</a:t>
            </a:r>
            <a:endParaRPr lang="en-CA" sz="500" b="0" dirty="0">
              <a:latin typeface="Arial Narrow" pitchFamily="34" charset="0"/>
            </a:endParaRPr>
          </a:p>
        </p:txBody>
      </p:sp>
      <p:sp>
        <p:nvSpPr>
          <p:cNvPr id="89" name="Text Box 32"/>
          <p:cNvSpPr txBox="1">
            <a:spLocks noChangeArrowheads="1"/>
          </p:cNvSpPr>
          <p:nvPr/>
        </p:nvSpPr>
        <p:spPr bwMode="auto">
          <a:xfrm>
            <a:off x="5751497" y="5400319"/>
            <a:ext cx="5683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n=9)</a:t>
            </a:r>
            <a:endParaRPr lang="en-CA" sz="500" b="0" dirty="0">
              <a:latin typeface="Arial Narrow"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ture1.jpg"/>
          <p:cNvPicPr>
            <a:picLocks noChangeAspect="1"/>
          </p:cNvPicPr>
          <p:nvPr/>
        </p:nvPicPr>
        <p:blipFill>
          <a:blip r:embed="rId2" cstate="print"/>
          <a:srcRect l="5421" r="34342"/>
          <a:stretch>
            <a:fillRect/>
          </a:stretch>
        </p:blipFill>
        <p:spPr>
          <a:xfrm>
            <a:off x="4989689" y="2370667"/>
            <a:ext cx="3857467" cy="2486378"/>
          </a:xfrm>
          <a:prstGeom prst="rect">
            <a:avLst/>
          </a:prstGeom>
        </p:spPr>
      </p:pic>
      <p:sp>
        <p:nvSpPr>
          <p:cNvPr id="3076" name="Rectangle 3"/>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Pursuing Engineering</a:t>
            </a:r>
          </a:p>
        </p:txBody>
      </p:sp>
      <p:sp>
        <p:nvSpPr>
          <p:cNvPr id="3077"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2F284CA-8D79-4BB3-9891-C6539A0EB24D}" type="slidenum">
              <a:rPr lang="en-US"/>
              <a:pPr/>
              <a:t>16</a:t>
            </a:fld>
            <a:endParaRPr lang="en-US" dirty="0"/>
          </a:p>
        </p:txBody>
      </p:sp>
      <p:sp>
        <p:nvSpPr>
          <p:cNvPr id="3078" name="Text Box 4"/>
          <p:cNvSpPr txBox="1">
            <a:spLocks noChangeArrowheads="1"/>
          </p:cNvSpPr>
          <p:nvPr/>
        </p:nvSpPr>
        <p:spPr bwMode="auto">
          <a:xfrm>
            <a:off x="383822" y="6188075"/>
            <a:ext cx="8291866" cy="338138"/>
          </a:xfrm>
          <a:prstGeom prst="rect">
            <a:avLst/>
          </a:prstGeom>
          <a:noFill/>
          <a:ln w="25400">
            <a:noFill/>
            <a:miter lim="800000"/>
            <a:headEnd/>
            <a:tailEnd/>
          </a:ln>
        </p:spPr>
        <p:txBody>
          <a:bodyPr wrap="square">
            <a:spAutoFit/>
          </a:bodyPr>
          <a:lstStyle/>
          <a:p>
            <a:pPr algn="l">
              <a:spcBef>
                <a:spcPts val="0"/>
              </a:spcBef>
              <a:defRPr/>
            </a:pPr>
            <a:r>
              <a:rPr lang="en-US" sz="800" dirty="0" smtClean="0">
                <a:solidFill>
                  <a:schemeClr val="tx1"/>
                </a:solidFill>
                <a:latin typeface="+mj-lt"/>
              </a:rPr>
              <a:t>Current: </a:t>
            </a:r>
            <a:r>
              <a:rPr lang="en-US" sz="800" dirty="0">
                <a:solidFill>
                  <a:schemeClr val="tx1"/>
                </a:solidFill>
                <a:latin typeface="+mj-lt"/>
              </a:rPr>
              <a:t>Q16. What is the primary reason you decided to pursue a career outside of Engineering? Base: Respondents who said No (definitely /probably) in Q14 </a:t>
            </a:r>
            <a:r>
              <a:rPr lang="en-US" sz="800" dirty="0" smtClean="0">
                <a:solidFill>
                  <a:schemeClr val="tx1"/>
                </a:solidFill>
                <a:latin typeface="+mj-lt"/>
              </a:rPr>
              <a:t> 2014 n=83; 2013 n=90; 2012 n=108; 2011 </a:t>
            </a:r>
            <a:r>
              <a:rPr lang="en-US" sz="800" dirty="0">
                <a:solidFill>
                  <a:schemeClr val="tx1"/>
                </a:solidFill>
                <a:latin typeface="+mj-lt"/>
              </a:rPr>
              <a:t>n= 87,2010 n=60. 2009: Q16. Why have you decided to pursue a career outside of Engineering?  Base: Respondents who said No (definitely /probably) in Q14 (n=92).</a:t>
            </a:r>
          </a:p>
        </p:txBody>
      </p:sp>
      <p:sp>
        <p:nvSpPr>
          <p:cNvPr id="3079" name="Text Box 11"/>
          <p:cNvSpPr txBox="1">
            <a:spLocks noChangeArrowheads="1"/>
          </p:cNvSpPr>
          <p:nvPr/>
        </p:nvSpPr>
        <p:spPr bwMode="auto">
          <a:xfrm>
            <a:off x="6087004" y="4897437"/>
            <a:ext cx="2887662" cy="461665"/>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2009</a:t>
            </a:r>
            <a:r>
              <a:rPr lang="en-CA" sz="800" i="1" dirty="0" smtClean="0">
                <a:solidFill>
                  <a:schemeClr val="tx1"/>
                </a:solidFill>
                <a:latin typeface="+mj-lt"/>
              </a:rPr>
              <a:t>: Mentions </a:t>
            </a:r>
            <a:r>
              <a:rPr lang="en-CA" sz="800" i="1" dirty="0">
                <a:solidFill>
                  <a:schemeClr val="tx1"/>
                </a:solidFill>
                <a:latin typeface="+mj-lt"/>
              </a:rPr>
              <a:t>&lt;5% are not shown</a:t>
            </a:r>
            <a:br>
              <a:rPr lang="en-CA" sz="800" i="1" dirty="0">
                <a:solidFill>
                  <a:schemeClr val="tx1"/>
                </a:solidFill>
                <a:latin typeface="+mj-lt"/>
              </a:rPr>
            </a:br>
            <a:r>
              <a:rPr lang="en-CA" sz="800" i="1" dirty="0">
                <a:solidFill>
                  <a:schemeClr val="tx1"/>
                </a:solidFill>
                <a:latin typeface="+mj-lt"/>
              </a:rPr>
              <a:t>Mentions</a:t>
            </a:r>
            <a:r>
              <a:rPr lang="en-CA" sz="800" dirty="0">
                <a:solidFill>
                  <a:schemeClr val="tx1"/>
                </a:solidFill>
                <a:latin typeface="+mj-lt"/>
              </a:rPr>
              <a:t> </a:t>
            </a:r>
            <a:r>
              <a:rPr lang="en-CA" sz="800" i="1" dirty="0">
                <a:solidFill>
                  <a:schemeClr val="tx1"/>
                </a:solidFill>
                <a:latin typeface="+mj-lt"/>
              </a:rPr>
              <a:t>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3080" name="Text Box 39"/>
          <p:cNvSpPr txBox="1">
            <a:spLocks noChangeArrowheads="1"/>
          </p:cNvSpPr>
          <p:nvPr/>
        </p:nvSpPr>
        <p:spPr bwMode="auto">
          <a:xfrm>
            <a:off x="428977" y="5906031"/>
            <a:ext cx="5741988" cy="338137"/>
          </a:xfrm>
          <a:prstGeom prst="rect">
            <a:avLst/>
          </a:prstGeom>
          <a:noFill/>
          <a:ln w="25400" algn="ctr">
            <a:noFill/>
            <a:miter lim="800000"/>
            <a:headEnd/>
            <a:tailEnd/>
          </a:ln>
        </p:spPr>
        <p:txBody>
          <a:bodyPr>
            <a:spAutoFit/>
          </a:bodyPr>
          <a:lstStyle/>
          <a:p>
            <a:pPr algn="l">
              <a:spcBef>
                <a:spcPts val="0"/>
              </a:spcBef>
              <a:defRPr/>
            </a:pPr>
            <a:r>
              <a:rPr lang="en-CA" sz="800" i="1" dirty="0">
                <a:solidFill>
                  <a:srgbClr val="C00000"/>
                </a:solidFill>
                <a:latin typeface="+mj-lt"/>
              </a:rPr>
              <a:t>**NOTE: </a:t>
            </a:r>
            <a:r>
              <a:rPr lang="en-CA" sz="800" i="1" dirty="0">
                <a:solidFill>
                  <a:schemeClr val="tx1"/>
                </a:solidFill>
                <a:latin typeface="+mj-lt"/>
              </a:rPr>
              <a:t>Important to note that this question was asked differently in 2009 (it was an open-ended question allowing multiple responses), whereas in 2010 the question was closed-ended, requiring only a single response.</a:t>
            </a:r>
          </a:p>
        </p:txBody>
      </p:sp>
      <p:graphicFrame>
        <p:nvGraphicFramePr>
          <p:cNvPr id="11" name="Object 47"/>
          <p:cNvGraphicFramePr>
            <a:graphicFrameLocks noChangeAspect="1"/>
          </p:cNvGraphicFramePr>
          <p:nvPr>
            <p:extLst>
              <p:ext uri="{D42A27DB-BD31-4B8C-83A1-F6EECF244321}">
                <p14:modId xmlns:p14="http://schemas.microsoft.com/office/powerpoint/2010/main" val="3483590426"/>
              </p:ext>
            </p:extLst>
          </p:nvPr>
        </p:nvGraphicFramePr>
        <p:xfrm>
          <a:off x="201436" y="2096723"/>
          <a:ext cx="6741745" cy="3866547"/>
        </p:xfrm>
        <a:graphic>
          <a:graphicData uri="http://schemas.openxmlformats.org/drawingml/2006/chart">
            <c:chart xmlns:c="http://schemas.openxmlformats.org/drawingml/2006/chart" xmlns:r="http://schemas.openxmlformats.org/officeDocument/2006/relationships" r:id="rId3"/>
          </a:graphicData>
        </a:graphic>
      </p:graphicFrame>
      <p:sp>
        <p:nvSpPr>
          <p:cNvPr id="3081" name="Text Box 22"/>
          <p:cNvSpPr txBox="1">
            <a:spLocks noChangeArrowheads="1"/>
          </p:cNvSpPr>
          <p:nvPr/>
        </p:nvSpPr>
        <p:spPr bwMode="auto">
          <a:xfrm>
            <a:off x="1093790" y="1851240"/>
            <a:ext cx="6992938" cy="307777"/>
          </a:xfrm>
          <a:prstGeom prst="rect">
            <a:avLst/>
          </a:prstGeom>
          <a:noFill/>
          <a:ln w="25400" algn="ctr">
            <a:noFill/>
            <a:miter lim="800000"/>
            <a:headEnd/>
            <a:tailEnd/>
          </a:ln>
        </p:spPr>
        <p:txBody>
          <a:bodyPr>
            <a:spAutoFit/>
          </a:bodyPr>
          <a:lstStyle/>
          <a:p>
            <a:r>
              <a:rPr lang="en-US" sz="1400" dirty="0">
                <a:solidFill>
                  <a:srgbClr val="003399"/>
                </a:solidFill>
                <a:latin typeface="+mj-lt"/>
              </a:rPr>
              <a:t>Reasons for Not Pursuing Engineering</a:t>
            </a:r>
            <a:endParaRPr lang="en-CA" sz="1400" dirty="0">
              <a:solidFill>
                <a:srgbClr val="003399"/>
              </a:solidFill>
              <a:latin typeface="+mj-lt"/>
            </a:endParaRPr>
          </a:p>
        </p:txBody>
      </p:sp>
      <p:sp>
        <p:nvSpPr>
          <p:cNvPr id="12" name="Content Placeholder 25"/>
          <p:cNvSpPr txBox="1">
            <a:spLocks/>
          </p:cNvSpPr>
          <p:nvPr/>
        </p:nvSpPr>
        <p:spPr>
          <a:xfrm>
            <a:off x="298449" y="659870"/>
            <a:ext cx="8655051" cy="120032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300" b="0" dirty="0" smtClean="0">
                <a:solidFill>
                  <a:schemeClr val="tx1"/>
                </a:solidFill>
                <a:latin typeface="+mj-lt"/>
              </a:rPr>
              <a:t>The top reasons </a:t>
            </a:r>
            <a:r>
              <a:rPr lang="en-US" sz="1300" b="0" dirty="0">
                <a:solidFill>
                  <a:schemeClr val="tx1"/>
                </a:solidFill>
                <a:latin typeface="+mj-lt"/>
              </a:rPr>
              <a:t>for not pursuing a career in </a:t>
            </a:r>
            <a:r>
              <a:rPr lang="en-US" sz="1300" b="0" dirty="0" smtClean="0">
                <a:solidFill>
                  <a:schemeClr val="tx1"/>
                </a:solidFill>
                <a:latin typeface="+mj-lt"/>
              </a:rPr>
              <a:t>engineering continue to be that engineering is </a:t>
            </a:r>
            <a:r>
              <a:rPr lang="en-US" sz="1300" b="0" dirty="0">
                <a:solidFill>
                  <a:schemeClr val="tx1"/>
                </a:solidFill>
                <a:latin typeface="+mj-lt"/>
              </a:rPr>
              <a:t>not what </a:t>
            </a:r>
            <a:r>
              <a:rPr lang="en-US" sz="1300" b="0" dirty="0" smtClean="0">
                <a:solidFill>
                  <a:schemeClr val="tx1"/>
                </a:solidFill>
                <a:latin typeface="+mj-lt"/>
              </a:rPr>
              <a:t>they </a:t>
            </a:r>
            <a:r>
              <a:rPr lang="en-US" sz="1300" b="0" dirty="0">
                <a:solidFill>
                  <a:schemeClr val="tx1"/>
                </a:solidFill>
                <a:latin typeface="+mj-lt"/>
              </a:rPr>
              <a:t>thought it would </a:t>
            </a:r>
            <a:r>
              <a:rPr lang="en-US" sz="1300" b="0" dirty="0" smtClean="0">
                <a:solidFill>
                  <a:schemeClr val="tx1"/>
                </a:solidFill>
                <a:latin typeface="+mj-lt"/>
              </a:rPr>
              <a:t>be, followed by that there are </a:t>
            </a:r>
            <a:r>
              <a:rPr lang="en-US" sz="1300" b="0" dirty="0">
                <a:solidFill>
                  <a:schemeClr val="tx1"/>
                </a:solidFill>
                <a:latin typeface="+mj-lt"/>
              </a:rPr>
              <a:t>better employment opportunities </a:t>
            </a:r>
            <a:r>
              <a:rPr lang="en-US" sz="1300" b="0" dirty="0" smtClean="0">
                <a:solidFill>
                  <a:schemeClr val="tx1"/>
                </a:solidFill>
                <a:latin typeface="+mj-lt"/>
              </a:rPr>
              <a:t>elsewhere and that they never </a:t>
            </a:r>
            <a:r>
              <a:rPr lang="en-US" sz="1300" b="0" dirty="0">
                <a:solidFill>
                  <a:schemeClr val="tx1"/>
                </a:solidFill>
                <a:latin typeface="+mj-lt"/>
              </a:rPr>
              <a:t>intended to pursue a career in </a:t>
            </a:r>
            <a:r>
              <a:rPr lang="en-US" sz="1300" b="0" dirty="0" smtClean="0">
                <a:solidFill>
                  <a:schemeClr val="tx1"/>
                </a:solidFill>
                <a:latin typeface="+mj-lt"/>
              </a:rPr>
              <a:t>engineering.  </a:t>
            </a:r>
          </a:p>
          <a:p>
            <a:pPr marL="182563" indent="-182563" algn="l" fontAlgn="auto">
              <a:spcBef>
                <a:spcPts val="0"/>
              </a:spcBef>
              <a:spcAft>
                <a:spcPts val="0"/>
              </a:spcAft>
              <a:buFont typeface="Wingdings" pitchFamily="2" charset="2"/>
              <a:buChar char="§"/>
              <a:defRPr/>
            </a:pPr>
            <a:r>
              <a:rPr lang="en-US" sz="1300" b="0" dirty="0" smtClean="0">
                <a:solidFill>
                  <a:schemeClr val="tx1"/>
                </a:solidFill>
                <a:latin typeface="+mj-lt"/>
              </a:rPr>
              <a:t>Compared to 2013, significantly more students reference that engineering is not what they thought it would be.  Directionally more plan to pursue alternate education/ career while directionally fewer indicate it is because there are opportunities to earn more money in another field.</a:t>
            </a:r>
            <a:endParaRPr lang="en-US" sz="1300" b="0" dirty="0">
              <a:solidFill>
                <a:schemeClr val="tx1"/>
              </a:solidFill>
              <a:latin typeface="+mj-lt"/>
            </a:endParaRPr>
          </a:p>
        </p:txBody>
      </p:sp>
      <p:sp>
        <p:nvSpPr>
          <p:cNvPr id="13" name="Rectangle 12"/>
          <p:cNvSpPr/>
          <p:nvPr/>
        </p:nvSpPr>
        <p:spPr>
          <a:xfrm>
            <a:off x="529364" y="6540728"/>
            <a:ext cx="4084772" cy="215444"/>
          </a:xfrm>
          <a:prstGeom prst="rect">
            <a:avLst/>
          </a:prstGeom>
        </p:spPr>
        <p:txBody>
          <a:bodyPr wrap="none">
            <a:spAutoFit/>
          </a:bodyPr>
          <a:lstStyle/>
          <a:p>
            <a:r>
              <a:rPr lang="en-US" sz="800" b="0" dirty="0" smtClean="0">
                <a:solidFill>
                  <a:schemeClr val="bg2">
                    <a:lumMod val="75000"/>
                  </a:schemeClr>
                </a:solidFill>
              </a:rPr>
              <a:t>This question was asked as an open-end in 2009 and a close-end in 2010 and 2011. </a:t>
            </a:r>
            <a:endParaRPr lang="en-US" dirty="0">
              <a:solidFill>
                <a:schemeClr val="bg2">
                  <a:lumMod val="75000"/>
                </a:schemeClr>
              </a:solidFill>
            </a:endParaRPr>
          </a:p>
        </p:txBody>
      </p:sp>
      <p:sp>
        <p:nvSpPr>
          <p:cNvPr id="14" name="TextBox 13"/>
          <p:cNvSpPr txBox="1"/>
          <p:nvPr/>
        </p:nvSpPr>
        <p:spPr>
          <a:xfrm>
            <a:off x="5018383" y="2084428"/>
            <a:ext cx="20590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15" name="TextBox 14"/>
          <p:cNvSpPr txBox="1"/>
          <p:nvPr/>
        </p:nvSpPr>
        <p:spPr>
          <a:xfrm flipV="1">
            <a:off x="4272612" y="3375704"/>
            <a:ext cx="190195" cy="308439"/>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16" name="TextBox 15"/>
          <p:cNvSpPr txBox="1"/>
          <p:nvPr/>
        </p:nvSpPr>
        <p:spPr>
          <a:xfrm>
            <a:off x="3755543" y="4611071"/>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Career Outside of Engineering</a:t>
            </a:r>
          </a:p>
        </p:txBody>
      </p:sp>
      <p:sp>
        <p:nvSpPr>
          <p:cNvPr id="37" name="Content Placeholder 36"/>
          <p:cNvSpPr>
            <a:spLocks noGrp="1"/>
          </p:cNvSpPr>
          <p:nvPr>
            <p:ph idx="1"/>
          </p:nvPr>
        </p:nvSpPr>
        <p:spPr>
          <a:xfrm>
            <a:off x="342899" y="673275"/>
            <a:ext cx="8509353" cy="60016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300" dirty="0" smtClean="0">
                <a:latin typeface="+mj-lt"/>
              </a:rPr>
              <a:t>Among those who do </a:t>
            </a:r>
            <a:r>
              <a:rPr lang="en-US" sz="1300" u="sng" dirty="0" smtClean="0">
                <a:latin typeface="+mj-lt"/>
              </a:rPr>
              <a:t>not</a:t>
            </a:r>
            <a:r>
              <a:rPr lang="en-US" sz="1300" dirty="0" smtClean="0">
                <a:latin typeface="+mj-lt"/>
              </a:rPr>
              <a:t> intend to pursue a career in engineering, the most common career options include medicine, research and IT.  Compared to 2013, students are more likely to reference research or IT and less likely to mention business, we also observe a directional increase in mentions of medicine and a directional decrease in consulting.</a:t>
            </a:r>
            <a:endParaRPr lang="en-US" sz="1300" dirty="0"/>
          </a:p>
        </p:txBody>
      </p:sp>
      <p:sp>
        <p:nvSpPr>
          <p:cNvPr id="4101"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5AAB7C8-1FFA-402A-88E7-319E8D20AE09}" type="slidenum">
              <a:rPr lang="en-US"/>
              <a:pPr/>
              <a:t>17</a:t>
            </a:fld>
            <a:endParaRPr lang="en-US" dirty="0"/>
          </a:p>
        </p:txBody>
      </p:sp>
      <p:sp>
        <p:nvSpPr>
          <p:cNvPr id="2" name="Text Box 3"/>
          <p:cNvSpPr txBox="1">
            <a:spLocks noChangeArrowheads="1"/>
          </p:cNvSpPr>
          <p:nvPr/>
        </p:nvSpPr>
        <p:spPr bwMode="auto">
          <a:xfrm>
            <a:off x="307093" y="6301141"/>
            <a:ext cx="8675688" cy="338137"/>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Q17. What type of career do you plan to pursue? Base: Respondents who said No (definitely /probably) in </a:t>
            </a:r>
            <a:r>
              <a:rPr lang="en-US" sz="800" dirty="0" smtClean="0">
                <a:solidFill>
                  <a:schemeClr val="tx1"/>
                </a:solidFill>
                <a:latin typeface="+mj-lt"/>
              </a:rPr>
              <a:t>Q14,  2014 n=83; 2013 n=90; 2012 n=108, </a:t>
            </a:r>
            <a:r>
              <a:rPr lang="en-US" sz="800" dirty="0">
                <a:solidFill>
                  <a:schemeClr val="tx1"/>
                </a:solidFill>
                <a:latin typeface="+mj-lt"/>
              </a:rPr>
              <a:t>2011 n= 87,2010, n=80*; 2009, n=92;  No tracking from 2008.  The question was asked as a full open-end, rather than provided response categories.</a:t>
            </a:r>
          </a:p>
        </p:txBody>
      </p:sp>
      <p:sp>
        <p:nvSpPr>
          <p:cNvPr id="4103" name="Text Box 17"/>
          <p:cNvSpPr txBox="1">
            <a:spLocks noChangeArrowheads="1"/>
          </p:cNvSpPr>
          <p:nvPr/>
        </p:nvSpPr>
        <p:spPr bwMode="auto">
          <a:xfrm>
            <a:off x="0" y="1335793"/>
            <a:ext cx="9144000" cy="523220"/>
          </a:xfrm>
          <a:prstGeom prst="rect">
            <a:avLst/>
          </a:prstGeom>
          <a:noFill/>
          <a:ln w="25400" algn="ctr">
            <a:noFill/>
            <a:miter lim="800000"/>
            <a:headEnd/>
            <a:tailEnd/>
          </a:ln>
        </p:spPr>
        <p:txBody>
          <a:bodyPr>
            <a:spAutoFit/>
          </a:bodyPr>
          <a:lstStyle/>
          <a:p>
            <a:r>
              <a:rPr lang="en-CA" sz="1400" dirty="0">
                <a:solidFill>
                  <a:srgbClr val="003399"/>
                </a:solidFill>
                <a:latin typeface="+mj-lt"/>
              </a:rPr>
              <a:t>Intended Career Outside of </a:t>
            </a:r>
            <a:r>
              <a:rPr lang="en-CA" sz="1400" dirty="0" smtClean="0">
                <a:solidFill>
                  <a:srgbClr val="003399"/>
                </a:solidFill>
                <a:latin typeface="+mj-lt"/>
              </a:rPr>
              <a:t>Engineering</a:t>
            </a:r>
            <a:br>
              <a:rPr lang="en-CA" sz="1400" dirty="0" smtClean="0">
                <a:solidFill>
                  <a:srgbClr val="003399"/>
                </a:solidFill>
                <a:latin typeface="+mj-lt"/>
              </a:rPr>
            </a:br>
            <a:r>
              <a:rPr lang="en-CA" sz="1400" dirty="0" smtClean="0">
                <a:solidFill>
                  <a:srgbClr val="003399"/>
                </a:solidFill>
                <a:latin typeface="+mj-lt"/>
              </a:rPr>
              <a:t>(</a:t>
            </a:r>
            <a:r>
              <a:rPr lang="en-US" sz="1400" dirty="0">
                <a:solidFill>
                  <a:srgbClr val="003399"/>
                </a:solidFill>
                <a:latin typeface="+mj-lt"/>
              </a:rPr>
              <a:t>Does Not Plan to Pursue Engineering Career)</a:t>
            </a:r>
            <a:endParaRPr lang="en-CA" sz="1400" dirty="0">
              <a:solidFill>
                <a:srgbClr val="003399"/>
              </a:solidFill>
              <a:latin typeface="+mj-lt"/>
            </a:endParaRPr>
          </a:p>
        </p:txBody>
      </p:sp>
      <p:sp>
        <p:nvSpPr>
          <p:cNvPr id="4104" name="Text Box 19"/>
          <p:cNvSpPr txBox="1">
            <a:spLocks noChangeArrowheads="1"/>
          </p:cNvSpPr>
          <p:nvPr/>
        </p:nvSpPr>
        <p:spPr bwMode="auto">
          <a:xfrm>
            <a:off x="307093" y="6553200"/>
            <a:ext cx="4592285" cy="200055"/>
          </a:xfrm>
          <a:prstGeom prst="rect">
            <a:avLst/>
          </a:prstGeom>
          <a:noFill/>
          <a:ln w="25400" algn="ctr">
            <a:noFill/>
            <a:miter lim="800000"/>
            <a:headEnd/>
            <a:tailEnd/>
          </a:ln>
        </p:spPr>
        <p:txBody>
          <a:bodyPr wrap="square">
            <a:spAutoFit/>
          </a:bodyPr>
          <a:lstStyle/>
          <a:p>
            <a:pPr algn="l"/>
            <a:r>
              <a:rPr lang="en-CA" sz="700" i="1" dirty="0"/>
              <a:t>Mentions may add to more than 100% as </a:t>
            </a:r>
            <a:r>
              <a:rPr lang="en-CA" sz="700" i="1" dirty="0" smtClean="0"/>
              <a:t>respondents </a:t>
            </a:r>
            <a:r>
              <a:rPr lang="en-CA" sz="700" i="1" dirty="0"/>
              <a:t>were able to provide more than one response</a:t>
            </a:r>
          </a:p>
        </p:txBody>
      </p:sp>
      <p:graphicFrame>
        <p:nvGraphicFramePr>
          <p:cNvPr id="38" name="Object 4"/>
          <p:cNvGraphicFramePr>
            <a:graphicFrameLocks noChangeAspect="1"/>
          </p:cNvGraphicFramePr>
          <p:nvPr>
            <p:extLst>
              <p:ext uri="{D42A27DB-BD31-4B8C-83A1-F6EECF244321}">
                <p14:modId xmlns:p14="http://schemas.microsoft.com/office/powerpoint/2010/main" val="2208495265"/>
              </p:ext>
            </p:extLst>
          </p:nvPr>
        </p:nvGraphicFramePr>
        <p:xfrm>
          <a:off x="340783" y="1841853"/>
          <a:ext cx="8434388" cy="4346575"/>
        </p:xfrm>
        <a:graphic>
          <a:graphicData uri="http://schemas.openxmlformats.org/drawingml/2006/chart">
            <c:chart xmlns:c="http://schemas.openxmlformats.org/drawingml/2006/chart" xmlns:r="http://schemas.openxmlformats.org/officeDocument/2006/relationships" r:id="rId2"/>
          </a:graphicData>
        </a:graphic>
      </p:graphicFrame>
      <p:sp>
        <p:nvSpPr>
          <p:cNvPr id="4112" name="Text Box 13"/>
          <p:cNvSpPr txBox="1">
            <a:spLocks noChangeArrowheads="1"/>
          </p:cNvSpPr>
          <p:nvPr/>
        </p:nvSpPr>
        <p:spPr bwMode="auto">
          <a:xfrm>
            <a:off x="6038101" y="6015950"/>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(n=31)</a:t>
            </a:r>
          </a:p>
        </p:txBody>
      </p:sp>
      <p:sp>
        <p:nvSpPr>
          <p:cNvPr id="4120" name="Text Box 27"/>
          <p:cNvSpPr txBox="1">
            <a:spLocks noChangeArrowheads="1"/>
          </p:cNvSpPr>
          <p:nvPr/>
        </p:nvSpPr>
        <p:spPr bwMode="auto">
          <a:xfrm>
            <a:off x="3717985" y="5961415"/>
            <a:ext cx="555625" cy="184150"/>
          </a:xfrm>
          <a:prstGeom prst="rect">
            <a:avLst/>
          </a:prstGeom>
          <a:noFill/>
          <a:ln w="25400" algn="ctr">
            <a:noFill/>
            <a:miter lim="800000"/>
            <a:headEnd/>
            <a:tailEnd/>
          </a:ln>
        </p:spPr>
        <p:txBody>
          <a:bodyPr>
            <a:spAutoFit/>
          </a:bodyPr>
          <a:lstStyle/>
          <a:p>
            <a:pPr algn="l"/>
            <a:r>
              <a:rPr lang="en-CA" b="0" dirty="0"/>
              <a:t>(n=10)</a:t>
            </a:r>
          </a:p>
        </p:txBody>
      </p:sp>
      <p:sp>
        <p:nvSpPr>
          <p:cNvPr id="4128" name="Text Box 27"/>
          <p:cNvSpPr txBox="1">
            <a:spLocks noChangeArrowheads="1"/>
          </p:cNvSpPr>
          <p:nvPr/>
        </p:nvSpPr>
        <p:spPr bwMode="auto">
          <a:xfrm>
            <a:off x="5812600" y="5888046"/>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n=28)</a:t>
            </a:r>
            <a:endParaRPr lang="en-CA" b="0" dirty="0">
              <a:latin typeface="Arial Narrow" pitchFamily="34" charset="0"/>
            </a:endParaRPr>
          </a:p>
        </p:txBody>
      </p:sp>
      <p:sp>
        <p:nvSpPr>
          <p:cNvPr id="50" name="Text Box 20"/>
          <p:cNvSpPr txBox="1">
            <a:spLocks noChangeArrowheads="1"/>
          </p:cNvSpPr>
          <p:nvPr/>
        </p:nvSpPr>
        <p:spPr bwMode="auto">
          <a:xfrm>
            <a:off x="4948005" y="5811716"/>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(n=26)</a:t>
            </a:r>
            <a:endParaRPr lang="en-CA" b="0" dirty="0">
              <a:latin typeface="Arial Narrow" pitchFamily="34" charset="0"/>
            </a:endParaRPr>
          </a:p>
        </p:txBody>
      </p:sp>
      <p:sp>
        <p:nvSpPr>
          <p:cNvPr id="53" name="Text Box 11"/>
          <p:cNvSpPr txBox="1">
            <a:spLocks noChangeArrowheads="1"/>
          </p:cNvSpPr>
          <p:nvPr/>
        </p:nvSpPr>
        <p:spPr bwMode="auto">
          <a:xfrm>
            <a:off x="3843638" y="4801088"/>
            <a:ext cx="555625" cy="184150"/>
          </a:xfrm>
          <a:prstGeom prst="rect">
            <a:avLst/>
          </a:prstGeom>
          <a:noFill/>
          <a:ln w="25400" algn="ctr">
            <a:noFill/>
            <a:miter lim="800000"/>
            <a:headEnd/>
            <a:tailEnd/>
          </a:ln>
        </p:spPr>
        <p:txBody>
          <a:bodyPr>
            <a:spAutoFit/>
          </a:bodyPr>
          <a:lstStyle/>
          <a:p>
            <a:pPr algn="l"/>
            <a:r>
              <a:rPr lang="en-CA" b="0" dirty="0"/>
              <a:t>(</a:t>
            </a:r>
            <a:r>
              <a:rPr lang="en-CA" b="0" dirty="0" smtClean="0"/>
              <a:t>n=13)</a:t>
            </a:r>
            <a:endParaRPr lang="en-CA" b="0" dirty="0"/>
          </a:p>
        </p:txBody>
      </p:sp>
      <p:sp>
        <p:nvSpPr>
          <p:cNvPr id="54" name="Text Box 25"/>
          <p:cNvSpPr txBox="1">
            <a:spLocks noChangeArrowheads="1"/>
          </p:cNvSpPr>
          <p:nvPr/>
        </p:nvSpPr>
        <p:spPr bwMode="auto">
          <a:xfrm>
            <a:off x="3668882" y="462831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n=11)</a:t>
            </a:r>
            <a:endParaRPr lang="en-CA" b="0" dirty="0">
              <a:latin typeface="Arial Narrow" pitchFamily="34" charset="0"/>
            </a:endParaRPr>
          </a:p>
        </p:txBody>
      </p:sp>
      <p:sp>
        <p:nvSpPr>
          <p:cNvPr id="57" name="Text Box 9"/>
          <p:cNvSpPr txBox="1">
            <a:spLocks noChangeArrowheads="1"/>
          </p:cNvSpPr>
          <p:nvPr/>
        </p:nvSpPr>
        <p:spPr bwMode="auto">
          <a:xfrm>
            <a:off x="3830963" y="494615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n=12)</a:t>
            </a:r>
            <a:endParaRPr lang="en-CA" b="0" dirty="0">
              <a:latin typeface="Arial Narrow" pitchFamily="34" charset="0"/>
            </a:endParaRPr>
          </a:p>
        </p:txBody>
      </p:sp>
      <p:sp>
        <p:nvSpPr>
          <p:cNvPr id="58" name="Text Box 10"/>
          <p:cNvSpPr txBox="1">
            <a:spLocks noChangeArrowheads="1"/>
          </p:cNvSpPr>
          <p:nvPr/>
        </p:nvSpPr>
        <p:spPr bwMode="auto">
          <a:xfrm>
            <a:off x="2445100" y="4155416"/>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a:t>
            </a:r>
            <a:r>
              <a:rPr lang="en-CA" b="0" dirty="0">
                <a:latin typeface="Arial Narrow" pitchFamily="34" charset="0"/>
              </a:rPr>
              <a:t>)</a:t>
            </a:r>
          </a:p>
        </p:txBody>
      </p:sp>
      <p:sp>
        <p:nvSpPr>
          <p:cNvPr id="62" name="Text Box 24"/>
          <p:cNvSpPr txBox="1">
            <a:spLocks noChangeArrowheads="1"/>
          </p:cNvSpPr>
          <p:nvPr/>
        </p:nvSpPr>
        <p:spPr bwMode="auto">
          <a:xfrm>
            <a:off x="2569773" y="2657177"/>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a:t>
            </a:r>
            <a:endParaRPr lang="en-CA" b="0" dirty="0">
              <a:latin typeface="Arial Narrow" pitchFamily="34" charset="0"/>
            </a:endParaRPr>
          </a:p>
        </p:txBody>
      </p:sp>
      <p:sp>
        <p:nvSpPr>
          <p:cNvPr id="64" name="Text Box 20"/>
          <p:cNvSpPr txBox="1">
            <a:spLocks noChangeArrowheads="1"/>
          </p:cNvSpPr>
          <p:nvPr/>
        </p:nvSpPr>
        <p:spPr bwMode="auto">
          <a:xfrm>
            <a:off x="3390254" y="2592561"/>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a:t>
            </a:r>
            <a:endParaRPr lang="en-CA" b="0" dirty="0">
              <a:latin typeface="Arial Narrow" pitchFamily="34" charset="0"/>
            </a:endParaRPr>
          </a:p>
        </p:txBody>
      </p:sp>
      <p:sp>
        <p:nvSpPr>
          <p:cNvPr id="65" name="Text Box 6"/>
          <p:cNvSpPr txBox="1">
            <a:spLocks noChangeArrowheads="1"/>
          </p:cNvSpPr>
          <p:nvPr/>
        </p:nvSpPr>
        <p:spPr bwMode="auto">
          <a:xfrm>
            <a:off x="3592968" y="2728783"/>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a:t>
            </a:r>
            <a:endParaRPr lang="en-CA" b="0" dirty="0">
              <a:latin typeface="Arial Narrow" pitchFamily="34" charset="0"/>
            </a:endParaRPr>
          </a:p>
        </p:txBody>
      </p:sp>
      <p:sp>
        <p:nvSpPr>
          <p:cNvPr id="67" name="Text Box 20"/>
          <p:cNvSpPr txBox="1">
            <a:spLocks noChangeArrowheads="1"/>
          </p:cNvSpPr>
          <p:nvPr/>
        </p:nvSpPr>
        <p:spPr bwMode="auto">
          <a:xfrm>
            <a:off x="2999359" y="3685927"/>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n=6)</a:t>
            </a:r>
            <a:endParaRPr lang="en-CA" b="0" dirty="0">
              <a:latin typeface="Arial Narrow" pitchFamily="34" charset="0"/>
            </a:endParaRPr>
          </a:p>
        </p:txBody>
      </p:sp>
      <p:sp>
        <p:nvSpPr>
          <p:cNvPr id="76" name="Text Box 20"/>
          <p:cNvSpPr txBox="1">
            <a:spLocks noChangeArrowheads="1"/>
          </p:cNvSpPr>
          <p:nvPr/>
        </p:nvSpPr>
        <p:spPr bwMode="auto">
          <a:xfrm>
            <a:off x="4058906" y="237143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a:t>
            </a:r>
            <a:endParaRPr lang="en-CA" b="0" dirty="0">
              <a:latin typeface="Arial Narrow" pitchFamily="34" charset="0"/>
            </a:endParaRPr>
          </a:p>
        </p:txBody>
      </p:sp>
      <p:sp>
        <p:nvSpPr>
          <p:cNvPr id="45" name="Text Box 20"/>
          <p:cNvSpPr txBox="1">
            <a:spLocks noChangeArrowheads="1"/>
          </p:cNvSpPr>
          <p:nvPr/>
        </p:nvSpPr>
        <p:spPr bwMode="auto">
          <a:xfrm>
            <a:off x="2903463" y="2435507"/>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a:t>
            </a:r>
            <a:endParaRPr lang="en-CA" b="0" dirty="0">
              <a:latin typeface="Arial Narrow" pitchFamily="34" charset="0"/>
            </a:endParaRPr>
          </a:p>
        </p:txBody>
      </p:sp>
      <p:sp>
        <p:nvSpPr>
          <p:cNvPr id="46" name="Text Box 20"/>
          <p:cNvSpPr txBox="1">
            <a:spLocks noChangeArrowheads="1"/>
          </p:cNvSpPr>
          <p:nvPr/>
        </p:nvSpPr>
        <p:spPr bwMode="auto">
          <a:xfrm>
            <a:off x="6041141" y="5757482"/>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(n=31)</a:t>
            </a:r>
            <a:endParaRPr lang="en-CA" b="0" dirty="0">
              <a:latin typeface="Arial Narrow" pitchFamily="34" charset="0"/>
            </a:endParaRPr>
          </a:p>
        </p:txBody>
      </p:sp>
      <p:sp>
        <p:nvSpPr>
          <p:cNvPr id="47" name="Text Box 20"/>
          <p:cNvSpPr txBox="1">
            <a:spLocks noChangeArrowheads="1"/>
          </p:cNvSpPr>
          <p:nvPr/>
        </p:nvSpPr>
        <p:spPr bwMode="auto">
          <a:xfrm>
            <a:off x="2897176" y="2514461"/>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a:t>
            </a:r>
            <a:endParaRPr lang="en-CA" b="0" dirty="0">
              <a:latin typeface="Arial Narrow" pitchFamily="34" charset="0"/>
            </a:endParaRPr>
          </a:p>
        </p:txBody>
      </p:sp>
      <p:sp>
        <p:nvSpPr>
          <p:cNvPr id="81" name="Text Box 25"/>
          <p:cNvSpPr txBox="1">
            <a:spLocks noChangeArrowheads="1"/>
          </p:cNvSpPr>
          <p:nvPr/>
        </p:nvSpPr>
        <p:spPr bwMode="auto">
          <a:xfrm>
            <a:off x="5379211" y="5671345"/>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n=23)</a:t>
            </a:r>
            <a:endParaRPr lang="en-CA" b="0" dirty="0">
              <a:latin typeface="Arial Narrow" pitchFamily="34" charset="0"/>
            </a:endParaRPr>
          </a:p>
        </p:txBody>
      </p:sp>
      <p:sp>
        <p:nvSpPr>
          <p:cNvPr id="87" name="Text Box 25"/>
          <p:cNvSpPr txBox="1">
            <a:spLocks noChangeArrowheads="1"/>
          </p:cNvSpPr>
          <p:nvPr/>
        </p:nvSpPr>
        <p:spPr bwMode="auto">
          <a:xfrm>
            <a:off x="3609348" y="5104816"/>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n=11)</a:t>
            </a:r>
            <a:endParaRPr lang="en-CA" b="0" dirty="0">
              <a:latin typeface="Arial Narrow" pitchFamily="34" charset="0"/>
            </a:endParaRPr>
          </a:p>
        </p:txBody>
      </p:sp>
      <p:sp>
        <p:nvSpPr>
          <p:cNvPr id="88" name="Text Box 25"/>
          <p:cNvSpPr txBox="1">
            <a:spLocks noChangeArrowheads="1"/>
          </p:cNvSpPr>
          <p:nvPr/>
        </p:nvSpPr>
        <p:spPr bwMode="auto">
          <a:xfrm>
            <a:off x="3726430" y="4873752"/>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n=14)</a:t>
            </a:r>
            <a:endParaRPr lang="en-CA" b="0" dirty="0">
              <a:latin typeface="Arial Narrow" pitchFamily="34" charset="0"/>
            </a:endParaRPr>
          </a:p>
        </p:txBody>
      </p:sp>
      <p:sp>
        <p:nvSpPr>
          <p:cNvPr id="89" name="Text Box 25"/>
          <p:cNvSpPr txBox="1">
            <a:spLocks noChangeArrowheads="1"/>
          </p:cNvSpPr>
          <p:nvPr/>
        </p:nvSpPr>
        <p:spPr bwMode="auto">
          <a:xfrm>
            <a:off x="4061602" y="5020214"/>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n=13)</a:t>
            </a:r>
            <a:endParaRPr lang="en-CA" b="0" dirty="0">
              <a:latin typeface="Arial Narrow" pitchFamily="34" charset="0"/>
            </a:endParaRPr>
          </a:p>
        </p:txBody>
      </p:sp>
      <p:sp>
        <p:nvSpPr>
          <p:cNvPr id="90" name="Text Box 25"/>
          <p:cNvSpPr txBox="1">
            <a:spLocks noChangeArrowheads="1"/>
          </p:cNvSpPr>
          <p:nvPr/>
        </p:nvSpPr>
        <p:spPr bwMode="auto">
          <a:xfrm>
            <a:off x="2893343" y="541453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a:t>
            </a:r>
            <a:endParaRPr lang="en-CA" b="0" dirty="0">
              <a:latin typeface="Arial Narrow" pitchFamily="34" charset="0"/>
            </a:endParaRPr>
          </a:p>
        </p:txBody>
      </p:sp>
      <p:sp>
        <p:nvSpPr>
          <p:cNvPr id="91" name="Text Box 25"/>
          <p:cNvSpPr txBox="1">
            <a:spLocks noChangeArrowheads="1"/>
          </p:cNvSpPr>
          <p:nvPr/>
        </p:nvSpPr>
        <p:spPr bwMode="auto">
          <a:xfrm>
            <a:off x="2785025" y="5502927"/>
            <a:ext cx="38613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a:t>
            </a:r>
            <a:r>
              <a:rPr lang="en-CA" b="0" dirty="0" smtClean="0">
                <a:latin typeface="Arial Narrow" pitchFamily="34" charset="0"/>
              </a:rPr>
              <a:t>n=4)</a:t>
            </a:r>
            <a:endParaRPr lang="en-CA" b="0" dirty="0">
              <a:latin typeface="Arial Narrow" pitchFamily="34" charset="0"/>
            </a:endParaRPr>
          </a:p>
        </p:txBody>
      </p:sp>
      <p:sp>
        <p:nvSpPr>
          <p:cNvPr id="93" name="Text Box 25"/>
          <p:cNvSpPr txBox="1">
            <a:spLocks noChangeArrowheads="1"/>
          </p:cNvSpPr>
          <p:nvPr/>
        </p:nvSpPr>
        <p:spPr bwMode="auto">
          <a:xfrm>
            <a:off x="2907213" y="5345628"/>
            <a:ext cx="343023"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a:t>
            </a:r>
            <a:r>
              <a:rPr lang="en-CA" b="0" dirty="0" smtClean="0">
                <a:latin typeface="Arial Narrow" pitchFamily="34" charset="0"/>
              </a:rPr>
              <a:t>n=6)</a:t>
            </a:r>
            <a:endParaRPr lang="en-CA" b="0" dirty="0">
              <a:latin typeface="Arial Narrow" pitchFamily="34" charset="0"/>
            </a:endParaRPr>
          </a:p>
        </p:txBody>
      </p:sp>
      <p:sp>
        <p:nvSpPr>
          <p:cNvPr id="94" name="Text Box 25"/>
          <p:cNvSpPr txBox="1">
            <a:spLocks noChangeArrowheads="1"/>
          </p:cNvSpPr>
          <p:nvPr/>
        </p:nvSpPr>
        <p:spPr bwMode="auto">
          <a:xfrm>
            <a:off x="3100758" y="5267170"/>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a:t>
            </a:r>
            <a:endParaRPr lang="en-CA" b="0" dirty="0">
              <a:latin typeface="Arial Narrow" pitchFamily="34" charset="0"/>
            </a:endParaRPr>
          </a:p>
        </p:txBody>
      </p:sp>
      <p:sp>
        <p:nvSpPr>
          <p:cNvPr id="95" name="Text Box 25"/>
          <p:cNvSpPr txBox="1">
            <a:spLocks noChangeArrowheads="1"/>
          </p:cNvSpPr>
          <p:nvPr/>
        </p:nvSpPr>
        <p:spPr bwMode="auto">
          <a:xfrm>
            <a:off x="3718167" y="5571662"/>
            <a:ext cx="38613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a:t>
            </a:r>
            <a:r>
              <a:rPr lang="en-CA" b="0" dirty="0" smtClean="0">
                <a:latin typeface="Arial Narrow" pitchFamily="34" charset="0"/>
              </a:rPr>
              <a:t>n=12)</a:t>
            </a:r>
            <a:endParaRPr lang="en-CA" b="0" dirty="0">
              <a:latin typeface="Arial Narrow" pitchFamily="34" charset="0"/>
            </a:endParaRPr>
          </a:p>
        </p:txBody>
      </p:sp>
      <p:sp>
        <p:nvSpPr>
          <p:cNvPr id="96" name="Text Box 25"/>
          <p:cNvSpPr txBox="1">
            <a:spLocks noChangeArrowheads="1"/>
          </p:cNvSpPr>
          <p:nvPr/>
        </p:nvSpPr>
        <p:spPr bwMode="auto">
          <a:xfrm>
            <a:off x="3113412" y="4554259"/>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n=6)</a:t>
            </a:r>
            <a:endParaRPr lang="en-CA" b="0" dirty="0">
              <a:latin typeface="Arial Narrow" pitchFamily="34" charset="0"/>
            </a:endParaRPr>
          </a:p>
        </p:txBody>
      </p:sp>
      <p:sp>
        <p:nvSpPr>
          <p:cNvPr id="97" name="Text Box 25"/>
          <p:cNvSpPr txBox="1">
            <a:spLocks noChangeArrowheads="1"/>
          </p:cNvSpPr>
          <p:nvPr/>
        </p:nvSpPr>
        <p:spPr bwMode="auto">
          <a:xfrm>
            <a:off x="3382289" y="4483503"/>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a:t>
            </a:r>
            <a:endParaRPr lang="en-CA" b="0" dirty="0">
              <a:latin typeface="Arial Narrow" pitchFamily="34" charset="0"/>
            </a:endParaRPr>
          </a:p>
        </p:txBody>
      </p:sp>
      <p:sp>
        <p:nvSpPr>
          <p:cNvPr id="98" name="Text Box 25"/>
          <p:cNvSpPr txBox="1">
            <a:spLocks noChangeArrowheads="1"/>
          </p:cNvSpPr>
          <p:nvPr/>
        </p:nvSpPr>
        <p:spPr bwMode="auto">
          <a:xfrm>
            <a:off x="4489353" y="4406325"/>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n=22)</a:t>
            </a:r>
            <a:endParaRPr lang="en-CA" b="0" dirty="0">
              <a:latin typeface="Arial Narrow" pitchFamily="34" charset="0"/>
            </a:endParaRPr>
          </a:p>
        </p:txBody>
      </p:sp>
      <p:sp>
        <p:nvSpPr>
          <p:cNvPr id="99" name="Text Box 25"/>
          <p:cNvSpPr txBox="1">
            <a:spLocks noChangeArrowheads="1"/>
          </p:cNvSpPr>
          <p:nvPr/>
        </p:nvSpPr>
        <p:spPr bwMode="auto">
          <a:xfrm>
            <a:off x="3840474" y="432784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n=13)</a:t>
            </a:r>
            <a:endParaRPr lang="en-CA" b="0" dirty="0">
              <a:latin typeface="Arial Narrow" pitchFamily="34" charset="0"/>
            </a:endParaRPr>
          </a:p>
        </p:txBody>
      </p:sp>
      <p:sp>
        <p:nvSpPr>
          <p:cNvPr id="100" name="Text Box 10"/>
          <p:cNvSpPr txBox="1">
            <a:spLocks noChangeArrowheads="1"/>
          </p:cNvSpPr>
          <p:nvPr/>
        </p:nvSpPr>
        <p:spPr bwMode="auto">
          <a:xfrm>
            <a:off x="2339461" y="4076939"/>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a:t>
            </a:r>
            <a:endParaRPr lang="en-CA" b="0" dirty="0">
              <a:latin typeface="Arial Narrow" pitchFamily="34" charset="0"/>
            </a:endParaRPr>
          </a:p>
        </p:txBody>
      </p:sp>
      <p:sp>
        <p:nvSpPr>
          <p:cNvPr id="101" name="Text Box 10"/>
          <p:cNvSpPr txBox="1">
            <a:spLocks noChangeArrowheads="1"/>
          </p:cNvSpPr>
          <p:nvPr/>
        </p:nvSpPr>
        <p:spPr bwMode="auto">
          <a:xfrm>
            <a:off x="2448109" y="3999980"/>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a:t>
            </a:r>
            <a:r>
              <a:rPr lang="en-CA" b="0" dirty="0">
                <a:latin typeface="Arial Narrow" pitchFamily="34" charset="0"/>
              </a:rPr>
              <a:t>)</a:t>
            </a:r>
          </a:p>
        </p:txBody>
      </p:sp>
      <p:sp>
        <p:nvSpPr>
          <p:cNvPr id="102" name="Text Box 10"/>
          <p:cNvSpPr txBox="1">
            <a:spLocks noChangeArrowheads="1"/>
          </p:cNvSpPr>
          <p:nvPr/>
        </p:nvSpPr>
        <p:spPr bwMode="auto">
          <a:xfrm>
            <a:off x="2547399" y="3922852"/>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a:t>
            </a:r>
            <a:endParaRPr lang="en-CA" b="0" dirty="0">
              <a:latin typeface="Arial Narrow" pitchFamily="34" charset="0"/>
            </a:endParaRPr>
          </a:p>
        </p:txBody>
      </p:sp>
      <p:sp>
        <p:nvSpPr>
          <p:cNvPr id="103" name="Text Box 10"/>
          <p:cNvSpPr txBox="1">
            <a:spLocks noChangeArrowheads="1"/>
          </p:cNvSpPr>
          <p:nvPr/>
        </p:nvSpPr>
        <p:spPr bwMode="auto">
          <a:xfrm>
            <a:off x="2668588" y="3790034"/>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a:t>
            </a:r>
            <a:endParaRPr lang="en-CA" b="0" dirty="0">
              <a:latin typeface="Arial Narrow" pitchFamily="34" charset="0"/>
            </a:endParaRPr>
          </a:p>
        </p:txBody>
      </p:sp>
      <p:sp>
        <p:nvSpPr>
          <p:cNvPr id="104" name="Text Box 10"/>
          <p:cNvSpPr txBox="1">
            <a:spLocks noChangeArrowheads="1"/>
          </p:cNvSpPr>
          <p:nvPr/>
        </p:nvSpPr>
        <p:spPr bwMode="auto">
          <a:xfrm>
            <a:off x="2448109" y="3850589"/>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a:t>
            </a:r>
            <a:r>
              <a:rPr lang="en-CA" b="0" dirty="0">
                <a:latin typeface="Arial Narrow" pitchFamily="34" charset="0"/>
              </a:rPr>
              <a:t>)</a:t>
            </a:r>
          </a:p>
        </p:txBody>
      </p:sp>
      <p:sp>
        <p:nvSpPr>
          <p:cNvPr id="105" name="Text Box 20"/>
          <p:cNvSpPr txBox="1">
            <a:spLocks noChangeArrowheads="1"/>
          </p:cNvSpPr>
          <p:nvPr/>
        </p:nvSpPr>
        <p:spPr bwMode="auto">
          <a:xfrm>
            <a:off x="3721903" y="3607293"/>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n=10)</a:t>
            </a:r>
            <a:endParaRPr lang="en-CA" b="0" dirty="0">
              <a:latin typeface="Arial Narrow" pitchFamily="34" charset="0"/>
            </a:endParaRPr>
          </a:p>
        </p:txBody>
      </p:sp>
      <p:sp>
        <p:nvSpPr>
          <p:cNvPr id="106" name="Text Box 20"/>
          <p:cNvSpPr txBox="1">
            <a:spLocks noChangeArrowheads="1"/>
          </p:cNvSpPr>
          <p:nvPr/>
        </p:nvSpPr>
        <p:spPr bwMode="auto">
          <a:xfrm>
            <a:off x="2457415" y="3532495"/>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a:t>
            </a:r>
            <a:endParaRPr lang="en-CA" b="0" dirty="0">
              <a:latin typeface="Arial Narrow" pitchFamily="34" charset="0"/>
            </a:endParaRPr>
          </a:p>
        </p:txBody>
      </p:sp>
      <p:sp>
        <p:nvSpPr>
          <p:cNvPr id="107" name="Text Box 20"/>
          <p:cNvSpPr txBox="1">
            <a:spLocks noChangeArrowheads="1"/>
          </p:cNvSpPr>
          <p:nvPr/>
        </p:nvSpPr>
        <p:spPr bwMode="auto">
          <a:xfrm>
            <a:off x="3122821" y="3460911"/>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a:t>
            </a:r>
            <a:endParaRPr lang="en-CA" b="0" dirty="0">
              <a:latin typeface="Arial Narrow" pitchFamily="34" charset="0"/>
            </a:endParaRPr>
          </a:p>
        </p:txBody>
      </p:sp>
      <p:sp>
        <p:nvSpPr>
          <p:cNvPr id="108" name="Text Box 20"/>
          <p:cNvSpPr txBox="1">
            <a:spLocks noChangeArrowheads="1"/>
          </p:cNvSpPr>
          <p:nvPr/>
        </p:nvSpPr>
        <p:spPr bwMode="auto">
          <a:xfrm>
            <a:off x="2890426" y="339148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a:t>
            </a:r>
            <a:endParaRPr lang="en-CA" b="0" dirty="0">
              <a:latin typeface="Arial Narrow" pitchFamily="34" charset="0"/>
            </a:endParaRPr>
          </a:p>
        </p:txBody>
      </p:sp>
      <p:sp>
        <p:nvSpPr>
          <p:cNvPr id="109" name="Text Box 20"/>
          <p:cNvSpPr txBox="1">
            <a:spLocks noChangeArrowheads="1"/>
          </p:cNvSpPr>
          <p:nvPr/>
        </p:nvSpPr>
        <p:spPr bwMode="auto">
          <a:xfrm>
            <a:off x="3110731" y="3317538"/>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a:t>
            </a:r>
            <a:endParaRPr lang="en-CA" b="0" dirty="0">
              <a:latin typeface="Arial Narrow" pitchFamily="34" charset="0"/>
            </a:endParaRPr>
          </a:p>
        </p:txBody>
      </p:sp>
      <p:sp>
        <p:nvSpPr>
          <p:cNvPr id="110" name="Text Box 20"/>
          <p:cNvSpPr txBox="1">
            <a:spLocks noChangeArrowheads="1"/>
          </p:cNvSpPr>
          <p:nvPr/>
        </p:nvSpPr>
        <p:spPr bwMode="auto">
          <a:xfrm>
            <a:off x="3598129" y="2845212"/>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n=10)</a:t>
            </a:r>
            <a:endParaRPr lang="en-CA" b="0" dirty="0">
              <a:latin typeface="Arial Narrow" pitchFamily="34" charset="0"/>
            </a:endParaRPr>
          </a:p>
        </p:txBody>
      </p:sp>
      <p:sp>
        <p:nvSpPr>
          <p:cNvPr id="111" name="Text Box 20"/>
          <p:cNvSpPr txBox="1">
            <a:spLocks noChangeArrowheads="1"/>
          </p:cNvSpPr>
          <p:nvPr/>
        </p:nvSpPr>
        <p:spPr bwMode="auto">
          <a:xfrm>
            <a:off x="3224213" y="226181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a:t>
            </a:r>
            <a:endParaRPr lang="en-CA" b="0" dirty="0">
              <a:latin typeface="Arial Narrow" pitchFamily="34" charset="0"/>
            </a:endParaRPr>
          </a:p>
        </p:txBody>
      </p:sp>
      <p:sp>
        <p:nvSpPr>
          <p:cNvPr id="112" name="Text Box 20"/>
          <p:cNvSpPr txBox="1">
            <a:spLocks noChangeArrowheads="1"/>
          </p:cNvSpPr>
          <p:nvPr/>
        </p:nvSpPr>
        <p:spPr bwMode="auto">
          <a:xfrm>
            <a:off x="3501168" y="218776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a:t>
            </a:r>
            <a:endParaRPr lang="en-CA" b="0" dirty="0">
              <a:latin typeface="Arial Narrow" pitchFamily="34" charset="0"/>
            </a:endParaRPr>
          </a:p>
        </p:txBody>
      </p:sp>
      <p:sp>
        <p:nvSpPr>
          <p:cNvPr id="113" name="Text Box 20"/>
          <p:cNvSpPr txBox="1">
            <a:spLocks noChangeArrowheads="1"/>
          </p:cNvSpPr>
          <p:nvPr/>
        </p:nvSpPr>
        <p:spPr bwMode="auto">
          <a:xfrm>
            <a:off x="4050194" y="2122806"/>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a:t>
            </a:r>
            <a:endParaRPr lang="en-CA" b="0" dirty="0">
              <a:latin typeface="Arial Narrow" pitchFamily="34" charset="0"/>
            </a:endParaRPr>
          </a:p>
        </p:txBody>
      </p:sp>
      <p:sp>
        <p:nvSpPr>
          <p:cNvPr id="114" name="Text Box 20"/>
          <p:cNvSpPr txBox="1">
            <a:spLocks noChangeArrowheads="1"/>
          </p:cNvSpPr>
          <p:nvPr/>
        </p:nvSpPr>
        <p:spPr bwMode="auto">
          <a:xfrm>
            <a:off x="4050067" y="203775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(n=17)</a:t>
            </a:r>
            <a:endParaRPr lang="en-CA" b="0" dirty="0">
              <a:latin typeface="Arial Narrow" pitchFamily="34" charset="0"/>
            </a:endParaRPr>
          </a:p>
        </p:txBody>
      </p:sp>
      <p:sp>
        <p:nvSpPr>
          <p:cNvPr id="115" name="Text Box 20"/>
          <p:cNvSpPr txBox="1">
            <a:spLocks noChangeArrowheads="1"/>
          </p:cNvSpPr>
          <p:nvPr/>
        </p:nvSpPr>
        <p:spPr bwMode="auto">
          <a:xfrm>
            <a:off x="3395175" y="1959832"/>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a:t>
            </a:r>
            <a:endParaRPr lang="en-CA" b="0" dirty="0">
              <a:latin typeface="Arial Narrow" pitchFamily="34" charset="0"/>
            </a:endParaRPr>
          </a:p>
        </p:txBody>
      </p:sp>
      <p:sp>
        <p:nvSpPr>
          <p:cNvPr id="116" name="Text Box 20"/>
          <p:cNvSpPr txBox="1">
            <a:spLocks noChangeArrowheads="1"/>
          </p:cNvSpPr>
          <p:nvPr/>
        </p:nvSpPr>
        <p:spPr bwMode="auto">
          <a:xfrm>
            <a:off x="4056132" y="188690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a:t>
            </a:r>
            <a:endParaRPr lang="en-CA" b="0" dirty="0">
              <a:latin typeface="Arial Narrow" pitchFamily="34" charset="0"/>
            </a:endParaRPr>
          </a:p>
        </p:txBody>
      </p:sp>
      <p:sp>
        <p:nvSpPr>
          <p:cNvPr id="60" name="TextBox 59"/>
          <p:cNvSpPr txBox="1"/>
          <p:nvPr/>
        </p:nvSpPr>
        <p:spPr>
          <a:xfrm>
            <a:off x="4312699" y="2326473"/>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 Box 20"/>
          <p:cNvSpPr txBox="1">
            <a:spLocks noChangeArrowheads="1"/>
          </p:cNvSpPr>
          <p:nvPr/>
        </p:nvSpPr>
        <p:spPr bwMode="auto">
          <a:xfrm>
            <a:off x="2340955" y="290622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a:t>
            </a:r>
            <a:endParaRPr lang="en-CA" b="0" dirty="0">
              <a:latin typeface="Arial Narrow" pitchFamily="34" charset="0"/>
            </a:endParaRPr>
          </a:p>
        </p:txBody>
      </p:sp>
      <p:sp>
        <p:nvSpPr>
          <p:cNvPr id="59" name="Text Box 20"/>
          <p:cNvSpPr txBox="1">
            <a:spLocks noChangeArrowheads="1"/>
          </p:cNvSpPr>
          <p:nvPr/>
        </p:nvSpPr>
        <p:spPr bwMode="auto">
          <a:xfrm>
            <a:off x="2443734" y="3069107"/>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a:t>
            </a:r>
            <a:endParaRPr lang="en-CA" b="0" dirty="0">
              <a:latin typeface="Arial Narrow" pitchFamily="34" charset="0"/>
            </a:endParaRPr>
          </a:p>
        </p:txBody>
      </p:sp>
      <p:sp>
        <p:nvSpPr>
          <p:cNvPr id="61" name="Text Box 20"/>
          <p:cNvSpPr txBox="1">
            <a:spLocks noChangeArrowheads="1"/>
          </p:cNvSpPr>
          <p:nvPr/>
        </p:nvSpPr>
        <p:spPr bwMode="auto">
          <a:xfrm>
            <a:off x="2657955" y="2994596"/>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a:t>
            </a:r>
            <a:endParaRPr lang="en-CA" b="0" dirty="0">
              <a:latin typeface="Arial Narrow" pitchFamily="34" charset="0"/>
            </a:endParaRPr>
          </a:p>
        </p:txBody>
      </p:sp>
      <p:sp>
        <p:nvSpPr>
          <p:cNvPr id="63" name="TextBox 62"/>
          <p:cNvSpPr txBox="1"/>
          <p:nvPr/>
        </p:nvSpPr>
        <p:spPr>
          <a:xfrm>
            <a:off x="3857744" y="279098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66" name="TextBox 65"/>
          <p:cNvSpPr txBox="1"/>
          <p:nvPr/>
        </p:nvSpPr>
        <p:spPr>
          <a:xfrm flipV="1">
            <a:off x="4137684" y="4228729"/>
            <a:ext cx="190195"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68" name="TextBox 67"/>
          <p:cNvSpPr txBox="1"/>
          <p:nvPr/>
        </p:nvSpPr>
        <p:spPr>
          <a:xfrm>
            <a:off x="4128810" y="1821332"/>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9" name="TextBox 68"/>
          <p:cNvSpPr txBox="1"/>
          <p:nvPr/>
        </p:nvSpPr>
        <p:spPr>
          <a:xfrm flipV="1">
            <a:off x="6275105" y="5600197"/>
            <a:ext cx="190195"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70" name="Text Box 25"/>
          <p:cNvSpPr txBox="1">
            <a:spLocks noChangeArrowheads="1"/>
          </p:cNvSpPr>
          <p:nvPr/>
        </p:nvSpPr>
        <p:spPr bwMode="auto">
          <a:xfrm>
            <a:off x="3121159" y="4254397"/>
            <a:ext cx="555625"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a:t>
            </a:r>
            <a:endParaRPr lang="en-CA" b="0" dirty="0">
              <a:latin typeface="Arial Narrow" pitchFamily="34" charset="0"/>
            </a:endParaRPr>
          </a:p>
        </p:txBody>
      </p:sp>
      <p:sp>
        <p:nvSpPr>
          <p:cNvPr id="71" name="TextBox 70"/>
          <p:cNvSpPr txBox="1"/>
          <p:nvPr/>
        </p:nvSpPr>
        <p:spPr>
          <a:xfrm>
            <a:off x="4084252" y="4747923"/>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extLst>
      <p:ext uri="{BB962C8B-B14F-4D97-AF65-F5344CB8AC3E}">
        <p14:creationId xmlns:p14="http://schemas.microsoft.com/office/powerpoint/2010/main" val="10753147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Career Plans When Studies Commenced </a:t>
            </a:r>
          </a:p>
        </p:txBody>
      </p:sp>
      <p:sp>
        <p:nvSpPr>
          <p:cNvPr id="26" name="Content Placeholder 25"/>
          <p:cNvSpPr>
            <a:spLocks noGrp="1"/>
          </p:cNvSpPr>
          <p:nvPr>
            <p:ph idx="1"/>
          </p:nvPr>
        </p:nvSpPr>
        <p:spPr>
          <a:xfrm>
            <a:off x="352424" y="764997"/>
            <a:ext cx="8543219"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At nine in ten, the vast majority of students say that when they began their studies they planned to practice engineering upon completion of their program.  </a:t>
            </a:r>
          </a:p>
          <a:p>
            <a:pPr fontAlgn="auto">
              <a:lnSpc>
                <a:spcPct val="100000"/>
              </a:lnSpc>
              <a:spcAft>
                <a:spcPts val="0"/>
              </a:spcAft>
              <a:defRPr/>
            </a:pPr>
            <a:r>
              <a:rPr lang="en-US" sz="1400" dirty="0" smtClean="0">
                <a:latin typeface="+mj-lt"/>
              </a:rPr>
              <a:t>Compared to 2013, students are less likely to indicate they were definitely going to pursue engineering and more likely to feel it was likely.</a:t>
            </a:r>
          </a:p>
        </p:txBody>
      </p:sp>
      <p:sp>
        <p:nvSpPr>
          <p:cNvPr id="512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6AF9876-6AC2-478A-82D6-A3D59548DA1B}" type="slidenum">
              <a:rPr lang="en-US"/>
              <a:pPr/>
              <a:t>18</a:t>
            </a:fld>
            <a:endParaRPr lang="en-US" dirty="0"/>
          </a:p>
        </p:txBody>
      </p:sp>
      <p:sp>
        <p:nvSpPr>
          <p:cNvPr id="2" name="Text Box 3"/>
          <p:cNvSpPr txBox="1">
            <a:spLocks noChangeArrowheads="1"/>
          </p:cNvSpPr>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respondents 2014 n=958; 2013 n=1168; 2012 n=1250</a:t>
            </a:r>
            <a:r>
              <a:rPr lang="en-US" sz="800" dirty="0" smtClean="0">
                <a:solidFill>
                  <a:schemeClr val="tx1"/>
                </a:solidFill>
              </a:rPr>
              <a:t>;</a:t>
            </a:r>
            <a:r>
              <a:rPr lang="en-US" sz="800" dirty="0" smtClean="0">
                <a:solidFill>
                  <a:schemeClr val="tx1"/>
                </a:solidFill>
                <a:latin typeface="+mj-lt"/>
              </a:rPr>
              <a:t> </a:t>
            </a:r>
            <a:r>
              <a:rPr lang="en-US" sz="800" dirty="0">
                <a:solidFill>
                  <a:schemeClr val="tx1"/>
                </a:solidFill>
                <a:latin typeface="+mj-lt"/>
              </a:rPr>
              <a:t>2011 </a:t>
            </a:r>
            <a:r>
              <a:rPr lang="en-US" sz="800" dirty="0" smtClean="0">
                <a:solidFill>
                  <a:schemeClr val="tx1"/>
                </a:solidFill>
                <a:latin typeface="+mj-lt"/>
              </a:rPr>
              <a:t>n=955; </a:t>
            </a:r>
            <a:r>
              <a:rPr lang="en-US" sz="800" dirty="0">
                <a:solidFill>
                  <a:schemeClr val="tx1"/>
                </a:solidFill>
                <a:latin typeface="+mj-lt"/>
              </a:rPr>
              <a:t>2010 n= </a:t>
            </a:r>
            <a:r>
              <a:rPr lang="en-US" sz="800" dirty="0" smtClean="0">
                <a:solidFill>
                  <a:schemeClr val="tx1"/>
                </a:solidFill>
                <a:latin typeface="+mj-lt"/>
              </a:rPr>
              <a:t>883; 2009 </a:t>
            </a:r>
            <a:r>
              <a:rPr lang="en-US" sz="800" dirty="0">
                <a:solidFill>
                  <a:schemeClr val="tx1"/>
                </a:solidFill>
                <a:latin typeface="+mj-lt"/>
              </a:rPr>
              <a:t>n=907; not asked in 2008</a:t>
            </a:r>
          </a:p>
        </p:txBody>
      </p:sp>
      <p:sp>
        <p:nvSpPr>
          <p:cNvPr id="5127" name="Text Box 18"/>
          <p:cNvSpPr txBox="1">
            <a:spLocks noChangeArrowheads="1"/>
          </p:cNvSpPr>
          <p:nvPr/>
        </p:nvSpPr>
        <p:spPr bwMode="auto">
          <a:xfrm>
            <a:off x="1237544" y="1793162"/>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Did You Plan to Practice Engineering When You Began Your Studies?</a:t>
            </a:r>
          </a:p>
        </p:txBody>
      </p:sp>
      <p:graphicFrame>
        <p:nvGraphicFramePr>
          <p:cNvPr id="27" name="Object 4"/>
          <p:cNvGraphicFramePr>
            <a:graphicFrameLocks noChangeAspect="1"/>
          </p:cNvGraphicFramePr>
          <p:nvPr>
            <p:extLst>
              <p:ext uri="{D42A27DB-BD31-4B8C-83A1-F6EECF244321}">
                <p14:modId xmlns:p14="http://schemas.microsoft.com/office/powerpoint/2010/main" val="440909798"/>
              </p:ext>
            </p:extLst>
          </p:nvPr>
        </p:nvGraphicFramePr>
        <p:xfrm>
          <a:off x="1294871" y="2309105"/>
          <a:ext cx="7286625" cy="3468687"/>
        </p:xfrm>
        <a:graphic>
          <a:graphicData uri="http://schemas.openxmlformats.org/drawingml/2006/chart">
            <c:chart xmlns:c="http://schemas.openxmlformats.org/drawingml/2006/chart" xmlns:r="http://schemas.openxmlformats.org/officeDocument/2006/relationships" r:id="rId2"/>
          </a:graphicData>
        </a:graphic>
      </p:graphicFrame>
      <p:sp>
        <p:nvSpPr>
          <p:cNvPr id="5128" name="AutoShape 10"/>
          <p:cNvSpPr>
            <a:spLocks/>
          </p:cNvSpPr>
          <p:nvPr/>
        </p:nvSpPr>
        <p:spPr bwMode="auto">
          <a:xfrm rot="5400000">
            <a:off x="2716728" y="2097148"/>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30" name="Text Box 12"/>
          <p:cNvSpPr txBox="1">
            <a:spLocks noChangeArrowheads="1"/>
          </p:cNvSpPr>
          <p:nvPr/>
        </p:nvSpPr>
        <p:spPr bwMode="auto">
          <a:xfrm>
            <a:off x="1757528" y="2807092"/>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131" name="Text Box 19"/>
          <p:cNvSpPr txBox="1">
            <a:spLocks noChangeArrowheads="1"/>
          </p:cNvSpPr>
          <p:nvPr/>
        </p:nvSpPr>
        <p:spPr bwMode="auto">
          <a:xfrm>
            <a:off x="7190845" y="525037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a:t>
            </a:r>
          </a:p>
        </p:txBody>
      </p:sp>
      <p:sp>
        <p:nvSpPr>
          <p:cNvPr id="5132" name="Text Box 20"/>
          <p:cNvSpPr txBox="1">
            <a:spLocks noChangeArrowheads="1"/>
          </p:cNvSpPr>
          <p:nvPr/>
        </p:nvSpPr>
        <p:spPr bwMode="auto">
          <a:xfrm>
            <a:off x="5812893" y="5096746"/>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(n=67)</a:t>
            </a:r>
          </a:p>
        </p:txBody>
      </p:sp>
      <p:sp>
        <p:nvSpPr>
          <p:cNvPr id="5134" name="Text Box 33"/>
          <p:cNvSpPr txBox="1">
            <a:spLocks noChangeArrowheads="1"/>
          </p:cNvSpPr>
          <p:nvPr/>
        </p:nvSpPr>
        <p:spPr bwMode="auto">
          <a:xfrm>
            <a:off x="5806943" y="2912631"/>
            <a:ext cx="884767" cy="377725"/>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136" name="Text Box 38"/>
          <p:cNvSpPr txBox="1">
            <a:spLocks noChangeArrowheads="1"/>
          </p:cNvSpPr>
          <p:nvPr/>
        </p:nvSpPr>
        <p:spPr bwMode="auto">
          <a:xfrm>
            <a:off x="7430553" y="5245616"/>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a:t>
            </a:r>
          </a:p>
        </p:txBody>
      </p:sp>
      <p:sp>
        <p:nvSpPr>
          <p:cNvPr id="5137" name="Text Box 39"/>
          <p:cNvSpPr txBox="1">
            <a:spLocks noChangeArrowheads="1"/>
          </p:cNvSpPr>
          <p:nvPr/>
        </p:nvSpPr>
        <p:spPr bwMode="auto">
          <a:xfrm>
            <a:off x="5563659" y="5106270"/>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(n=61)</a:t>
            </a:r>
          </a:p>
        </p:txBody>
      </p:sp>
      <p:sp>
        <p:nvSpPr>
          <p:cNvPr id="5138" name="Text Box 40"/>
          <p:cNvSpPr txBox="1">
            <a:spLocks noChangeArrowheads="1"/>
          </p:cNvSpPr>
          <p:nvPr/>
        </p:nvSpPr>
        <p:spPr bwMode="auto">
          <a:xfrm>
            <a:off x="4153960" y="4279182"/>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(n=342)</a:t>
            </a:r>
          </a:p>
        </p:txBody>
      </p:sp>
      <p:sp>
        <p:nvSpPr>
          <p:cNvPr id="5139" name="Text Box 41"/>
          <p:cNvSpPr txBox="1">
            <a:spLocks noChangeArrowheads="1"/>
          </p:cNvSpPr>
          <p:nvPr/>
        </p:nvSpPr>
        <p:spPr bwMode="auto">
          <a:xfrm>
            <a:off x="3909481" y="435379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(n=306)</a:t>
            </a:r>
          </a:p>
        </p:txBody>
      </p:sp>
      <p:sp>
        <p:nvSpPr>
          <p:cNvPr id="5140" name="Text Box 42"/>
          <p:cNvSpPr txBox="1">
            <a:spLocks noChangeArrowheads="1"/>
          </p:cNvSpPr>
          <p:nvPr/>
        </p:nvSpPr>
        <p:spPr bwMode="auto">
          <a:xfrm>
            <a:off x="2534704" y="3839623"/>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(n=488)</a:t>
            </a:r>
          </a:p>
        </p:txBody>
      </p:sp>
      <p:sp>
        <p:nvSpPr>
          <p:cNvPr id="5141" name="Text Box 43"/>
          <p:cNvSpPr txBox="1">
            <a:spLocks noChangeArrowheads="1"/>
          </p:cNvSpPr>
          <p:nvPr/>
        </p:nvSpPr>
        <p:spPr bwMode="auto">
          <a:xfrm>
            <a:off x="2282299" y="3752313"/>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(n=505)</a:t>
            </a:r>
          </a:p>
        </p:txBody>
      </p:sp>
      <p:sp>
        <p:nvSpPr>
          <p:cNvPr id="5142" name="Text Box 43"/>
          <p:cNvSpPr txBox="1">
            <a:spLocks noChangeArrowheads="1"/>
          </p:cNvSpPr>
          <p:nvPr/>
        </p:nvSpPr>
        <p:spPr bwMode="auto">
          <a:xfrm>
            <a:off x="2034649" y="3838038"/>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(n=517)</a:t>
            </a:r>
          </a:p>
        </p:txBody>
      </p:sp>
      <p:sp>
        <p:nvSpPr>
          <p:cNvPr id="5143" name="Text Box 41"/>
          <p:cNvSpPr txBox="1">
            <a:spLocks noChangeArrowheads="1"/>
          </p:cNvSpPr>
          <p:nvPr/>
        </p:nvSpPr>
        <p:spPr bwMode="auto">
          <a:xfrm>
            <a:off x="3661832" y="430140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(n=353)</a:t>
            </a:r>
          </a:p>
        </p:txBody>
      </p:sp>
      <p:sp>
        <p:nvSpPr>
          <p:cNvPr id="5144" name="Text Box 20"/>
          <p:cNvSpPr txBox="1">
            <a:spLocks noChangeArrowheads="1"/>
          </p:cNvSpPr>
          <p:nvPr/>
        </p:nvSpPr>
        <p:spPr bwMode="auto">
          <a:xfrm>
            <a:off x="5312831" y="5072932"/>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(n=75)</a:t>
            </a:r>
          </a:p>
        </p:txBody>
      </p:sp>
      <p:sp>
        <p:nvSpPr>
          <p:cNvPr id="5145" name="Text Box 19"/>
          <p:cNvSpPr txBox="1">
            <a:spLocks noChangeArrowheads="1"/>
          </p:cNvSpPr>
          <p:nvPr/>
        </p:nvSpPr>
        <p:spPr bwMode="auto">
          <a:xfrm>
            <a:off x="6943196" y="5245615"/>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a:t>
            </a:r>
          </a:p>
        </p:txBody>
      </p:sp>
      <p:sp>
        <p:nvSpPr>
          <p:cNvPr id="28" name="AutoShape 10"/>
          <p:cNvSpPr>
            <a:spLocks/>
          </p:cNvSpPr>
          <p:nvPr/>
        </p:nvSpPr>
        <p:spPr bwMode="auto">
          <a:xfrm rot="5400000">
            <a:off x="6081324" y="2861436"/>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9" name="Text Box 20"/>
          <p:cNvSpPr txBox="1">
            <a:spLocks noChangeArrowheads="1"/>
          </p:cNvSpPr>
          <p:nvPr/>
        </p:nvSpPr>
        <p:spPr bwMode="auto">
          <a:xfrm>
            <a:off x="1783610" y="373227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(n=727)</a:t>
            </a:r>
            <a:endParaRPr lang="en-CA" b="0" dirty="0">
              <a:latin typeface="Arial Narrow" pitchFamily="34" charset="0"/>
            </a:endParaRPr>
          </a:p>
        </p:txBody>
      </p:sp>
      <p:sp>
        <p:nvSpPr>
          <p:cNvPr id="31" name="Text Box 20"/>
          <p:cNvSpPr txBox="1">
            <a:spLocks noChangeArrowheads="1"/>
          </p:cNvSpPr>
          <p:nvPr/>
        </p:nvSpPr>
        <p:spPr bwMode="auto">
          <a:xfrm>
            <a:off x="3418446" y="435659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(n=433)</a:t>
            </a:r>
            <a:endParaRPr lang="en-CA" b="0" dirty="0">
              <a:latin typeface="Arial Narrow" pitchFamily="34" charset="0"/>
            </a:endParaRPr>
          </a:p>
        </p:txBody>
      </p:sp>
      <p:sp>
        <p:nvSpPr>
          <p:cNvPr id="32" name="Text Box 20"/>
          <p:cNvSpPr txBox="1">
            <a:spLocks noChangeArrowheads="1"/>
          </p:cNvSpPr>
          <p:nvPr/>
        </p:nvSpPr>
        <p:spPr bwMode="auto">
          <a:xfrm>
            <a:off x="5076662" y="513245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(n=76)</a:t>
            </a:r>
            <a:endParaRPr lang="en-CA" b="0" dirty="0">
              <a:latin typeface="Arial Narrow" pitchFamily="34" charset="0"/>
            </a:endParaRPr>
          </a:p>
        </p:txBody>
      </p:sp>
      <p:sp>
        <p:nvSpPr>
          <p:cNvPr id="33" name="Text Box 20"/>
          <p:cNvSpPr txBox="1">
            <a:spLocks noChangeArrowheads="1"/>
          </p:cNvSpPr>
          <p:nvPr/>
        </p:nvSpPr>
        <p:spPr bwMode="auto">
          <a:xfrm>
            <a:off x="6702839" y="525628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a:t>
            </a:r>
            <a:endParaRPr lang="en-CA" b="0" dirty="0">
              <a:latin typeface="Arial Narrow" pitchFamily="34" charset="0"/>
            </a:endParaRPr>
          </a:p>
        </p:txBody>
      </p:sp>
      <p:sp>
        <p:nvSpPr>
          <p:cNvPr id="34" name="Text Box 20"/>
          <p:cNvSpPr txBox="1">
            <a:spLocks noChangeArrowheads="1"/>
          </p:cNvSpPr>
          <p:nvPr/>
        </p:nvSpPr>
        <p:spPr bwMode="auto">
          <a:xfrm>
            <a:off x="1542021" y="373757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(n=680)</a:t>
            </a:r>
            <a:endParaRPr lang="en-CA" b="0" dirty="0">
              <a:latin typeface="Arial Narrow" pitchFamily="34" charset="0"/>
            </a:endParaRPr>
          </a:p>
        </p:txBody>
      </p:sp>
      <p:sp>
        <p:nvSpPr>
          <p:cNvPr id="36" name="Text Box 20"/>
          <p:cNvSpPr txBox="1">
            <a:spLocks noChangeArrowheads="1"/>
          </p:cNvSpPr>
          <p:nvPr/>
        </p:nvSpPr>
        <p:spPr bwMode="auto">
          <a:xfrm>
            <a:off x="3180321" y="437555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(n=398)</a:t>
            </a:r>
            <a:endParaRPr lang="en-CA" b="0" dirty="0">
              <a:latin typeface="Arial Narrow" pitchFamily="34" charset="0"/>
            </a:endParaRPr>
          </a:p>
        </p:txBody>
      </p:sp>
      <p:sp>
        <p:nvSpPr>
          <p:cNvPr id="37" name="Text Box 20"/>
          <p:cNvSpPr txBox="1">
            <a:spLocks noChangeArrowheads="1"/>
          </p:cNvSpPr>
          <p:nvPr/>
        </p:nvSpPr>
        <p:spPr bwMode="auto">
          <a:xfrm>
            <a:off x="4818621" y="509954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(n=82)</a:t>
            </a:r>
            <a:endParaRPr lang="en-CA" b="0" dirty="0">
              <a:latin typeface="Arial Narrow" pitchFamily="34" charset="0"/>
            </a:endParaRPr>
          </a:p>
        </p:txBody>
      </p:sp>
      <p:sp>
        <p:nvSpPr>
          <p:cNvPr id="38" name="Text Box 20"/>
          <p:cNvSpPr txBox="1">
            <a:spLocks noChangeArrowheads="1"/>
          </p:cNvSpPr>
          <p:nvPr/>
        </p:nvSpPr>
        <p:spPr bwMode="auto">
          <a:xfrm>
            <a:off x="6475971" y="526147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a:t>
            </a:r>
            <a:endParaRPr lang="en-CA" b="0" dirty="0">
              <a:latin typeface="Arial Narrow" pitchFamily="34" charset="0"/>
            </a:endParaRPr>
          </a:p>
        </p:txBody>
      </p:sp>
      <p:sp>
        <p:nvSpPr>
          <p:cNvPr id="35" name="Text Box 20"/>
          <p:cNvSpPr txBox="1">
            <a:spLocks noChangeArrowheads="1"/>
          </p:cNvSpPr>
          <p:nvPr/>
        </p:nvSpPr>
        <p:spPr bwMode="auto">
          <a:xfrm>
            <a:off x="1279095" y="388997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(n=510)</a:t>
            </a:r>
            <a:endParaRPr lang="en-CA" b="0" dirty="0">
              <a:latin typeface="Arial Narrow" pitchFamily="34" charset="0"/>
            </a:endParaRPr>
          </a:p>
        </p:txBody>
      </p:sp>
      <p:sp>
        <p:nvSpPr>
          <p:cNvPr id="39" name="Text Box 20"/>
          <p:cNvSpPr txBox="1">
            <a:spLocks noChangeArrowheads="1"/>
          </p:cNvSpPr>
          <p:nvPr/>
        </p:nvSpPr>
        <p:spPr bwMode="auto">
          <a:xfrm>
            <a:off x="2893486" y="4267342"/>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(n=363)</a:t>
            </a:r>
            <a:endParaRPr lang="en-CA" b="0" dirty="0">
              <a:latin typeface="Arial Narrow" pitchFamily="34" charset="0"/>
            </a:endParaRPr>
          </a:p>
        </p:txBody>
      </p:sp>
      <p:sp>
        <p:nvSpPr>
          <p:cNvPr id="40" name="Text Box 20"/>
          <p:cNvSpPr txBox="1">
            <a:spLocks noChangeArrowheads="1"/>
          </p:cNvSpPr>
          <p:nvPr/>
        </p:nvSpPr>
        <p:spPr bwMode="auto">
          <a:xfrm>
            <a:off x="4536722" y="5092977"/>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(n=77)</a:t>
            </a:r>
            <a:endParaRPr lang="en-CA" b="0" dirty="0">
              <a:latin typeface="Arial Narrow" pitchFamily="34" charset="0"/>
            </a:endParaRPr>
          </a:p>
        </p:txBody>
      </p:sp>
      <p:sp>
        <p:nvSpPr>
          <p:cNvPr id="41" name="Text Box 20"/>
          <p:cNvSpPr txBox="1">
            <a:spLocks noChangeArrowheads="1"/>
          </p:cNvSpPr>
          <p:nvPr/>
        </p:nvSpPr>
        <p:spPr bwMode="auto">
          <a:xfrm>
            <a:off x="6198158" y="527181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a:t>
            </a:r>
            <a:endParaRPr lang="en-CA" b="0" dirty="0">
              <a:latin typeface="Arial Narrow" pitchFamily="34" charset="0"/>
            </a:endParaRPr>
          </a:p>
        </p:txBody>
      </p:sp>
      <p:sp>
        <p:nvSpPr>
          <p:cNvPr id="44" name="Text Box 11"/>
          <p:cNvSpPr txBox="1">
            <a:spLocks noChangeArrowheads="1"/>
          </p:cNvSpPr>
          <p:nvPr/>
        </p:nvSpPr>
        <p:spPr bwMode="auto">
          <a:xfrm>
            <a:off x="2473161" y="2534584"/>
            <a:ext cx="1251757"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91%</a:t>
            </a:r>
            <a:endParaRPr lang="en-CA" sz="900" dirty="0" smtClean="0"/>
          </a:p>
          <a:p>
            <a:r>
              <a:rPr lang="en-CA" sz="900" dirty="0" smtClean="0"/>
              <a:t>(n=873)</a:t>
            </a:r>
          </a:p>
          <a:p>
            <a:r>
              <a:rPr lang="en-CA" sz="1100" dirty="0" smtClean="0"/>
              <a:t>2013: 92%</a:t>
            </a:r>
            <a:r>
              <a:rPr lang="en-CA" sz="400" dirty="0" smtClean="0"/>
              <a:t>    </a:t>
            </a:r>
            <a:r>
              <a:rPr lang="en-CA" sz="700" dirty="0" smtClean="0"/>
              <a:t>(n=1078</a:t>
            </a:r>
            <a:r>
              <a:rPr lang="en-CA" sz="800" dirty="0" smtClean="0"/>
              <a:t>)</a:t>
            </a:r>
            <a:endParaRPr lang="en-CA" sz="800" dirty="0"/>
          </a:p>
        </p:txBody>
      </p:sp>
      <p:sp>
        <p:nvSpPr>
          <p:cNvPr id="45" name="Text Box 11"/>
          <p:cNvSpPr txBox="1">
            <a:spLocks noChangeArrowheads="1"/>
          </p:cNvSpPr>
          <p:nvPr/>
        </p:nvSpPr>
        <p:spPr bwMode="auto">
          <a:xfrm>
            <a:off x="5738359" y="3302612"/>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a:t>
            </a:r>
          </a:p>
          <a:p>
            <a:r>
              <a:rPr lang="en-CA" sz="800" dirty="0"/>
              <a:t>(</a:t>
            </a:r>
            <a:r>
              <a:rPr lang="en-CA" sz="800" dirty="0" smtClean="0"/>
              <a:t>n=85)</a:t>
            </a:r>
          </a:p>
          <a:p>
            <a:r>
              <a:rPr lang="en-CA" sz="1100" dirty="0" smtClean="0"/>
              <a:t>2013: 8%</a:t>
            </a:r>
            <a:r>
              <a:rPr lang="en-CA" sz="400" dirty="0" smtClean="0"/>
              <a:t>     </a:t>
            </a:r>
            <a:r>
              <a:rPr lang="en-CA" sz="700" dirty="0"/>
              <a:t>(</a:t>
            </a:r>
            <a:r>
              <a:rPr lang="en-CA" sz="700" dirty="0" smtClean="0"/>
              <a:t>n=90)</a:t>
            </a:r>
            <a:endParaRPr lang="en-CA" sz="700" dirty="0"/>
          </a:p>
        </p:txBody>
      </p:sp>
      <p:sp>
        <p:nvSpPr>
          <p:cNvPr id="46" name="TextBox 45"/>
          <p:cNvSpPr txBox="1"/>
          <p:nvPr/>
        </p:nvSpPr>
        <p:spPr>
          <a:xfrm>
            <a:off x="1416927" y="3627383"/>
            <a:ext cx="186390"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
        <p:nvSpPr>
          <p:cNvPr id="42" name="TextBox 41"/>
          <p:cNvSpPr txBox="1"/>
          <p:nvPr/>
        </p:nvSpPr>
        <p:spPr>
          <a:xfrm>
            <a:off x="2845602" y="4000922"/>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600" dirty="0" smtClean="0"/>
              <a:t>(among students who began their studies with the intention of pursuing a career in engineering)</a:t>
            </a:r>
            <a:endParaRPr lang="en-CA" sz="1800" dirty="0" smtClean="0"/>
          </a:p>
        </p:txBody>
      </p:sp>
      <p:sp>
        <p:nvSpPr>
          <p:cNvPr id="35" name="Content Placeholder 34"/>
          <p:cNvSpPr>
            <a:spLocks noGrp="1"/>
          </p:cNvSpPr>
          <p:nvPr>
            <p:ph idx="1"/>
          </p:nvPr>
        </p:nvSpPr>
        <p:spPr>
          <a:xfrm>
            <a:off x="352425" y="915690"/>
            <a:ext cx="8554508"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Nearly all (94%) students who began their studies with the intention of pursuing a career in engineering say they definitely or probably will pursue a career in the engineering field after graduation, consistent with 2013.</a:t>
            </a:r>
          </a:p>
          <a:p>
            <a:pPr fontAlgn="auto">
              <a:lnSpc>
                <a:spcPct val="100000"/>
              </a:lnSpc>
              <a:spcAft>
                <a:spcPts val="0"/>
              </a:spcAft>
              <a:defRPr/>
            </a:pPr>
            <a:r>
              <a:rPr lang="en-US" sz="1400" dirty="0" smtClean="0">
                <a:latin typeface="+mj-lt"/>
              </a:rPr>
              <a:t>Students are however directionally less likely to indicate they definitely will pursue a career in engineering than they were last year.</a:t>
            </a:r>
          </a:p>
        </p:txBody>
      </p:sp>
      <p:sp>
        <p:nvSpPr>
          <p:cNvPr id="614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2D66593-E3E3-45B5-967E-8D43FD5B0E71}" type="slidenum">
              <a:rPr lang="en-US"/>
              <a:pPr/>
              <a:t>19</a:t>
            </a:fld>
            <a:endParaRPr lang="en-US" dirty="0"/>
          </a:p>
        </p:txBody>
      </p:sp>
      <p:sp>
        <p:nvSpPr>
          <p:cNvPr id="2" name="Text Box 4"/>
          <p:cNvSpPr txBox="1">
            <a:spLocks noChangeArrowheads="1"/>
          </p:cNvSpPr>
          <p:nvPr/>
        </p:nvSpPr>
        <p:spPr bwMode="auto">
          <a:xfrm>
            <a:off x="395111" y="6272213"/>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Students who began their studies with the intention of pursuing a career in engineering </a:t>
            </a:r>
            <a:r>
              <a:rPr lang="en-US" sz="800" dirty="0" smtClean="0">
                <a:solidFill>
                  <a:schemeClr val="tx1"/>
                </a:solidFill>
                <a:latin typeface="+mj-lt"/>
              </a:rPr>
              <a:t> 2014 (n=875); 2013 (n=1078); 2012 (n=1142)</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3984043526"/>
              </p:ext>
            </p:extLst>
          </p:nvPr>
        </p:nvGraphicFramePr>
        <p:xfrm>
          <a:off x="740642" y="1871525"/>
          <a:ext cx="7975600" cy="3875746"/>
        </p:xfrm>
        <a:graphic>
          <a:graphicData uri="http://schemas.openxmlformats.org/drawingml/2006/chart">
            <c:chart xmlns:c="http://schemas.openxmlformats.org/drawingml/2006/chart" xmlns:r="http://schemas.openxmlformats.org/officeDocument/2006/relationships" r:id="rId2"/>
          </a:graphicData>
        </a:graphic>
      </p:graphicFrame>
      <p:sp>
        <p:nvSpPr>
          <p:cNvPr id="6151" name="Text Box 47"/>
          <p:cNvSpPr txBox="1">
            <a:spLocks noChangeArrowheads="1"/>
          </p:cNvSpPr>
          <p:nvPr/>
        </p:nvSpPr>
        <p:spPr bwMode="auto">
          <a:xfrm>
            <a:off x="6346478" y="2473326"/>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7185" name="Text Box 48"/>
          <p:cNvSpPr txBox="1">
            <a:spLocks noChangeArrowheads="1"/>
          </p:cNvSpPr>
          <p:nvPr/>
        </p:nvSpPr>
        <p:spPr bwMode="auto">
          <a:xfrm>
            <a:off x="7670850" y="3042956"/>
            <a:ext cx="579968"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a:t>7%</a:t>
            </a:r>
          </a:p>
          <a:p>
            <a:pPr>
              <a:defRPr/>
            </a:pPr>
            <a:endParaRPr lang="en-CA" sz="100" dirty="0"/>
          </a:p>
          <a:p>
            <a:pPr>
              <a:defRPr/>
            </a:pPr>
            <a:endParaRPr lang="en-CA" sz="100" dirty="0"/>
          </a:p>
        </p:txBody>
      </p:sp>
      <p:sp>
        <p:nvSpPr>
          <p:cNvPr id="6153" name="Text Box 49"/>
          <p:cNvSpPr txBox="1">
            <a:spLocks noChangeArrowheads="1"/>
          </p:cNvSpPr>
          <p:nvPr/>
        </p:nvSpPr>
        <p:spPr bwMode="auto">
          <a:xfrm>
            <a:off x="7623720" y="3258475"/>
            <a:ext cx="594956" cy="169277"/>
          </a:xfrm>
          <a:prstGeom prst="rect">
            <a:avLst/>
          </a:prstGeom>
          <a:noFill/>
          <a:ln w="25400" algn="ctr">
            <a:noFill/>
            <a:miter lim="800000"/>
            <a:headEnd/>
            <a:tailEnd/>
          </a:ln>
        </p:spPr>
        <p:txBody>
          <a:bodyPr wrap="square">
            <a:spAutoFit/>
          </a:bodyPr>
          <a:lstStyle/>
          <a:p>
            <a:r>
              <a:rPr lang="en-CA" sz="500" dirty="0"/>
              <a:t> (n=38)</a:t>
            </a:r>
          </a:p>
        </p:txBody>
      </p:sp>
      <p:sp>
        <p:nvSpPr>
          <p:cNvPr id="7187" name="Text Box 50"/>
          <p:cNvSpPr txBox="1">
            <a:spLocks noChangeArrowheads="1"/>
          </p:cNvSpPr>
          <p:nvPr/>
        </p:nvSpPr>
        <p:spPr bwMode="auto">
          <a:xfrm>
            <a:off x="7003473" y="3042956"/>
            <a:ext cx="579968"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a:t>6%</a:t>
            </a:r>
          </a:p>
          <a:p>
            <a:pPr>
              <a:defRPr/>
            </a:pPr>
            <a:endParaRPr lang="en-CA" sz="100" dirty="0"/>
          </a:p>
          <a:p>
            <a:pPr>
              <a:defRPr/>
            </a:pPr>
            <a:endParaRPr lang="en-CA" sz="100" dirty="0"/>
          </a:p>
        </p:txBody>
      </p:sp>
      <p:sp>
        <p:nvSpPr>
          <p:cNvPr id="6155" name="Text Box 51"/>
          <p:cNvSpPr txBox="1">
            <a:spLocks noChangeArrowheads="1"/>
          </p:cNvSpPr>
          <p:nvPr/>
        </p:nvSpPr>
        <p:spPr bwMode="auto">
          <a:xfrm>
            <a:off x="6951051" y="3258475"/>
            <a:ext cx="594956" cy="169277"/>
          </a:xfrm>
          <a:prstGeom prst="rect">
            <a:avLst/>
          </a:prstGeom>
          <a:noFill/>
          <a:ln w="25400" algn="ctr">
            <a:noFill/>
            <a:miter lim="800000"/>
            <a:headEnd/>
            <a:tailEnd/>
          </a:ln>
        </p:spPr>
        <p:txBody>
          <a:bodyPr wrap="square">
            <a:spAutoFit/>
          </a:bodyPr>
          <a:lstStyle/>
          <a:p>
            <a:r>
              <a:rPr lang="en-CA" sz="500" dirty="0"/>
              <a:t> (n=54)</a:t>
            </a:r>
          </a:p>
        </p:txBody>
      </p:sp>
      <p:sp>
        <p:nvSpPr>
          <p:cNvPr id="7189" name="Text Box 52"/>
          <p:cNvSpPr txBox="1">
            <a:spLocks noChangeArrowheads="1"/>
          </p:cNvSpPr>
          <p:nvPr/>
        </p:nvSpPr>
        <p:spPr bwMode="auto">
          <a:xfrm>
            <a:off x="3160380" y="3036008"/>
            <a:ext cx="587563"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a:t>93%</a:t>
            </a:r>
          </a:p>
          <a:p>
            <a:pPr>
              <a:defRPr/>
            </a:pPr>
            <a:endParaRPr lang="en-CA" sz="100" dirty="0"/>
          </a:p>
          <a:p>
            <a:pPr>
              <a:defRPr/>
            </a:pPr>
            <a:endParaRPr lang="en-CA" sz="100" dirty="0"/>
          </a:p>
        </p:txBody>
      </p:sp>
      <p:sp>
        <p:nvSpPr>
          <p:cNvPr id="6157" name="Text Box 54"/>
          <p:cNvSpPr txBox="1">
            <a:spLocks noChangeArrowheads="1"/>
          </p:cNvSpPr>
          <p:nvPr/>
        </p:nvSpPr>
        <p:spPr bwMode="auto">
          <a:xfrm>
            <a:off x="2215272" y="2520951"/>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7192" name="Text Box 55"/>
          <p:cNvSpPr txBox="1">
            <a:spLocks noChangeArrowheads="1"/>
          </p:cNvSpPr>
          <p:nvPr/>
        </p:nvSpPr>
        <p:spPr bwMode="auto">
          <a:xfrm>
            <a:off x="2528169" y="3034421"/>
            <a:ext cx="554333"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a:t>93%</a:t>
            </a:r>
          </a:p>
          <a:p>
            <a:pPr>
              <a:defRPr/>
            </a:pPr>
            <a:endParaRPr lang="en-CA" sz="100" dirty="0"/>
          </a:p>
          <a:p>
            <a:pPr>
              <a:defRPr/>
            </a:pPr>
            <a:endParaRPr lang="en-CA" sz="100" dirty="0"/>
          </a:p>
        </p:txBody>
      </p:sp>
      <p:sp>
        <p:nvSpPr>
          <p:cNvPr id="6159" name="Text Box 56"/>
          <p:cNvSpPr txBox="1">
            <a:spLocks noChangeArrowheads="1"/>
          </p:cNvSpPr>
          <p:nvPr/>
        </p:nvSpPr>
        <p:spPr bwMode="auto">
          <a:xfrm>
            <a:off x="2428768" y="3239551"/>
            <a:ext cx="696278" cy="184150"/>
          </a:xfrm>
          <a:prstGeom prst="rect">
            <a:avLst/>
          </a:prstGeom>
          <a:noFill/>
          <a:ln w="25400" algn="ctr">
            <a:noFill/>
            <a:miter lim="800000"/>
            <a:headEnd/>
            <a:tailEnd/>
          </a:ln>
        </p:spPr>
        <p:txBody>
          <a:bodyPr wrap="square">
            <a:spAutoFit/>
          </a:bodyPr>
          <a:lstStyle/>
          <a:p>
            <a:r>
              <a:rPr lang="en-CA" dirty="0"/>
              <a:t> (n=814)</a:t>
            </a:r>
          </a:p>
        </p:txBody>
      </p:sp>
      <p:sp>
        <p:nvSpPr>
          <p:cNvPr id="6160" name="Text Box 57"/>
          <p:cNvSpPr txBox="1">
            <a:spLocks noChangeArrowheads="1"/>
          </p:cNvSpPr>
          <p:nvPr/>
        </p:nvSpPr>
        <p:spPr bwMode="auto">
          <a:xfrm>
            <a:off x="3073891" y="3242383"/>
            <a:ext cx="696278" cy="184150"/>
          </a:xfrm>
          <a:prstGeom prst="rect">
            <a:avLst/>
          </a:prstGeom>
          <a:noFill/>
          <a:ln w="25400" algn="ctr">
            <a:noFill/>
            <a:miter lim="800000"/>
            <a:headEnd/>
            <a:tailEnd/>
          </a:ln>
        </p:spPr>
        <p:txBody>
          <a:bodyPr wrap="square">
            <a:spAutoFit/>
          </a:bodyPr>
          <a:lstStyle/>
          <a:p>
            <a:r>
              <a:rPr lang="en-CA" dirty="0"/>
              <a:t> (n=641)</a:t>
            </a:r>
          </a:p>
        </p:txBody>
      </p:sp>
      <p:sp>
        <p:nvSpPr>
          <p:cNvPr id="33" name="Text Box 55"/>
          <p:cNvSpPr txBox="1">
            <a:spLocks noChangeArrowheads="1"/>
          </p:cNvSpPr>
          <p:nvPr/>
        </p:nvSpPr>
        <p:spPr bwMode="auto">
          <a:xfrm>
            <a:off x="3854990" y="3034421"/>
            <a:ext cx="551997" cy="353943"/>
          </a:xfrm>
          <a:prstGeom prst="rect">
            <a:avLst/>
          </a:prstGeom>
          <a:noFill/>
          <a:ln w="25400" algn="ctr">
            <a:solidFill>
              <a:schemeClr val="accent6"/>
            </a:solidFill>
            <a:miter lim="800000"/>
            <a:headEnd/>
            <a:tailEnd/>
          </a:ln>
        </p:spPr>
        <p:txBody>
          <a:bodyPr wrap="square">
            <a:spAutoFit/>
          </a:bodyPr>
          <a:lstStyle/>
          <a:p>
            <a:pPr>
              <a:defRPr/>
            </a:pPr>
            <a:r>
              <a:rPr lang="en-CA" sz="1400" dirty="0"/>
              <a:t>93%</a:t>
            </a:r>
          </a:p>
          <a:p>
            <a:pPr>
              <a:defRPr/>
            </a:pPr>
            <a:endParaRPr lang="en-CA" sz="100" dirty="0"/>
          </a:p>
          <a:p>
            <a:pPr>
              <a:defRPr/>
            </a:pPr>
            <a:endParaRPr lang="en-CA" sz="100" dirty="0"/>
          </a:p>
        </p:txBody>
      </p:sp>
      <p:sp>
        <p:nvSpPr>
          <p:cNvPr id="6163" name="Text Box 56"/>
          <p:cNvSpPr txBox="1">
            <a:spLocks noChangeArrowheads="1"/>
          </p:cNvSpPr>
          <p:nvPr/>
        </p:nvSpPr>
        <p:spPr bwMode="auto">
          <a:xfrm>
            <a:off x="3764150" y="3227194"/>
            <a:ext cx="696278" cy="184150"/>
          </a:xfrm>
          <a:prstGeom prst="rect">
            <a:avLst/>
          </a:prstGeom>
          <a:noFill/>
          <a:ln w="25400" algn="ctr">
            <a:noFill/>
            <a:miter lim="800000"/>
            <a:headEnd/>
            <a:tailEnd/>
          </a:ln>
        </p:spPr>
        <p:txBody>
          <a:bodyPr wrap="square">
            <a:spAutoFit/>
          </a:bodyPr>
          <a:lstStyle/>
          <a:p>
            <a:r>
              <a:rPr lang="en-CA" dirty="0"/>
              <a:t> (n=770)</a:t>
            </a:r>
          </a:p>
        </p:txBody>
      </p:sp>
      <p:sp>
        <p:nvSpPr>
          <p:cNvPr id="36" name="Text Box 55"/>
          <p:cNvSpPr txBox="1">
            <a:spLocks noChangeArrowheads="1"/>
          </p:cNvSpPr>
          <p:nvPr/>
        </p:nvSpPr>
        <p:spPr bwMode="auto">
          <a:xfrm>
            <a:off x="8350770" y="3041369"/>
            <a:ext cx="579967" cy="353943"/>
          </a:xfrm>
          <a:prstGeom prst="rect">
            <a:avLst/>
          </a:prstGeom>
          <a:noFill/>
          <a:ln w="25400" algn="ctr">
            <a:solidFill>
              <a:schemeClr val="accent6"/>
            </a:solidFill>
            <a:miter lim="800000"/>
            <a:headEnd/>
            <a:tailEnd/>
          </a:ln>
        </p:spPr>
        <p:txBody>
          <a:bodyPr wrap="square">
            <a:spAutoFit/>
          </a:bodyPr>
          <a:lstStyle/>
          <a:p>
            <a:pPr>
              <a:defRPr/>
            </a:pPr>
            <a:r>
              <a:rPr lang="en-CA" sz="1400" dirty="0"/>
              <a:t>7%</a:t>
            </a:r>
          </a:p>
          <a:p>
            <a:pPr>
              <a:defRPr/>
            </a:pPr>
            <a:endParaRPr lang="en-CA" sz="100" dirty="0"/>
          </a:p>
          <a:p>
            <a:pPr>
              <a:defRPr/>
            </a:pPr>
            <a:endParaRPr lang="en-CA" sz="100" dirty="0"/>
          </a:p>
        </p:txBody>
      </p:sp>
      <p:sp>
        <p:nvSpPr>
          <p:cNvPr id="6166" name="Text Box 56"/>
          <p:cNvSpPr txBox="1">
            <a:spLocks noChangeArrowheads="1"/>
          </p:cNvSpPr>
          <p:nvPr/>
        </p:nvSpPr>
        <p:spPr bwMode="auto">
          <a:xfrm>
            <a:off x="8360791" y="3242314"/>
            <a:ext cx="594956" cy="169277"/>
          </a:xfrm>
          <a:prstGeom prst="rect">
            <a:avLst/>
          </a:prstGeom>
          <a:noFill/>
          <a:ln w="25400" algn="ctr">
            <a:noFill/>
            <a:miter lim="800000"/>
            <a:headEnd/>
            <a:tailEnd/>
          </a:ln>
        </p:spPr>
        <p:txBody>
          <a:bodyPr wrap="square">
            <a:spAutoFit/>
          </a:bodyPr>
          <a:lstStyle/>
          <a:p>
            <a:r>
              <a:rPr lang="en-CA" sz="500" dirty="0"/>
              <a:t> (n=60)</a:t>
            </a:r>
          </a:p>
        </p:txBody>
      </p:sp>
      <p:sp>
        <p:nvSpPr>
          <p:cNvPr id="6167" name="Text Box 43"/>
          <p:cNvSpPr txBox="1">
            <a:spLocks noChangeArrowheads="1"/>
          </p:cNvSpPr>
          <p:nvPr/>
        </p:nvSpPr>
        <p:spPr bwMode="auto">
          <a:xfrm>
            <a:off x="1656761" y="4193959"/>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(n=506)</a:t>
            </a:r>
          </a:p>
        </p:txBody>
      </p:sp>
      <p:sp>
        <p:nvSpPr>
          <p:cNvPr id="6168" name="Text Box 43"/>
          <p:cNvSpPr txBox="1">
            <a:spLocks noChangeArrowheads="1"/>
          </p:cNvSpPr>
          <p:nvPr/>
        </p:nvSpPr>
        <p:spPr bwMode="auto">
          <a:xfrm>
            <a:off x="1940839" y="4212984"/>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(n=426)</a:t>
            </a:r>
          </a:p>
        </p:txBody>
      </p:sp>
      <p:sp>
        <p:nvSpPr>
          <p:cNvPr id="6169" name="Text Box 43"/>
          <p:cNvSpPr txBox="1">
            <a:spLocks noChangeArrowheads="1"/>
          </p:cNvSpPr>
          <p:nvPr/>
        </p:nvSpPr>
        <p:spPr bwMode="auto">
          <a:xfrm>
            <a:off x="2293162" y="4281599"/>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(n=440)</a:t>
            </a:r>
          </a:p>
        </p:txBody>
      </p:sp>
      <p:sp>
        <p:nvSpPr>
          <p:cNvPr id="6170" name="Text Box 43"/>
          <p:cNvSpPr txBox="1">
            <a:spLocks noChangeArrowheads="1"/>
          </p:cNvSpPr>
          <p:nvPr/>
        </p:nvSpPr>
        <p:spPr bwMode="auto">
          <a:xfrm>
            <a:off x="3667018" y="4584538"/>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(n=308)</a:t>
            </a:r>
          </a:p>
        </p:txBody>
      </p:sp>
      <p:sp>
        <p:nvSpPr>
          <p:cNvPr id="6171" name="Text Box 43"/>
          <p:cNvSpPr txBox="1">
            <a:spLocks noChangeArrowheads="1"/>
          </p:cNvSpPr>
          <p:nvPr/>
        </p:nvSpPr>
        <p:spPr bwMode="auto">
          <a:xfrm>
            <a:off x="3979160" y="4570880"/>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(n=215)</a:t>
            </a:r>
          </a:p>
        </p:txBody>
      </p:sp>
      <p:sp>
        <p:nvSpPr>
          <p:cNvPr id="6172" name="Text Box 43"/>
          <p:cNvSpPr txBox="1">
            <a:spLocks noChangeArrowheads="1"/>
          </p:cNvSpPr>
          <p:nvPr/>
        </p:nvSpPr>
        <p:spPr bwMode="auto">
          <a:xfrm>
            <a:off x="4248936" y="4508979"/>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(n=330)</a:t>
            </a:r>
          </a:p>
        </p:txBody>
      </p:sp>
      <p:sp>
        <p:nvSpPr>
          <p:cNvPr id="6173" name="Text Box 43"/>
          <p:cNvSpPr txBox="1">
            <a:spLocks noChangeArrowheads="1"/>
          </p:cNvSpPr>
          <p:nvPr/>
        </p:nvSpPr>
        <p:spPr bwMode="auto">
          <a:xfrm>
            <a:off x="5660483" y="5108191"/>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(n=47)</a:t>
            </a:r>
          </a:p>
        </p:txBody>
      </p:sp>
      <p:sp>
        <p:nvSpPr>
          <p:cNvPr id="6174" name="Text Box 43"/>
          <p:cNvSpPr txBox="1">
            <a:spLocks noChangeArrowheads="1"/>
          </p:cNvSpPr>
          <p:nvPr/>
        </p:nvSpPr>
        <p:spPr bwMode="auto">
          <a:xfrm>
            <a:off x="5965137" y="5085950"/>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(n=33)</a:t>
            </a:r>
          </a:p>
        </p:txBody>
      </p:sp>
      <p:sp>
        <p:nvSpPr>
          <p:cNvPr id="6175" name="Text Box 43"/>
          <p:cNvSpPr txBox="1">
            <a:spLocks noChangeArrowheads="1"/>
          </p:cNvSpPr>
          <p:nvPr/>
        </p:nvSpPr>
        <p:spPr bwMode="auto">
          <a:xfrm>
            <a:off x="6255515" y="5092302"/>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(n=30)</a:t>
            </a:r>
          </a:p>
        </p:txBody>
      </p:sp>
      <p:sp>
        <p:nvSpPr>
          <p:cNvPr id="6176" name="Text Box 43"/>
          <p:cNvSpPr txBox="1">
            <a:spLocks noChangeArrowheads="1"/>
          </p:cNvSpPr>
          <p:nvPr/>
        </p:nvSpPr>
        <p:spPr bwMode="auto">
          <a:xfrm>
            <a:off x="7677728" y="5176713"/>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(n=7)</a:t>
            </a:r>
          </a:p>
        </p:txBody>
      </p:sp>
      <p:sp>
        <p:nvSpPr>
          <p:cNvPr id="6177" name="Text Box 43"/>
          <p:cNvSpPr txBox="1">
            <a:spLocks noChangeArrowheads="1"/>
          </p:cNvSpPr>
          <p:nvPr/>
        </p:nvSpPr>
        <p:spPr bwMode="auto">
          <a:xfrm>
            <a:off x="7980843" y="5185006"/>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a:t>
            </a:r>
          </a:p>
        </p:txBody>
      </p:sp>
      <p:sp>
        <p:nvSpPr>
          <p:cNvPr id="6178" name="Text Box 43"/>
          <p:cNvSpPr txBox="1">
            <a:spLocks noChangeArrowheads="1"/>
          </p:cNvSpPr>
          <p:nvPr/>
        </p:nvSpPr>
        <p:spPr bwMode="auto">
          <a:xfrm>
            <a:off x="8269620" y="5169828"/>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(n=10)</a:t>
            </a:r>
          </a:p>
        </p:txBody>
      </p:sp>
      <p:sp>
        <p:nvSpPr>
          <p:cNvPr id="38" name="AutoShape 10"/>
          <p:cNvSpPr>
            <a:spLocks/>
          </p:cNvSpPr>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nvSpPr>
        <p:spPr bwMode="auto">
          <a:xfrm rot="5400000">
            <a:off x="6663268"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Text Box 55"/>
          <p:cNvSpPr txBox="1">
            <a:spLocks noChangeArrowheads="1"/>
          </p:cNvSpPr>
          <p:nvPr/>
        </p:nvSpPr>
        <p:spPr bwMode="auto">
          <a:xfrm>
            <a:off x="1881055" y="3037253"/>
            <a:ext cx="546026"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t>95%</a:t>
            </a:r>
            <a:endParaRPr lang="en-CA" sz="1400" dirty="0"/>
          </a:p>
          <a:p>
            <a:pPr>
              <a:defRPr/>
            </a:pPr>
            <a:endParaRPr lang="en-CA" sz="100" dirty="0"/>
          </a:p>
          <a:p>
            <a:pPr>
              <a:defRPr/>
            </a:pPr>
            <a:endParaRPr lang="en-CA" sz="100" dirty="0"/>
          </a:p>
        </p:txBody>
      </p:sp>
      <p:sp>
        <p:nvSpPr>
          <p:cNvPr id="42" name="Text Box 55"/>
          <p:cNvSpPr txBox="1">
            <a:spLocks noChangeArrowheads="1"/>
          </p:cNvSpPr>
          <p:nvPr/>
        </p:nvSpPr>
        <p:spPr bwMode="auto">
          <a:xfrm>
            <a:off x="6341915" y="3041369"/>
            <a:ext cx="579967"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t>5%</a:t>
            </a:r>
            <a:endParaRPr lang="en-CA" sz="1400" dirty="0"/>
          </a:p>
          <a:p>
            <a:pPr>
              <a:defRPr/>
            </a:pPr>
            <a:endParaRPr lang="en-CA" sz="100" dirty="0"/>
          </a:p>
          <a:p>
            <a:pPr>
              <a:defRPr/>
            </a:pPr>
            <a:endParaRPr lang="en-CA" sz="100" dirty="0"/>
          </a:p>
        </p:txBody>
      </p:sp>
      <p:sp>
        <p:nvSpPr>
          <p:cNvPr id="40" name="Text Box 56"/>
          <p:cNvSpPr txBox="1">
            <a:spLocks noChangeArrowheads="1"/>
          </p:cNvSpPr>
          <p:nvPr/>
        </p:nvSpPr>
        <p:spPr bwMode="auto">
          <a:xfrm>
            <a:off x="1800026" y="3236555"/>
            <a:ext cx="696278" cy="184150"/>
          </a:xfrm>
          <a:prstGeom prst="rect">
            <a:avLst/>
          </a:prstGeom>
          <a:noFill/>
          <a:ln w="25400" algn="ctr">
            <a:noFill/>
            <a:miter lim="800000"/>
            <a:headEnd/>
            <a:tailEnd/>
          </a:ln>
        </p:spPr>
        <p:txBody>
          <a:bodyPr wrap="square">
            <a:spAutoFit/>
          </a:bodyPr>
          <a:lstStyle/>
          <a:p>
            <a:r>
              <a:rPr lang="en-CA" dirty="0" smtClean="0"/>
              <a:t>(n=1055)</a:t>
            </a:r>
            <a:endParaRPr lang="en-CA" dirty="0"/>
          </a:p>
        </p:txBody>
      </p:sp>
      <p:sp>
        <p:nvSpPr>
          <p:cNvPr id="43" name="Text Box 56"/>
          <p:cNvSpPr txBox="1">
            <a:spLocks noChangeArrowheads="1"/>
          </p:cNvSpPr>
          <p:nvPr/>
        </p:nvSpPr>
        <p:spPr bwMode="auto">
          <a:xfrm>
            <a:off x="6344590" y="3247650"/>
            <a:ext cx="594956" cy="169277"/>
          </a:xfrm>
          <a:prstGeom prst="rect">
            <a:avLst/>
          </a:prstGeom>
          <a:noFill/>
          <a:ln w="25400" algn="ctr">
            <a:noFill/>
            <a:miter lim="800000"/>
            <a:headEnd/>
            <a:tailEnd/>
          </a:ln>
        </p:spPr>
        <p:txBody>
          <a:bodyPr wrap="square">
            <a:spAutoFit/>
          </a:bodyPr>
          <a:lstStyle/>
          <a:p>
            <a:r>
              <a:rPr lang="en-CA" sz="500" dirty="0" smtClean="0"/>
              <a:t>(n=57)</a:t>
            </a:r>
            <a:endParaRPr lang="en-CA" sz="500" dirty="0"/>
          </a:p>
        </p:txBody>
      </p:sp>
      <p:sp>
        <p:nvSpPr>
          <p:cNvPr id="45" name="Text Box 43"/>
          <p:cNvSpPr txBox="1">
            <a:spLocks noChangeArrowheads="1"/>
          </p:cNvSpPr>
          <p:nvPr/>
        </p:nvSpPr>
        <p:spPr bwMode="auto">
          <a:xfrm>
            <a:off x="1358974" y="410878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(n=705)</a:t>
            </a:r>
            <a:endParaRPr lang="en-CA" b="0" dirty="0">
              <a:latin typeface="Arial Narrow" pitchFamily="34" charset="0"/>
            </a:endParaRPr>
          </a:p>
        </p:txBody>
      </p:sp>
      <p:sp>
        <p:nvSpPr>
          <p:cNvPr id="46" name="Text Box 43"/>
          <p:cNvSpPr txBox="1">
            <a:spLocks noChangeArrowheads="1"/>
          </p:cNvSpPr>
          <p:nvPr/>
        </p:nvSpPr>
        <p:spPr bwMode="auto">
          <a:xfrm>
            <a:off x="3371031" y="462218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(n=380)</a:t>
            </a:r>
            <a:endParaRPr lang="en-CA" b="0" dirty="0">
              <a:latin typeface="Arial Narrow" pitchFamily="34" charset="0"/>
            </a:endParaRPr>
          </a:p>
        </p:txBody>
      </p:sp>
      <p:sp>
        <p:nvSpPr>
          <p:cNvPr id="47" name="Text Box 43"/>
          <p:cNvSpPr txBox="1">
            <a:spLocks noChangeArrowheads="1"/>
          </p:cNvSpPr>
          <p:nvPr/>
        </p:nvSpPr>
        <p:spPr bwMode="auto">
          <a:xfrm>
            <a:off x="5367267" y="512622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(n=47)</a:t>
            </a:r>
            <a:endParaRPr lang="en-CA" b="0" dirty="0">
              <a:latin typeface="Arial Narrow" pitchFamily="34" charset="0"/>
            </a:endParaRPr>
          </a:p>
        </p:txBody>
      </p:sp>
      <p:sp>
        <p:nvSpPr>
          <p:cNvPr id="48" name="Text Box 43"/>
          <p:cNvSpPr txBox="1">
            <a:spLocks noChangeArrowheads="1"/>
          </p:cNvSpPr>
          <p:nvPr/>
        </p:nvSpPr>
        <p:spPr bwMode="auto">
          <a:xfrm>
            <a:off x="7362321" y="5182545"/>
            <a:ext cx="611187" cy="184666"/>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a:t>
            </a:r>
            <a:endParaRPr lang="en-CA" b="0" dirty="0">
              <a:latin typeface="Arial Narrow" pitchFamily="34" charset="0"/>
            </a:endParaRPr>
          </a:p>
        </p:txBody>
      </p:sp>
      <p:sp>
        <p:nvSpPr>
          <p:cNvPr id="50" name="Text Box 55"/>
          <p:cNvSpPr txBox="1">
            <a:spLocks noChangeArrowheads="1"/>
          </p:cNvSpPr>
          <p:nvPr/>
        </p:nvSpPr>
        <p:spPr bwMode="auto">
          <a:xfrm>
            <a:off x="5664296" y="3038194"/>
            <a:ext cx="579967" cy="353943"/>
          </a:xfrm>
          <a:prstGeom prst="rect">
            <a:avLst/>
          </a:prstGeom>
          <a:noFill/>
          <a:ln w="25400" algn="ctr">
            <a:solidFill>
              <a:schemeClr val="tx1"/>
            </a:solidFill>
            <a:miter lim="800000"/>
            <a:headEnd/>
            <a:tailEnd/>
          </a:ln>
        </p:spPr>
        <p:txBody>
          <a:bodyPr wrap="square">
            <a:spAutoFit/>
          </a:bodyPr>
          <a:lstStyle/>
          <a:p>
            <a:pPr>
              <a:defRPr/>
            </a:pPr>
            <a:r>
              <a:rPr lang="en-CA" sz="1400" dirty="0" smtClean="0"/>
              <a:t>5%</a:t>
            </a:r>
            <a:endParaRPr lang="en-CA" sz="1400" dirty="0"/>
          </a:p>
          <a:p>
            <a:pPr>
              <a:defRPr/>
            </a:pPr>
            <a:endParaRPr lang="en-CA" sz="100" dirty="0"/>
          </a:p>
          <a:p>
            <a:pPr>
              <a:defRPr/>
            </a:pPr>
            <a:endParaRPr lang="en-CA" sz="100" dirty="0"/>
          </a:p>
        </p:txBody>
      </p:sp>
      <p:sp>
        <p:nvSpPr>
          <p:cNvPr id="52" name="Text Box 55"/>
          <p:cNvSpPr txBox="1">
            <a:spLocks noChangeArrowheads="1"/>
          </p:cNvSpPr>
          <p:nvPr/>
        </p:nvSpPr>
        <p:spPr bwMode="auto">
          <a:xfrm>
            <a:off x="1210963" y="3037253"/>
            <a:ext cx="560696" cy="353943"/>
          </a:xfrm>
          <a:prstGeom prst="rect">
            <a:avLst/>
          </a:prstGeom>
          <a:noFill/>
          <a:ln w="25400" algn="ctr">
            <a:solidFill>
              <a:schemeClr val="tx1"/>
            </a:solidFill>
            <a:miter lim="800000"/>
            <a:headEnd/>
            <a:tailEnd/>
          </a:ln>
        </p:spPr>
        <p:txBody>
          <a:bodyPr wrap="square">
            <a:spAutoFit/>
          </a:bodyPr>
          <a:lstStyle/>
          <a:p>
            <a:pPr>
              <a:defRPr/>
            </a:pPr>
            <a:r>
              <a:rPr lang="en-CA" sz="1400" dirty="0" smtClean="0"/>
              <a:t>95%</a:t>
            </a:r>
            <a:endParaRPr lang="en-CA" sz="1400" dirty="0"/>
          </a:p>
          <a:p>
            <a:pPr>
              <a:defRPr/>
            </a:pPr>
            <a:endParaRPr lang="en-CA" sz="100" dirty="0"/>
          </a:p>
          <a:p>
            <a:pPr>
              <a:defRPr/>
            </a:pPr>
            <a:endParaRPr lang="en-CA" sz="100" dirty="0"/>
          </a:p>
        </p:txBody>
      </p:sp>
      <p:sp>
        <p:nvSpPr>
          <p:cNvPr id="53" name="Text Box 43"/>
          <p:cNvSpPr txBox="1">
            <a:spLocks noChangeArrowheads="1"/>
          </p:cNvSpPr>
          <p:nvPr/>
        </p:nvSpPr>
        <p:spPr bwMode="auto">
          <a:xfrm>
            <a:off x="779381" y="4213056"/>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(n=496)</a:t>
            </a:r>
            <a:endParaRPr lang="en-CA" b="0" dirty="0">
              <a:latin typeface="Arial Narrow" pitchFamily="34" charset="0"/>
            </a:endParaRPr>
          </a:p>
        </p:txBody>
      </p:sp>
      <p:sp>
        <p:nvSpPr>
          <p:cNvPr id="54" name="Text Box 43"/>
          <p:cNvSpPr txBox="1">
            <a:spLocks noChangeArrowheads="1"/>
          </p:cNvSpPr>
          <p:nvPr/>
        </p:nvSpPr>
        <p:spPr bwMode="auto">
          <a:xfrm>
            <a:off x="3060336" y="461287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(n=365)</a:t>
            </a:r>
            <a:endParaRPr lang="en-CA" b="0" dirty="0">
              <a:latin typeface="Arial Narrow" pitchFamily="34" charset="0"/>
            </a:endParaRPr>
          </a:p>
        </p:txBody>
      </p:sp>
      <p:sp>
        <p:nvSpPr>
          <p:cNvPr id="55" name="Text Box 43"/>
          <p:cNvSpPr txBox="1">
            <a:spLocks noChangeArrowheads="1"/>
          </p:cNvSpPr>
          <p:nvPr/>
        </p:nvSpPr>
        <p:spPr bwMode="auto">
          <a:xfrm>
            <a:off x="5089328" y="510108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(n=49)</a:t>
            </a:r>
            <a:endParaRPr lang="en-CA" b="0" dirty="0">
              <a:latin typeface="Arial Narrow" pitchFamily="34" charset="0"/>
            </a:endParaRPr>
          </a:p>
        </p:txBody>
      </p:sp>
      <p:sp>
        <p:nvSpPr>
          <p:cNvPr id="56" name="Text Box 43"/>
          <p:cNvSpPr txBox="1">
            <a:spLocks noChangeArrowheads="1"/>
          </p:cNvSpPr>
          <p:nvPr/>
        </p:nvSpPr>
        <p:spPr bwMode="auto">
          <a:xfrm>
            <a:off x="7064047" y="518924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a:t>
            </a:r>
            <a:endParaRPr lang="en-CA" b="0" dirty="0">
              <a:latin typeface="Arial Narrow" pitchFamily="34" charset="0"/>
            </a:endParaRPr>
          </a:p>
        </p:txBody>
      </p:sp>
      <p:sp>
        <p:nvSpPr>
          <p:cNvPr id="57" name="Text Box 43"/>
          <p:cNvSpPr txBox="1">
            <a:spLocks noChangeArrowheads="1"/>
          </p:cNvSpPr>
          <p:nvPr/>
        </p:nvSpPr>
        <p:spPr bwMode="auto">
          <a:xfrm>
            <a:off x="1234922" y="324194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(n=1024)</a:t>
            </a:r>
            <a:endParaRPr lang="en-CA" b="0" dirty="0">
              <a:latin typeface="Arial Narrow" pitchFamily="34" charset="0"/>
            </a:endParaRPr>
          </a:p>
        </p:txBody>
      </p:sp>
      <p:sp>
        <p:nvSpPr>
          <p:cNvPr id="58" name="Text Box 43"/>
          <p:cNvSpPr txBox="1">
            <a:spLocks noChangeArrowheads="1"/>
          </p:cNvSpPr>
          <p:nvPr/>
        </p:nvSpPr>
        <p:spPr bwMode="auto">
          <a:xfrm>
            <a:off x="5798211" y="3245768"/>
            <a:ext cx="539918"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(n=54)</a:t>
            </a:r>
            <a:endParaRPr lang="en-CA" sz="500" b="0" dirty="0">
              <a:latin typeface="Arial Narrow" pitchFamily="34" charset="0"/>
            </a:endParaRPr>
          </a:p>
        </p:txBody>
      </p:sp>
      <p:sp>
        <p:nvSpPr>
          <p:cNvPr id="51" name="Text Box 55"/>
          <p:cNvSpPr txBox="1">
            <a:spLocks noChangeArrowheads="1"/>
          </p:cNvSpPr>
          <p:nvPr/>
        </p:nvSpPr>
        <p:spPr bwMode="auto">
          <a:xfrm>
            <a:off x="560158" y="3041369"/>
            <a:ext cx="560696" cy="353943"/>
          </a:xfrm>
          <a:prstGeom prst="rect">
            <a:avLst/>
          </a:prstGeom>
          <a:noFill/>
          <a:ln w="25400" algn="ctr">
            <a:solidFill>
              <a:schemeClr val="tx1">
                <a:lumMod val="50000"/>
              </a:schemeClr>
            </a:solidFill>
            <a:miter lim="800000"/>
            <a:headEnd/>
            <a:tailEnd/>
          </a:ln>
        </p:spPr>
        <p:txBody>
          <a:bodyPr wrap="square">
            <a:spAutoFit/>
          </a:bodyPr>
          <a:lstStyle/>
          <a:p>
            <a:pPr>
              <a:defRPr/>
            </a:pPr>
            <a:r>
              <a:rPr lang="en-CA" sz="1400" dirty="0" smtClean="0"/>
              <a:t>94%</a:t>
            </a:r>
            <a:endParaRPr lang="en-CA" sz="1400" dirty="0"/>
          </a:p>
          <a:p>
            <a:pPr>
              <a:defRPr/>
            </a:pPr>
            <a:endParaRPr lang="en-CA" sz="100" dirty="0"/>
          </a:p>
          <a:p>
            <a:pPr>
              <a:defRPr/>
            </a:pPr>
            <a:endParaRPr lang="en-CA" sz="100" dirty="0"/>
          </a:p>
        </p:txBody>
      </p:sp>
      <p:sp>
        <p:nvSpPr>
          <p:cNvPr id="59" name="Text Box 55"/>
          <p:cNvSpPr txBox="1">
            <a:spLocks noChangeArrowheads="1"/>
          </p:cNvSpPr>
          <p:nvPr/>
        </p:nvSpPr>
        <p:spPr bwMode="auto">
          <a:xfrm>
            <a:off x="4976420" y="3042310"/>
            <a:ext cx="579967" cy="353943"/>
          </a:xfrm>
          <a:prstGeom prst="rect">
            <a:avLst/>
          </a:prstGeom>
          <a:noFill/>
          <a:ln w="25400" algn="ctr">
            <a:solidFill>
              <a:schemeClr val="tx1">
                <a:lumMod val="50000"/>
              </a:schemeClr>
            </a:solidFill>
            <a:miter lim="800000"/>
            <a:headEnd/>
            <a:tailEnd/>
          </a:ln>
        </p:spPr>
        <p:txBody>
          <a:bodyPr wrap="square">
            <a:spAutoFit/>
          </a:bodyPr>
          <a:lstStyle/>
          <a:p>
            <a:pPr>
              <a:defRPr/>
            </a:pPr>
            <a:r>
              <a:rPr lang="en-CA" sz="1400" dirty="0" smtClean="0"/>
              <a:t>6%</a:t>
            </a:r>
            <a:endParaRPr lang="en-CA" sz="1400" dirty="0"/>
          </a:p>
          <a:p>
            <a:pPr>
              <a:defRPr/>
            </a:pPr>
            <a:endParaRPr lang="en-CA" sz="100" dirty="0"/>
          </a:p>
          <a:p>
            <a:pPr>
              <a:defRPr/>
            </a:pPr>
            <a:endParaRPr lang="en-CA" sz="100" dirty="0"/>
          </a:p>
        </p:txBody>
      </p:sp>
      <p:sp>
        <p:nvSpPr>
          <p:cNvPr id="60" name="Text Box 43"/>
          <p:cNvSpPr txBox="1">
            <a:spLocks noChangeArrowheads="1"/>
          </p:cNvSpPr>
          <p:nvPr/>
        </p:nvSpPr>
        <p:spPr bwMode="auto">
          <a:xfrm>
            <a:off x="600480" y="3234849"/>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(n=819)</a:t>
            </a:r>
            <a:endParaRPr lang="en-CA" b="0" dirty="0">
              <a:latin typeface="Arial Narrow" pitchFamily="34" charset="0"/>
            </a:endParaRPr>
          </a:p>
        </p:txBody>
      </p:sp>
      <p:sp>
        <p:nvSpPr>
          <p:cNvPr id="61" name="Text Box 43"/>
          <p:cNvSpPr txBox="1">
            <a:spLocks noChangeArrowheads="1"/>
          </p:cNvSpPr>
          <p:nvPr/>
        </p:nvSpPr>
        <p:spPr bwMode="auto">
          <a:xfrm>
            <a:off x="5089338" y="3238673"/>
            <a:ext cx="539918"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(n=54)</a:t>
            </a:r>
            <a:endParaRPr lang="en-CA" sz="500" b="0" dirty="0">
              <a:latin typeface="Arial Narrow" pitchFamily="34" charset="0"/>
            </a:endParaRPr>
          </a:p>
        </p:txBody>
      </p:sp>
      <p:sp>
        <p:nvSpPr>
          <p:cNvPr id="62" name="Text Box 43"/>
          <p:cNvSpPr txBox="1">
            <a:spLocks noChangeArrowheads="1"/>
          </p:cNvSpPr>
          <p:nvPr/>
        </p:nvSpPr>
        <p:spPr bwMode="auto">
          <a:xfrm>
            <a:off x="2776783" y="4563251"/>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(n=323)</a:t>
            </a:r>
            <a:endParaRPr lang="en-CA" b="0" dirty="0">
              <a:latin typeface="Arial Narrow" pitchFamily="34" charset="0"/>
            </a:endParaRPr>
          </a:p>
        </p:txBody>
      </p:sp>
      <p:sp>
        <p:nvSpPr>
          <p:cNvPr id="63" name="Text Box 43"/>
          <p:cNvSpPr txBox="1">
            <a:spLocks noChangeArrowheads="1"/>
          </p:cNvSpPr>
          <p:nvPr/>
        </p:nvSpPr>
        <p:spPr bwMode="auto">
          <a:xfrm>
            <a:off x="4795142" y="5083360"/>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(n=49)</a:t>
            </a:r>
            <a:endParaRPr lang="en-CA" b="0" dirty="0">
              <a:latin typeface="Arial Narrow" pitchFamily="34" charset="0"/>
            </a:endParaRPr>
          </a:p>
        </p:txBody>
      </p:sp>
      <p:sp>
        <p:nvSpPr>
          <p:cNvPr id="64" name="Text Box 43"/>
          <p:cNvSpPr txBox="1">
            <a:spLocks noChangeArrowheads="1"/>
          </p:cNvSpPr>
          <p:nvPr/>
        </p:nvSpPr>
        <p:spPr bwMode="auto">
          <a:xfrm>
            <a:off x="6791127" y="5171520"/>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a:t>
            </a:r>
            <a:endParaRPr lang="en-CA" b="0" dirty="0">
              <a:latin typeface="Arial Narrow" pitchFamily="34" charset="0"/>
            </a:endParaRPr>
          </a:p>
        </p:txBody>
      </p:sp>
      <p:sp>
        <p:nvSpPr>
          <p:cNvPr id="65" name="TextBox 64"/>
          <p:cNvSpPr txBox="1"/>
          <p:nvPr/>
        </p:nvSpPr>
        <p:spPr>
          <a:xfrm flipV="1">
            <a:off x="894779" y="3870025"/>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Table of Contents</a:t>
            </a:r>
          </a:p>
        </p:txBody>
      </p:sp>
      <p:sp>
        <p:nvSpPr>
          <p:cNvPr id="76803" name="Rectangle 5"/>
          <p:cNvSpPr>
            <a:spLocks noGrp="1" noChangeArrowheads="1"/>
          </p:cNvSpPr>
          <p:nvPr>
            <p:ph idx="1"/>
          </p:nvPr>
        </p:nvSpPr>
        <p:spPr bwMode="auto">
          <a:xfrm>
            <a:off x="796924" y="844021"/>
            <a:ext cx="7740650" cy="5489575"/>
          </a:xfrm>
          <a:noFill/>
          <a:ln>
            <a:miter lim="800000"/>
            <a:headEnd/>
            <a:tailEnd/>
          </a:ln>
        </p:spPr>
        <p:txBody>
          <a:bodyPr vert="horz" wrap="square" numCol="1" anchor="t" anchorCtr="0" compatLnSpc="1">
            <a:prstTxWarp prst="textNoShape">
              <a:avLst/>
            </a:prstTxWarp>
          </a:bodyPr>
          <a:lstStyle/>
          <a:p>
            <a:pPr marL="0" indent="0">
              <a:buFontTx/>
              <a:buNone/>
            </a:pPr>
            <a:r>
              <a:rPr lang="en-CA" sz="1600" dirty="0" smtClean="0"/>
              <a:t>Research Objectives							3</a:t>
            </a:r>
          </a:p>
          <a:p>
            <a:pPr marL="0" indent="0">
              <a:buFontTx/>
              <a:buNone/>
            </a:pPr>
            <a:r>
              <a:rPr lang="en-CA" sz="1600" dirty="0" smtClean="0"/>
              <a:t>Methodology							4</a:t>
            </a:r>
          </a:p>
          <a:p>
            <a:pPr marL="0" indent="0">
              <a:buFontTx/>
              <a:buNone/>
            </a:pPr>
            <a:r>
              <a:rPr lang="en-CA" sz="1600" dirty="0" smtClean="0"/>
              <a:t>Key Highlights							5</a:t>
            </a:r>
          </a:p>
          <a:p>
            <a:pPr marL="0" indent="0">
              <a:buFontTx/>
              <a:buNone/>
            </a:pPr>
            <a:r>
              <a:rPr lang="en-CA" sz="1600" dirty="0" smtClean="0"/>
              <a:t>Executive Summary							7</a:t>
            </a:r>
          </a:p>
          <a:p>
            <a:pPr marL="0" indent="0">
              <a:buFontTx/>
              <a:buNone/>
            </a:pPr>
            <a:r>
              <a:rPr lang="en-CA" sz="1600" dirty="0" smtClean="0"/>
              <a:t>Future Plans							12</a:t>
            </a:r>
          </a:p>
          <a:p>
            <a:pPr marL="0" indent="0">
              <a:buFontTx/>
              <a:buNone/>
            </a:pPr>
            <a:r>
              <a:rPr lang="en-CA" sz="1600" dirty="0" smtClean="0"/>
              <a:t>Intention to Apply for Licensure						21</a:t>
            </a:r>
          </a:p>
          <a:p>
            <a:pPr marL="0" indent="0">
              <a:buFontTx/>
              <a:buNone/>
            </a:pPr>
            <a:r>
              <a:rPr lang="en-CA" sz="1600" dirty="0" smtClean="0"/>
              <a:t>Licensing Knowledge							32</a:t>
            </a:r>
          </a:p>
          <a:p>
            <a:pPr marL="0" indent="0">
              <a:buFontTx/>
              <a:buNone/>
            </a:pPr>
            <a:r>
              <a:rPr lang="en-CA" sz="1600" dirty="0" smtClean="0"/>
              <a:t>Knowledge of Association of Professional Engineers of Ontario			44</a:t>
            </a:r>
          </a:p>
          <a:p>
            <a:pPr marL="0" indent="0">
              <a:buFontTx/>
              <a:buNone/>
            </a:pPr>
            <a:r>
              <a:rPr lang="en-CA" sz="1600" dirty="0" smtClean="0"/>
              <a:t>Knowledge of Professional Engineers Act of Ontario				47</a:t>
            </a:r>
          </a:p>
          <a:p>
            <a:pPr marL="0" indent="0">
              <a:buFontTx/>
              <a:buNone/>
            </a:pPr>
            <a:r>
              <a:rPr lang="en-CA" sz="1600" dirty="0"/>
              <a:t>Career Assessment </a:t>
            </a:r>
            <a:r>
              <a:rPr lang="en-CA" sz="1600" dirty="0" smtClean="0"/>
              <a:t>Tool						50</a:t>
            </a:r>
          </a:p>
          <a:p>
            <a:pPr marL="0" indent="0">
              <a:buFontTx/>
              <a:buNone/>
            </a:pPr>
            <a:r>
              <a:rPr lang="en-CA" sz="1600" dirty="0" smtClean="0"/>
              <a:t>Demographics							55</a:t>
            </a:r>
          </a:p>
          <a:p>
            <a:pPr marL="0" indent="0">
              <a:buFontTx/>
              <a:buNone/>
            </a:pPr>
            <a:r>
              <a:rPr lang="en-CA" sz="1600" dirty="0" smtClean="0"/>
              <a:t>Additional Analysis: Impact on Intention to Pursue </a:t>
            </a:r>
          </a:p>
          <a:p>
            <a:pPr marL="0" indent="0">
              <a:buFontTx/>
              <a:buNone/>
              <a:tabLst>
                <a:tab pos="519113" algn="l"/>
              </a:tabLst>
            </a:pPr>
            <a:r>
              <a:rPr lang="en-CA" sz="1600" dirty="0" smtClean="0"/>
              <a:t>	Student Membership Program Association				59</a:t>
            </a:r>
          </a:p>
          <a:p>
            <a:pPr marL="0" indent="0">
              <a:buFontTx/>
              <a:buNone/>
              <a:tabLst>
                <a:tab pos="519113" algn="l"/>
              </a:tabLst>
            </a:pPr>
            <a:r>
              <a:rPr lang="en-CA" sz="1600" dirty="0" smtClean="0"/>
              <a:t>	Attendance at PEO Seminars					62</a:t>
            </a:r>
          </a:p>
          <a:p>
            <a:pPr marL="0" indent="0">
              <a:buFontTx/>
              <a:buNone/>
              <a:tabLst>
                <a:tab pos="519113" algn="l"/>
              </a:tabLst>
            </a:pPr>
            <a:r>
              <a:rPr lang="en-CA" sz="1600" dirty="0" smtClean="0"/>
              <a:t>	Knowledge of PEA						65</a:t>
            </a:r>
          </a:p>
          <a:p>
            <a:pPr marL="0" indent="0">
              <a:buFontTx/>
              <a:buNone/>
              <a:tabLst>
                <a:tab pos="519113" algn="l"/>
              </a:tabLst>
            </a:pPr>
            <a:r>
              <a:rPr lang="en-CA" sz="1600" dirty="0" smtClean="0"/>
              <a:t>	Knowledge of Licensing and Roles					68</a:t>
            </a:r>
          </a:p>
          <a:p>
            <a:pPr marL="0" indent="0">
              <a:buFontTx/>
              <a:buNone/>
              <a:tabLst>
                <a:tab pos="519113" algn="l"/>
              </a:tabLst>
            </a:pPr>
            <a:r>
              <a:rPr lang="en-CA" sz="1600" dirty="0" smtClean="0"/>
              <a:t>	Knowledge of Organizational Responsibility				71</a:t>
            </a:r>
          </a:p>
          <a:p>
            <a:pPr marL="0" indent="0">
              <a:buFontTx/>
              <a:buNone/>
            </a:pPr>
            <a:endParaRPr lang="en-CA" sz="1600" dirty="0" smtClean="0"/>
          </a:p>
        </p:txBody>
      </p:sp>
      <p:sp>
        <p:nvSpPr>
          <p:cNvPr id="7680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800" dirty="0" smtClean="0"/>
              <a:t>(among students who did </a:t>
            </a:r>
            <a:r>
              <a:rPr lang="en-CA" sz="1800" i="1" u="sng" dirty="0" smtClean="0"/>
              <a:t>not</a:t>
            </a:r>
            <a:r>
              <a:rPr lang="en-CA" sz="1800" dirty="0" smtClean="0"/>
              <a:t> intend to pursue a career in engineering)</a:t>
            </a:r>
          </a:p>
        </p:txBody>
      </p:sp>
      <p:sp>
        <p:nvSpPr>
          <p:cNvPr id="35" name="Content Placeholder 34"/>
          <p:cNvSpPr>
            <a:spLocks noGrp="1"/>
          </p:cNvSpPr>
          <p:nvPr>
            <p:ph idx="1"/>
          </p:nvPr>
        </p:nvSpPr>
        <p:spPr>
          <a:xfrm>
            <a:off x="352424" y="897119"/>
            <a:ext cx="8486775" cy="1179810"/>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Of those who did </a:t>
            </a:r>
            <a:r>
              <a:rPr lang="en-US" sz="1400" u="sng" dirty="0" smtClean="0">
                <a:latin typeface="+mj-lt"/>
              </a:rPr>
              <a:t>not</a:t>
            </a:r>
            <a:r>
              <a:rPr lang="en-US" sz="1400" dirty="0" smtClean="0">
                <a:latin typeface="+mj-lt"/>
              </a:rPr>
              <a:t> intend to pursue a career in the engineering field when they began their studies, two thirds (65%) say they will definitely or probably pursue a career in engineering, while around one third (35%) say they still do not intend to.  </a:t>
            </a:r>
          </a:p>
          <a:p>
            <a:pPr fontAlgn="auto">
              <a:lnSpc>
                <a:spcPct val="100000"/>
              </a:lnSpc>
              <a:spcAft>
                <a:spcPts val="0"/>
              </a:spcAft>
              <a:defRPr/>
            </a:pPr>
            <a:r>
              <a:rPr lang="en-US" sz="1400" dirty="0" smtClean="0">
                <a:latin typeface="+mj-lt"/>
              </a:rPr>
              <a:t>Compared to 2013, directionally more students will probably pursue a career in engineering, while directionally fewer students definitely will or won’t (definitely / probably). </a:t>
            </a:r>
          </a:p>
        </p:txBody>
      </p:sp>
      <p:sp>
        <p:nvSpPr>
          <p:cNvPr id="7173"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61C1F0D-E438-49B8-8A14-846FC84C0084}" type="slidenum">
              <a:rPr lang="en-US"/>
              <a:pPr/>
              <a:t>20</a:t>
            </a:fld>
            <a:endParaRPr lang="en-US" dirty="0"/>
          </a:p>
        </p:txBody>
      </p:sp>
      <p:graphicFrame>
        <p:nvGraphicFramePr>
          <p:cNvPr id="37" name="Object 37"/>
          <p:cNvGraphicFramePr>
            <a:graphicFrameLocks noChangeAspect="1"/>
          </p:cNvGraphicFramePr>
          <p:nvPr>
            <p:extLst>
              <p:ext uri="{D42A27DB-BD31-4B8C-83A1-F6EECF244321}">
                <p14:modId xmlns:p14="http://schemas.microsoft.com/office/powerpoint/2010/main" val="203509016"/>
              </p:ext>
            </p:extLst>
          </p:nvPr>
        </p:nvGraphicFramePr>
        <p:xfrm>
          <a:off x="850900" y="1905000"/>
          <a:ext cx="7975600" cy="3762020"/>
        </p:xfrm>
        <a:graphic>
          <a:graphicData uri="http://schemas.openxmlformats.org/drawingml/2006/chart">
            <c:chart xmlns:c="http://schemas.openxmlformats.org/drawingml/2006/chart" xmlns:r="http://schemas.openxmlformats.org/officeDocument/2006/relationships" r:id="rId2"/>
          </a:graphicData>
        </a:graphic>
      </p:graphicFrame>
      <p:sp>
        <p:nvSpPr>
          <p:cNvPr id="7175" name="Text Box 47"/>
          <p:cNvSpPr txBox="1">
            <a:spLocks noChangeArrowheads="1"/>
          </p:cNvSpPr>
          <p:nvPr/>
        </p:nvSpPr>
        <p:spPr bwMode="auto">
          <a:xfrm>
            <a:off x="6232172" y="2789418"/>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7185" name="Text Box 48"/>
          <p:cNvSpPr txBox="1">
            <a:spLocks noChangeArrowheads="1"/>
          </p:cNvSpPr>
          <p:nvPr/>
        </p:nvSpPr>
        <p:spPr bwMode="auto">
          <a:xfrm>
            <a:off x="7750165" y="3246414"/>
            <a:ext cx="557784" cy="356616"/>
          </a:xfrm>
          <a:prstGeom prst="rect">
            <a:avLst/>
          </a:prstGeom>
          <a:noFill/>
          <a:ln w="25400" algn="ctr">
            <a:solidFill>
              <a:schemeClr val="tx1">
                <a:lumMod val="20000"/>
                <a:lumOff val="80000"/>
              </a:schemeClr>
            </a:solidFill>
            <a:miter lim="800000"/>
            <a:headEnd/>
            <a:tailEnd/>
          </a:ln>
        </p:spPr>
        <p:txBody>
          <a:bodyPr>
            <a:noAutofit/>
          </a:bodyPr>
          <a:lstStyle/>
          <a:p>
            <a:pPr>
              <a:defRPr/>
            </a:pPr>
            <a:r>
              <a:rPr lang="en-CA" sz="1400" dirty="0"/>
              <a:t>35%</a:t>
            </a:r>
          </a:p>
          <a:p>
            <a:pPr>
              <a:defRPr/>
            </a:pPr>
            <a:r>
              <a:rPr lang="en-CA" sz="100" dirty="0"/>
              <a:t>23</a:t>
            </a:r>
          </a:p>
        </p:txBody>
      </p:sp>
      <p:sp>
        <p:nvSpPr>
          <p:cNvPr id="7177" name="Text Box 49"/>
          <p:cNvSpPr txBox="1">
            <a:spLocks noChangeArrowheads="1"/>
          </p:cNvSpPr>
          <p:nvPr/>
        </p:nvSpPr>
        <p:spPr bwMode="auto">
          <a:xfrm>
            <a:off x="7720155" y="3488315"/>
            <a:ext cx="643927" cy="169749"/>
          </a:xfrm>
          <a:prstGeom prst="rect">
            <a:avLst/>
          </a:prstGeom>
          <a:noFill/>
          <a:ln w="25400" algn="ctr">
            <a:noFill/>
            <a:miter lim="800000"/>
            <a:headEnd/>
            <a:tailEnd/>
          </a:ln>
        </p:spPr>
        <p:txBody>
          <a:bodyPr wrap="square">
            <a:spAutoFit/>
          </a:bodyPr>
          <a:lstStyle/>
          <a:p>
            <a:r>
              <a:rPr lang="en-CA" sz="500" dirty="0"/>
              <a:t> (n=23)</a:t>
            </a:r>
          </a:p>
        </p:txBody>
      </p:sp>
      <p:sp>
        <p:nvSpPr>
          <p:cNvPr id="7179" name="Text Box 51"/>
          <p:cNvSpPr txBox="1">
            <a:spLocks noChangeArrowheads="1"/>
          </p:cNvSpPr>
          <p:nvPr/>
        </p:nvSpPr>
        <p:spPr bwMode="auto">
          <a:xfrm>
            <a:off x="7075032" y="3454076"/>
            <a:ext cx="643927" cy="169749"/>
          </a:xfrm>
          <a:prstGeom prst="rect">
            <a:avLst/>
          </a:prstGeom>
          <a:noFill/>
          <a:ln w="25400" algn="ctr">
            <a:noFill/>
            <a:miter lim="800000"/>
            <a:headEnd/>
            <a:tailEnd/>
          </a:ln>
        </p:spPr>
        <p:txBody>
          <a:bodyPr wrap="square">
            <a:spAutoFit/>
          </a:bodyPr>
          <a:lstStyle/>
          <a:p>
            <a:r>
              <a:rPr lang="en-CA" sz="500" dirty="0"/>
              <a:t> (n=31)</a:t>
            </a:r>
          </a:p>
        </p:txBody>
      </p:sp>
      <p:sp>
        <p:nvSpPr>
          <p:cNvPr id="7189" name="Text Box 52"/>
          <p:cNvSpPr txBox="1">
            <a:spLocks noChangeArrowheads="1"/>
          </p:cNvSpPr>
          <p:nvPr/>
        </p:nvSpPr>
        <p:spPr bwMode="auto">
          <a:xfrm>
            <a:off x="3434122" y="3244503"/>
            <a:ext cx="556177"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a:t>66%</a:t>
            </a:r>
          </a:p>
          <a:p>
            <a:pPr>
              <a:defRPr/>
            </a:pPr>
            <a:endParaRPr lang="en-CA" sz="100" dirty="0"/>
          </a:p>
          <a:p>
            <a:pPr>
              <a:defRPr/>
            </a:pPr>
            <a:endParaRPr lang="en-CA" sz="100" dirty="0"/>
          </a:p>
        </p:txBody>
      </p:sp>
      <p:sp>
        <p:nvSpPr>
          <p:cNvPr id="7181" name="Text Box 54"/>
          <p:cNvSpPr txBox="1">
            <a:spLocks noChangeArrowheads="1"/>
          </p:cNvSpPr>
          <p:nvPr/>
        </p:nvSpPr>
        <p:spPr bwMode="auto">
          <a:xfrm>
            <a:off x="2277710" y="2746556"/>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7192" name="Text Box 55"/>
          <p:cNvSpPr txBox="1">
            <a:spLocks noChangeArrowheads="1"/>
          </p:cNvSpPr>
          <p:nvPr/>
        </p:nvSpPr>
        <p:spPr bwMode="auto">
          <a:xfrm>
            <a:off x="2733307" y="3242916"/>
            <a:ext cx="556176"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a:t>65%</a:t>
            </a:r>
          </a:p>
          <a:p>
            <a:pPr>
              <a:defRPr/>
            </a:pPr>
            <a:endParaRPr lang="en-CA" sz="100" dirty="0"/>
          </a:p>
          <a:p>
            <a:pPr>
              <a:defRPr/>
            </a:pPr>
            <a:endParaRPr lang="en-CA" sz="100" dirty="0"/>
          </a:p>
        </p:txBody>
      </p:sp>
      <p:sp>
        <p:nvSpPr>
          <p:cNvPr id="7183" name="Text Box 56"/>
          <p:cNvSpPr txBox="1">
            <a:spLocks noChangeArrowheads="1"/>
          </p:cNvSpPr>
          <p:nvPr/>
        </p:nvSpPr>
        <p:spPr bwMode="auto">
          <a:xfrm>
            <a:off x="2734871" y="3460402"/>
            <a:ext cx="630989" cy="184666"/>
          </a:xfrm>
          <a:prstGeom prst="rect">
            <a:avLst/>
          </a:prstGeom>
          <a:noFill/>
          <a:ln w="25400" algn="ctr">
            <a:noFill/>
            <a:miter lim="800000"/>
            <a:headEnd/>
            <a:tailEnd/>
          </a:ln>
        </p:spPr>
        <p:txBody>
          <a:bodyPr wrap="square">
            <a:spAutoFit/>
          </a:bodyPr>
          <a:lstStyle/>
          <a:p>
            <a:r>
              <a:rPr lang="en-CA" dirty="0"/>
              <a:t> (n=56)</a:t>
            </a:r>
          </a:p>
        </p:txBody>
      </p:sp>
      <p:sp>
        <p:nvSpPr>
          <p:cNvPr id="7184" name="Text Box 57"/>
          <p:cNvSpPr txBox="1">
            <a:spLocks noChangeArrowheads="1"/>
          </p:cNvSpPr>
          <p:nvPr/>
        </p:nvSpPr>
        <p:spPr bwMode="auto">
          <a:xfrm>
            <a:off x="3440449" y="3450877"/>
            <a:ext cx="630989" cy="184666"/>
          </a:xfrm>
          <a:prstGeom prst="rect">
            <a:avLst/>
          </a:prstGeom>
          <a:noFill/>
          <a:ln w="25400" algn="ctr">
            <a:noFill/>
            <a:miter lim="800000"/>
            <a:headEnd/>
            <a:tailEnd/>
          </a:ln>
        </p:spPr>
        <p:txBody>
          <a:bodyPr wrap="square">
            <a:spAutoFit/>
          </a:bodyPr>
          <a:lstStyle/>
          <a:p>
            <a:r>
              <a:rPr lang="en-CA" dirty="0"/>
              <a:t> (n=95)</a:t>
            </a:r>
          </a:p>
        </p:txBody>
      </p:sp>
      <p:sp>
        <p:nvSpPr>
          <p:cNvPr id="33" name="Text Box 55"/>
          <p:cNvSpPr txBox="1">
            <a:spLocks noChangeArrowheads="1"/>
          </p:cNvSpPr>
          <p:nvPr/>
        </p:nvSpPr>
        <p:spPr bwMode="auto">
          <a:xfrm>
            <a:off x="4119063" y="3242916"/>
            <a:ext cx="556176" cy="353943"/>
          </a:xfrm>
          <a:prstGeom prst="rect">
            <a:avLst/>
          </a:prstGeom>
          <a:noFill/>
          <a:ln w="25400" algn="ctr">
            <a:solidFill>
              <a:schemeClr val="accent6"/>
            </a:solidFill>
            <a:miter lim="800000"/>
            <a:headEnd/>
            <a:tailEnd/>
          </a:ln>
        </p:spPr>
        <p:txBody>
          <a:bodyPr wrap="square">
            <a:spAutoFit/>
          </a:bodyPr>
          <a:lstStyle/>
          <a:p>
            <a:pPr>
              <a:defRPr/>
            </a:pPr>
            <a:r>
              <a:rPr lang="en-CA" sz="1400" dirty="0"/>
              <a:t>58%</a:t>
            </a:r>
          </a:p>
          <a:p>
            <a:pPr>
              <a:defRPr/>
            </a:pPr>
            <a:endParaRPr lang="en-CA" sz="100" dirty="0"/>
          </a:p>
          <a:p>
            <a:pPr>
              <a:defRPr/>
            </a:pPr>
            <a:endParaRPr lang="en-CA" sz="100" dirty="0"/>
          </a:p>
        </p:txBody>
      </p:sp>
      <p:sp>
        <p:nvSpPr>
          <p:cNvPr id="4" name="Text Box 56"/>
          <p:cNvSpPr txBox="1">
            <a:spLocks noChangeArrowheads="1"/>
          </p:cNvSpPr>
          <p:nvPr/>
        </p:nvSpPr>
        <p:spPr bwMode="auto">
          <a:xfrm>
            <a:off x="4120627" y="3460402"/>
            <a:ext cx="630989" cy="184666"/>
          </a:xfrm>
          <a:prstGeom prst="rect">
            <a:avLst/>
          </a:prstGeom>
          <a:noFill/>
          <a:ln w="25400" algn="ctr">
            <a:noFill/>
            <a:miter lim="800000"/>
            <a:headEnd/>
            <a:tailEnd/>
          </a:ln>
        </p:spPr>
        <p:txBody>
          <a:bodyPr wrap="square">
            <a:spAutoFit/>
          </a:bodyPr>
          <a:lstStyle/>
          <a:p>
            <a:r>
              <a:rPr lang="en-CA" dirty="0"/>
              <a:t> (n=45)</a:t>
            </a:r>
          </a:p>
        </p:txBody>
      </p:sp>
      <p:sp>
        <p:nvSpPr>
          <p:cNvPr id="36" name="Text Box 55"/>
          <p:cNvSpPr txBox="1">
            <a:spLocks noChangeArrowheads="1"/>
          </p:cNvSpPr>
          <p:nvPr/>
        </p:nvSpPr>
        <p:spPr bwMode="auto">
          <a:xfrm>
            <a:off x="8418758" y="3242917"/>
            <a:ext cx="557784" cy="353943"/>
          </a:xfrm>
          <a:prstGeom prst="rect">
            <a:avLst/>
          </a:prstGeom>
          <a:noFill/>
          <a:ln w="25400" algn="ctr">
            <a:solidFill>
              <a:schemeClr val="accent6"/>
            </a:solidFill>
            <a:miter lim="800000"/>
            <a:headEnd/>
            <a:tailEnd/>
          </a:ln>
        </p:spPr>
        <p:txBody>
          <a:bodyPr wrap="square">
            <a:spAutoFit/>
          </a:bodyPr>
          <a:lstStyle/>
          <a:p>
            <a:pPr>
              <a:defRPr/>
            </a:pPr>
            <a:r>
              <a:rPr lang="en-CA" sz="1400" dirty="0"/>
              <a:t>42%</a:t>
            </a:r>
          </a:p>
          <a:p>
            <a:pPr>
              <a:defRPr/>
            </a:pPr>
            <a:endParaRPr lang="en-CA" sz="100" dirty="0"/>
          </a:p>
          <a:p>
            <a:pPr>
              <a:defRPr/>
            </a:pPr>
            <a:endParaRPr lang="en-CA" sz="100" dirty="0"/>
          </a:p>
        </p:txBody>
      </p:sp>
      <p:sp>
        <p:nvSpPr>
          <p:cNvPr id="7190" name="Text Box 56"/>
          <p:cNvSpPr txBox="1">
            <a:spLocks noChangeArrowheads="1"/>
          </p:cNvSpPr>
          <p:nvPr/>
        </p:nvSpPr>
        <p:spPr bwMode="auto">
          <a:xfrm>
            <a:off x="8417323" y="3477202"/>
            <a:ext cx="643927" cy="169749"/>
          </a:xfrm>
          <a:prstGeom prst="rect">
            <a:avLst/>
          </a:prstGeom>
          <a:noFill/>
          <a:ln w="25400" algn="ctr">
            <a:noFill/>
            <a:miter lim="800000"/>
            <a:headEnd/>
            <a:tailEnd/>
          </a:ln>
        </p:spPr>
        <p:txBody>
          <a:bodyPr wrap="square">
            <a:spAutoFit/>
          </a:bodyPr>
          <a:lstStyle/>
          <a:p>
            <a:r>
              <a:rPr lang="en-CA" sz="500" dirty="0"/>
              <a:t> (n=32)</a:t>
            </a:r>
          </a:p>
        </p:txBody>
      </p:sp>
      <p:sp>
        <p:nvSpPr>
          <p:cNvPr id="7191" name="Text Box 43"/>
          <p:cNvSpPr txBox="1">
            <a:spLocks noChangeArrowheads="1"/>
          </p:cNvSpPr>
          <p:nvPr/>
        </p:nvSpPr>
        <p:spPr bwMode="auto">
          <a:xfrm>
            <a:off x="1789114" y="4892658"/>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(n=11)</a:t>
            </a:r>
          </a:p>
        </p:txBody>
      </p:sp>
      <p:sp>
        <p:nvSpPr>
          <p:cNvPr id="5" name="Text Box 43"/>
          <p:cNvSpPr txBox="1">
            <a:spLocks noChangeArrowheads="1"/>
          </p:cNvSpPr>
          <p:nvPr/>
        </p:nvSpPr>
        <p:spPr bwMode="auto">
          <a:xfrm>
            <a:off x="2097086" y="4843443"/>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(n=43)</a:t>
            </a:r>
          </a:p>
        </p:txBody>
      </p:sp>
      <p:sp>
        <p:nvSpPr>
          <p:cNvPr id="7193" name="Text Box 43"/>
          <p:cNvSpPr txBox="1">
            <a:spLocks noChangeArrowheads="1"/>
          </p:cNvSpPr>
          <p:nvPr/>
        </p:nvSpPr>
        <p:spPr bwMode="auto">
          <a:xfrm>
            <a:off x="2428878" y="4910122"/>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(n=9)</a:t>
            </a:r>
          </a:p>
        </p:txBody>
      </p:sp>
      <p:sp>
        <p:nvSpPr>
          <p:cNvPr id="7194" name="Text Box 43"/>
          <p:cNvSpPr txBox="1">
            <a:spLocks noChangeArrowheads="1"/>
          </p:cNvSpPr>
          <p:nvPr/>
        </p:nvSpPr>
        <p:spPr bwMode="auto">
          <a:xfrm>
            <a:off x="3783018" y="4367193"/>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(n=45)</a:t>
            </a:r>
          </a:p>
        </p:txBody>
      </p:sp>
      <p:sp>
        <p:nvSpPr>
          <p:cNvPr id="7195" name="Text Box 43"/>
          <p:cNvSpPr txBox="1">
            <a:spLocks noChangeArrowheads="1"/>
          </p:cNvSpPr>
          <p:nvPr/>
        </p:nvSpPr>
        <p:spPr bwMode="auto">
          <a:xfrm>
            <a:off x="4092576" y="4403708"/>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(n=52)</a:t>
            </a:r>
          </a:p>
        </p:txBody>
      </p:sp>
      <p:sp>
        <p:nvSpPr>
          <p:cNvPr id="7196" name="Text Box 43"/>
          <p:cNvSpPr txBox="1">
            <a:spLocks noChangeArrowheads="1"/>
          </p:cNvSpPr>
          <p:nvPr/>
        </p:nvSpPr>
        <p:spPr bwMode="auto">
          <a:xfrm>
            <a:off x="4391027" y="4430691"/>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(n=36)</a:t>
            </a:r>
          </a:p>
        </p:txBody>
      </p:sp>
      <p:sp>
        <p:nvSpPr>
          <p:cNvPr id="7197" name="Text Box 43"/>
          <p:cNvSpPr txBox="1">
            <a:spLocks noChangeArrowheads="1"/>
          </p:cNvSpPr>
          <p:nvPr/>
        </p:nvSpPr>
        <p:spPr bwMode="auto">
          <a:xfrm>
            <a:off x="5794382" y="4630722"/>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(n=28)</a:t>
            </a:r>
          </a:p>
        </p:txBody>
      </p:sp>
      <p:sp>
        <p:nvSpPr>
          <p:cNvPr id="7198" name="Text Box 43"/>
          <p:cNvSpPr txBox="1">
            <a:spLocks noChangeArrowheads="1"/>
          </p:cNvSpPr>
          <p:nvPr/>
        </p:nvSpPr>
        <p:spPr bwMode="auto">
          <a:xfrm>
            <a:off x="6088064" y="4646596"/>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(n=18)</a:t>
            </a:r>
          </a:p>
        </p:txBody>
      </p:sp>
      <p:sp>
        <p:nvSpPr>
          <p:cNvPr id="7199" name="Text Box 43"/>
          <p:cNvSpPr txBox="1">
            <a:spLocks noChangeArrowheads="1"/>
          </p:cNvSpPr>
          <p:nvPr/>
        </p:nvSpPr>
        <p:spPr bwMode="auto">
          <a:xfrm>
            <a:off x="6384924" y="4540234"/>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(n=50)</a:t>
            </a:r>
          </a:p>
        </p:txBody>
      </p:sp>
      <p:sp>
        <p:nvSpPr>
          <p:cNvPr id="7200" name="Text Box 43"/>
          <p:cNvSpPr txBox="1">
            <a:spLocks noChangeArrowheads="1"/>
          </p:cNvSpPr>
          <p:nvPr/>
        </p:nvSpPr>
        <p:spPr bwMode="auto">
          <a:xfrm>
            <a:off x="7805742" y="5018070"/>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(n=3)</a:t>
            </a:r>
          </a:p>
        </p:txBody>
      </p:sp>
      <p:sp>
        <p:nvSpPr>
          <p:cNvPr id="7201" name="Text Box 43"/>
          <p:cNvSpPr txBox="1">
            <a:spLocks noChangeArrowheads="1"/>
          </p:cNvSpPr>
          <p:nvPr/>
        </p:nvSpPr>
        <p:spPr bwMode="auto">
          <a:xfrm>
            <a:off x="8110535" y="5014898"/>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(n=5)</a:t>
            </a:r>
          </a:p>
        </p:txBody>
      </p:sp>
      <p:sp>
        <p:nvSpPr>
          <p:cNvPr id="7202" name="Text Box 43"/>
          <p:cNvSpPr txBox="1">
            <a:spLocks noChangeArrowheads="1"/>
          </p:cNvSpPr>
          <p:nvPr/>
        </p:nvSpPr>
        <p:spPr bwMode="auto">
          <a:xfrm>
            <a:off x="8401047" y="5019655"/>
            <a:ext cx="611187" cy="184666"/>
          </a:xfrm>
          <a:prstGeom prst="rect">
            <a:avLst/>
          </a:prstGeom>
          <a:noFill/>
          <a:ln w="25400" algn="ctr">
            <a:noFill/>
            <a:miter lim="800000"/>
            <a:headEnd/>
            <a:tailEnd/>
          </a:ln>
        </p:spPr>
        <p:txBody>
          <a:bodyPr>
            <a:spAutoFit/>
          </a:bodyPr>
          <a:lstStyle/>
          <a:p>
            <a:pPr algn="l"/>
            <a:r>
              <a:rPr lang="en-CA" b="0" dirty="0">
                <a:latin typeface="Arial Narrow" pitchFamily="34" charset="0"/>
              </a:rPr>
              <a:t>(n=2)</a:t>
            </a:r>
          </a:p>
        </p:txBody>
      </p:sp>
      <p:sp>
        <p:nvSpPr>
          <p:cNvPr id="38" name="Text Box 52"/>
          <p:cNvSpPr txBox="1">
            <a:spLocks noChangeArrowheads="1"/>
          </p:cNvSpPr>
          <p:nvPr/>
        </p:nvSpPr>
        <p:spPr bwMode="auto">
          <a:xfrm>
            <a:off x="2026721" y="3244503"/>
            <a:ext cx="556177"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t>69%</a:t>
            </a:r>
            <a:endParaRPr lang="en-CA" sz="1400" dirty="0"/>
          </a:p>
          <a:p>
            <a:pPr>
              <a:defRPr/>
            </a:pPr>
            <a:endParaRPr lang="en-CA" sz="100" dirty="0"/>
          </a:p>
          <a:p>
            <a:pPr>
              <a:defRPr/>
            </a:pPr>
            <a:endParaRPr lang="en-CA" sz="100" dirty="0"/>
          </a:p>
        </p:txBody>
      </p:sp>
      <p:sp>
        <p:nvSpPr>
          <p:cNvPr id="39" name="Text Box 48"/>
          <p:cNvSpPr txBox="1">
            <a:spLocks noChangeArrowheads="1"/>
          </p:cNvSpPr>
          <p:nvPr/>
        </p:nvSpPr>
        <p:spPr bwMode="auto">
          <a:xfrm>
            <a:off x="6369921" y="3255903"/>
            <a:ext cx="557784" cy="356616"/>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t>31%</a:t>
            </a:r>
            <a:endParaRPr lang="en-CA" sz="1400" dirty="0"/>
          </a:p>
          <a:p>
            <a:pPr>
              <a:defRPr/>
            </a:pPr>
            <a:r>
              <a:rPr lang="en-CA" sz="100" dirty="0"/>
              <a:t>23</a:t>
            </a:r>
          </a:p>
        </p:txBody>
      </p:sp>
      <p:sp>
        <p:nvSpPr>
          <p:cNvPr id="40" name="AutoShape 10"/>
          <p:cNvSpPr>
            <a:spLocks/>
          </p:cNvSpPr>
          <p:nvPr/>
        </p:nvSpPr>
        <p:spPr bwMode="auto">
          <a:xfrm rot="5400000">
            <a:off x="2655713" y="207084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nvSpPr>
        <p:spPr bwMode="auto">
          <a:xfrm rot="5400000">
            <a:off x="6742291" y="207084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2" name="Text Box 43"/>
          <p:cNvSpPr txBox="1">
            <a:spLocks noChangeArrowheads="1"/>
          </p:cNvSpPr>
          <p:nvPr/>
        </p:nvSpPr>
        <p:spPr bwMode="auto">
          <a:xfrm>
            <a:off x="2093125" y="3439278"/>
            <a:ext cx="470795" cy="184666"/>
          </a:xfrm>
          <a:prstGeom prst="rect">
            <a:avLst/>
          </a:prstGeom>
          <a:noFill/>
          <a:ln w="25400" algn="ctr">
            <a:noFill/>
            <a:miter lim="800000"/>
            <a:headEnd/>
            <a:tailEnd/>
          </a:ln>
        </p:spPr>
        <p:txBody>
          <a:bodyPr wrap="square">
            <a:spAutoFit/>
          </a:bodyPr>
          <a:lstStyle/>
          <a:p>
            <a:pPr algn="l"/>
            <a:r>
              <a:rPr lang="en-CA" b="0" dirty="0" smtClean="0">
                <a:latin typeface="Arial Narrow" pitchFamily="34" charset="0"/>
              </a:rPr>
              <a:t>(n=75)</a:t>
            </a:r>
            <a:endParaRPr lang="en-CA" b="0" dirty="0">
              <a:latin typeface="Arial Narrow" pitchFamily="34" charset="0"/>
            </a:endParaRPr>
          </a:p>
        </p:txBody>
      </p:sp>
      <p:sp>
        <p:nvSpPr>
          <p:cNvPr id="43" name="Text Box 43"/>
          <p:cNvSpPr txBox="1">
            <a:spLocks noChangeArrowheads="1"/>
          </p:cNvSpPr>
          <p:nvPr/>
        </p:nvSpPr>
        <p:spPr bwMode="auto">
          <a:xfrm>
            <a:off x="6499692" y="3465892"/>
            <a:ext cx="480448" cy="169749"/>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(n=33)</a:t>
            </a:r>
            <a:endParaRPr lang="en-CA" sz="500" b="0" dirty="0">
              <a:latin typeface="Arial Narrow" pitchFamily="34" charset="0"/>
            </a:endParaRPr>
          </a:p>
        </p:txBody>
      </p:sp>
      <p:sp>
        <p:nvSpPr>
          <p:cNvPr id="45" name="Text Box 43"/>
          <p:cNvSpPr txBox="1">
            <a:spLocks noChangeArrowheads="1"/>
          </p:cNvSpPr>
          <p:nvPr/>
        </p:nvSpPr>
        <p:spPr bwMode="auto">
          <a:xfrm>
            <a:off x="1510414" y="4789231"/>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(n=22)</a:t>
            </a:r>
            <a:endParaRPr lang="en-CA" b="0" dirty="0">
              <a:latin typeface="Arial Narrow" pitchFamily="34" charset="0"/>
            </a:endParaRPr>
          </a:p>
        </p:txBody>
      </p:sp>
      <p:sp>
        <p:nvSpPr>
          <p:cNvPr id="46" name="Text Box 43"/>
          <p:cNvSpPr txBox="1">
            <a:spLocks noChangeArrowheads="1"/>
          </p:cNvSpPr>
          <p:nvPr/>
        </p:nvSpPr>
        <p:spPr bwMode="auto">
          <a:xfrm>
            <a:off x="3495943" y="439697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(n=53)</a:t>
            </a:r>
            <a:endParaRPr lang="en-CA" b="0" dirty="0">
              <a:latin typeface="Arial Narrow" pitchFamily="34" charset="0"/>
            </a:endParaRPr>
          </a:p>
        </p:txBody>
      </p:sp>
      <p:sp>
        <p:nvSpPr>
          <p:cNvPr id="47" name="Text Box 43"/>
          <p:cNvSpPr txBox="1">
            <a:spLocks noChangeArrowheads="1"/>
          </p:cNvSpPr>
          <p:nvPr/>
        </p:nvSpPr>
        <p:spPr bwMode="auto">
          <a:xfrm>
            <a:off x="5481473" y="4707836"/>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(n=29)</a:t>
            </a:r>
            <a:endParaRPr lang="en-CA" b="0" dirty="0">
              <a:latin typeface="Arial Narrow" pitchFamily="34" charset="0"/>
            </a:endParaRPr>
          </a:p>
        </p:txBody>
      </p:sp>
      <p:sp>
        <p:nvSpPr>
          <p:cNvPr id="48" name="Text Box 43"/>
          <p:cNvSpPr txBox="1">
            <a:spLocks noChangeArrowheads="1"/>
          </p:cNvSpPr>
          <p:nvPr/>
        </p:nvSpPr>
        <p:spPr bwMode="auto">
          <a:xfrm>
            <a:off x="7500773" y="499964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a:t>
            </a:r>
            <a:endParaRPr lang="en-CA" b="0" dirty="0">
              <a:latin typeface="Arial Narrow" pitchFamily="34" charset="0"/>
            </a:endParaRPr>
          </a:p>
        </p:txBody>
      </p:sp>
      <p:sp>
        <p:nvSpPr>
          <p:cNvPr id="52" name="Text Box 43"/>
          <p:cNvSpPr txBox="1">
            <a:spLocks noChangeArrowheads="1"/>
          </p:cNvSpPr>
          <p:nvPr/>
        </p:nvSpPr>
        <p:spPr bwMode="auto">
          <a:xfrm>
            <a:off x="918385" y="4830249"/>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a:t>
            </a:r>
            <a:endParaRPr lang="en-CA" b="0" dirty="0">
              <a:latin typeface="Arial Narrow" pitchFamily="34" charset="0"/>
            </a:endParaRPr>
          </a:p>
        </p:txBody>
      </p:sp>
      <p:sp>
        <p:nvSpPr>
          <p:cNvPr id="53" name="Text Box 43"/>
          <p:cNvSpPr txBox="1">
            <a:spLocks noChangeArrowheads="1"/>
          </p:cNvSpPr>
          <p:nvPr/>
        </p:nvSpPr>
        <p:spPr bwMode="auto">
          <a:xfrm>
            <a:off x="3190547" y="4566142"/>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(n=33)</a:t>
            </a:r>
            <a:endParaRPr lang="en-CA" b="0" dirty="0">
              <a:latin typeface="Arial Narrow" pitchFamily="34" charset="0"/>
            </a:endParaRPr>
          </a:p>
        </p:txBody>
      </p:sp>
      <p:sp>
        <p:nvSpPr>
          <p:cNvPr id="54" name="Text Box 43"/>
          <p:cNvSpPr txBox="1">
            <a:spLocks noChangeArrowheads="1"/>
          </p:cNvSpPr>
          <p:nvPr/>
        </p:nvSpPr>
        <p:spPr bwMode="auto">
          <a:xfrm>
            <a:off x="5181272" y="457566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(n=33)</a:t>
            </a:r>
            <a:endParaRPr lang="en-CA" b="0" dirty="0">
              <a:latin typeface="Arial Narrow" pitchFamily="34" charset="0"/>
            </a:endParaRPr>
          </a:p>
        </p:txBody>
      </p:sp>
      <p:sp>
        <p:nvSpPr>
          <p:cNvPr id="55" name="Text Box 43"/>
          <p:cNvSpPr txBox="1">
            <a:spLocks noChangeArrowheads="1"/>
          </p:cNvSpPr>
          <p:nvPr/>
        </p:nvSpPr>
        <p:spPr bwMode="auto">
          <a:xfrm>
            <a:off x="7210097" y="503286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a:t>
            </a:r>
            <a:endParaRPr lang="en-CA" b="0" dirty="0">
              <a:latin typeface="Arial Narrow" pitchFamily="34" charset="0"/>
            </a:endParaRPr>
          </a:p>
        </p:txBody>
      </p:sp>
      <p:sp>
        <p:nvSpPr>
          <p:cNvPr id="56" name="Text Box 43"/>
          <p:cNvSpPr txBox="1">
            <a:spLocks noChangeArrowheads="1"/>
          </p:cNvSpPr>
          <p:nvPr/>
        </p:nvSpPr>
        <p:spPr bwMode="auto">
          <a:xfrm>
            <a:off x="5828340" y="345004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(n=36)</a:t>
            </a:r>
            <a:endParaRPr lang="en-CA" b="0" dirty="0">
              <a:latin typeface="Arial Narrow" pitchFamily="34" charset="0"/>
            </a:endParaRPr>
          </a:p>
        </p:txBody>
      </p:sp>
      <p:sp>
        <p:nvSpPr>
          <p:cNvPr id="57" name="Text Box 48"/>
          <p:cNvSpPr txBox="1">
            <a:spLocks noChangeArrowheads="1"/>
          </p:cNvSpPr>
          <p:nvPr/>
        </p:nvSpPr>
        <p:spPr bwMode="auto">
          <a:xfrm>
            <a:off x="5755682" y="3258178"/>
            <a:ext cx="557784" cy="356616"/>
          </a:xfrm>
          <a:prstGeom prst="rect">
            <a:avLst/>
          </a:prstGeom>
          <a:noFill/>
          <a:ln w="25400" algn="ctr">
            <a:solidFill>
              <a:schemeClr val="tx1"/>
            </a:solidFill>
            <a:miter lim="800000"/>
            <a:headEnd/>
            <a:tailEnd/>
          </a:ln>
        </p:spPr>
        <p:txBody>
          <a:bodyPr wrap="square">
            <a:spAutoFit/>
          </a:bodyPr>
          <a:lstStyle/>
          <a:p>
            <a:pPr>
              <a:defRPr/>
            </a:pPr>
            <a:r>
              <a:rPr lang="en-CA" sz="1400" dirty="0" smtClean="0"/>
              <a:t>40%</a:t>
            </a:r>
            <a:endParaRPr lang="en-CA" sz="1400" dirty="0"/>
          </a:p>
          <a:p>
            <a:pPr>
              <a:defRPr/>
            </a:pPr>
            <a:r>
              <a:rPr lang="en-CA" sz="100" dirty="0"/>
              <a:t>23</a:t>
            </a:r>
          </a:p>
        </p:txBody>
      </p:sp>
      <p:sp>
        <p:nvSpPr>
          <p:cNvPr id="58" name="Text Box 43"/>
          <p:cNvSpPr txBox="1">
            <a:spLocks noChangeArrowheads="1"/>
          </p:cNvSpPr>
          <p:nvPr/>
        </p:nvSpPr>
        <p:spPr bwMode="auto">
          <a:xfrm>
            <a:off x="1415025" y="3458361"/>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(n=54)</a:t>
            </a:r>
            <a:endParaRPr lang="en-CA" b="0" dirty="0">
              <a:latin typeface="Arial Narrow" pitchFamily="34" charset="0"/>
            </a:endParaRPr>
          </a:p>
        </p:txBody>
      </p:sp>
      <p:sp>
        <p:nvSpPr>
          <p:cNvPr id="59" name="Text Box 48"/>
          <p:cNvSpPr txBox="1">
            <a:spLocks noChangeArrowheads="1"/>
          </p:cNvSpPr>
          <p:nvPr/>
        </p:nvSpPr>
        <p:spPr bwMode="auto">
          <a:xfrm>
            <a:off x="1373774" y="3245194"/>
            <a:ext cx="557784" cy="356616"/>
          </a:xfrm>
          <a:prstGeom prst="rect">
            <a:avLst/>
          </a:prstGeom>
          <a:noFill/>
          <a:ln w="25400" algn="ctr">
            <a:solidFill>
              <a:schemeClr val="tx1"/>
            </a:solidFill>
            <a:miter lim="800000"/>
            <a:headEnd/>
            <a:tailEnd/>
          </a:ln>
        </p:spPr>
        <p:txBody>
          <a:bodyPr wrap="square">
            <a:spAutoFit/>
          </a:bodyPr>
          <a:lstStyle/>
          <a:p>
            <a:pPr>
              <a:defRPr/>
            </a:pPr>
            <a:r>
              <a:rPr lang="en-CA" sz="1400" dirty="0" smtClean="0"/>
              <a:t>60%</a:t>
            </a:r>
            <a:endParaRPr lang="en-CA" sz="1400" dirty="0"/>
          </a:p>
          <a:p>
            <a:pPr>
              <a:defRPr/>
            </a:pPr>
            <a:r>
              <a:rPr lang="en-CA" sz="100" dirty="0"/>
              <a:t>23</a:t>
            </a:r>
          </a:p>
        </p:txBody>
      </p:sp>
      <p:sp>
        <p:nvSpPr>
          <p:cNvPr id="60" name="Text Box 4"/>
          <p:cNvSpPr txBox="1">
            <a:spLocks noChangeArrowheads="1"/>
          </p:cNvSpPr>
          <p:nvPr/>
        </p:nvSpPr>
        <p:spPr bwMode="auto">
          <a:xfrm>
            <a:off x="414161" y="6224588"/>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smtClean="0">
                <a:solidFill>
                  <a:schemeClr val="tx1"/>
                </a:solidFill>
                <a:latin typeface="+mn-lt"/>
              </a:rPr>
              <a:t>: Students who when they began their studies did not intend to pursue a career in engineering  2014 (n=83); 2013 (n=90); 2012 (n=106)</a:t>
            </a:r>
            <a:endParaRPr lang="en-US" sz="800" dirty="0">
              <a:solidFill>
                <a:schemeClr val="tx1"/>
              </a:solidFill>
              <a:latin typeface="+mn-lt"/>
            </a:endParaRPr>
          </a:p>
        </p:txBody>
      </p:sp>
      <p:sp>
        <p:nvSpPr>
          <p:cNvPr id="62" name="Text Box 48"/>
          <p:cNvSpPr txBox="1">
            <a:spLocks noChangeArrowheads="1"/>
          </p:cNvSpPr>
          <p:nvPr/>
        </p:nvSpPr>
        <p:spPr bwMode="auto">
          <a:xfrm>
            <a:off x="7074646" y="3250530"/>
            <a:ext cx="557784" cy="356616"/>
          </a:xfrm>
          <a:prstGeom prst="rect">
            <a:avLst/>
          </a:prstGeom>
          <a:noFill/>
          <a:ln w="25400" algn="ctr">
            <a:solidFill>
              <a:schemeClr val="tx1">
                <a:lumMod val="40000"/>
                <a:lumOff val="60000"/>
              </a:schemeClr>
            </a:solidFill>
            <a:miter lim="800000"/>
            <a:headEnd/>
            <a:tailEnd/>
          </a:ln>
        </p:spPr>
        <p:txBody>
          <a:bodyPr>
            <a:noAutofit/>
          </a:bodyPr>
          <a:lstStyle/>
          <a:p>
            <a:pPr>
              <a:defRPr/>
            </a:pPr>
            <a:r>
              <a:rPr lang="en-CA" sz="1400" dirty="0"/>
              <a:t>35%</a:t>
            </a:r>
          </a:p>
          <a:p>
            <a:pPr>
              <a:defRPr/>
            </a:pPr>
            <a:r>
              <a:rPr lang="en-CA" sz="100" dirty="0"/>
              <a:t>23</a:t>
            </a:r>
          </a:p>
        </p:txBody>
      </p:sp>
      <p:sp>
        <p:nvSpPr>
          <p:cNvPr id="63" name="Text Box 48"/>
          <p:cNvSpPr txBox="1">
            <a:spLocks noChangeArrowheads="1"/>
          </p:cNvSpPr>
          <p:nvPr/>
        </p:nvSpPr>
        <p:spPr bwMode="auto">
          <a:xfrm>
            <a:off x="5139116" y="3256504"/>
            <a:ext cx="557784" cy="363946"/>
          </a:xfrm>
          <a:prstGeom prst="rect">
            <a:avLst/>
          </a:prstGeom>
          <a:noFill/>
          <a:ln w="25400" algn="ctr">
            <a:solidFill>
              <a:schemeClr val="tx1"/>
            </a:solidFill>
            <a:miter lim="800000"/>
            <a:headEnd/>
            <a:tailEnd/>
          </a:ln>
        </p:spPr>
        <p:txBody>
          <a:bodyPr wrap="square">
            <a:spAutoFit/>
          </a:bodyPr>
          <a:lstStyle/>
          <a:p>
            <a:pPr>
              <a:defRPr/>
            </a:pPr>
            <a:r>
              <a:rPr lang="en-CA" sz="1400" dirty="0" smtClean="0"/>
              <a:t>35%</a:t>
            </a:r>
            <a:endParaRPr lang="en-CA" sz="1400" dirty="0"/>
          </a:p>
          <a:p>
            <a:pPr>
              <a:defRPr/>
            </a:pPr>
            <a:r>
              <a:rPr lang="en-CA" sz="100" dirty="0" smtClean="0"/>
              <a:t>23 </a:t>
            </a:r>
            <a:endParaRPr lang="en-CA" sz="100" dirty="0"/>
          </a:p>
        </p:txBody>
      </p:sp>
      <p:sp>
        <p:nvSpPr>
          <p:cNvPr id="64" name="Text Box 48"/>
          <p:cNvSpPr txBox="1">
            <a:spLocks noChangeArrowheads="1"/>
          </p:cNvSpPr>
          <p:nvPr/>
        </p:nvSpPr>
        <p:spPr bwMode="auto">
          <a:xfrm>
            <a:off x="744851" y="3239460"/>
            <a:ext cx="557784" cy="363946"/>
          </a:xfrm>
          <a:prstGeom prst="rect">
            <a:avLst/>
          </a:prstGeom>
          <a:noFill/>
          <a:ln w="25400" algn="ctr">
            <a:solidFill>
              <a:schemeClr val="tx1"/>
            </a:solidFill>
            <a:miter lim="800000"/>
            <a:headEnd/>
            <a:tailEnd/>
          </a:ln>
        </p:spPr>
        <p:txBody>
          <a:bodyPr wrap="square">
            <a:spAutoFit/>
          </a:bodyPr>
          <a:lstStyle/>
          <a:p>
            <a:pPr>
              <a:defRPr/>
            </a:pPr>
            <a:r>
              <a:rPr lang="en-CA" sz="1400" dirty="0" smtClean="0"/>
              <a:t>65%</a:t>
            </a:r>
            <a:endParaRPr lang="en-CA" sz="1400" dirty="0"/>
          </a:p>
          <a:p>
            <a:pPr>
              <a:defRPr/>
            </a:pPr>
            <a:r>
              <a:rPr lang="en-CA" sz="100" dirty="0"/>
              <a:t>23</a:t>
            </a:r>
          </a:p>
        </p:txBody>
      </p:sp>
      <p:sp>
        <p:nvSpPr>
          <p:cNvPr id="69" name="Text Box 43"/>
          <p:cNvSpPr txBox="1">
            <a:spLocks noChangeArrowheads="1"/>
          </p:cNvSpPr>
          <p:nvPr/>
        </p:nvSpPr>
        <p:spPr bwMode="auto">
          <a:xfrm>
            <a:off x="810070" y="3421550"/>
            <a:ext cx="470795" cy="184666"/>
          </a:xfrm>
          <a:prstGeom prst="rect">
            <a:avLst/>
          </a:prstGeom>
          <a:noFill/>
          <a:ln w="25400" algn="ctr">
            <a:noFill/>
            <a:miter lim="800000"/>
            <a:headEnd/>
            <a:tailEnd/>
          </a:ln>
        </p:spPr>
        <p:txBody>
          <a:bodyPr wrap="square">
            <a:spAutoFit/>
          </a:bodyPr>
          <a:lstStyle/>
          <a:p>
            <a:pPr algn="l"/>
            <a:r>
              <a:rPr lang="en-CA" b="0" dirty="0" smtClean="0">
                <a:latin typeface="Arial Narrow" pitchFamily="34" charset="0"/>
              </a:rPr>
              <a:t>(n=54)</a:t>
            </a:r>
            <a:endParaRPr lang="en-CA" b="0" dirty="0">
              <a:latin typeface="Arial Narrow" pitchFamily="34" charset="0"/>
            </a:endParaRPr>
          </a:p>
        </p:txBody>
      </p:sp>
      <p:sp>
        <p:nvSpPr>
          <p:cNvPr id="70" name="Text Box 43"/>
          <p:cNvSpPr txBox="1">
            <a:spLocks noChangeArrowheads="1"/>
          </p:cNvSpPr>
          <p:nvPr/>
        </p:nvSpPr>
        <p:spPr bwMode="auto">
          <a:xfrm>
            <a:off x="5200158" y="3448445"/>
            <a:ext cx="480448" cy="169749"/>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(n=29)</a:t>
            </a:r>
            <a:endParaRPr lang="en-CA" sz="500" b="0" dirty="0">
              <a:latin typeface="Arial Narrow" pitchFamily="34" charset="0"/>
            </a:endParaRPr>
          </a:p>
        </p:txBody>
      </p:sp>
      <p:sp>
        <p:nvSpPr>
          <p:cNvPr id="71" name="Text Box 43"/>
          <p:cNvSpPr txBox="1">
            <a:spLocks noChangeArrowheads="1"/>
          </p:cNvSpPr>
          <p:nvPr/>
        </p:nvSpPr>
        <p:spPr bwMode="auto">
          <a:xfrm>
            <a:off x="2873406" y="440422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(n=40)</a:t>
            </a:r>
            <a:endParaRPr lang="en-CA" b="0" dirty="0">
              <a:latin typeface="Arial Narrow" pitchFamily="34" charset="0"/>
            </a:endParaRPr>
          </a:p>
        </p:txBody>
      </p:sp>
      <p:sp>
        <p:nvSpPr>
          <p:cNvPr id="72" name="Text Box 43"/>
          <p:cNvSpPr txBox="1">
            <a:spLocks noChangeArrowheads="1"/>
          </p:cNvSpPr>
          <p:nvPr/>
        </p:nvSpPr>
        <p:spPr bwMode="auto">
          <a:xfrm>
            <a:off x="4900198" y="4597431"/>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a:t>
            </a:r>
            <a:endParaRPr lang="en-CA" b="0" dirty="0">
              <a:latin typeface="Arial Narrow" pitchFamily="34" charset="0"/>
            </a:endParaRPr>
          </a:p>
        </p:txBody>
      </p:sp>
      <p:sp>
        <p:nvSpPr>
          <p:cNvPr id="73" name="Text Box 43"/>
          <p:cNvSpPr txBox="1">
            <a:spLocks noChangeArrowheads="1"/>
          </p:cNvSpPr>
          <p:nvPr/>
        </p:nvSpPr>
        <p:spPr bwMode="auto">
          <a:xfrm>
            <a:off x="6899333" y="503681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a:t>
            </a:r>
            <a:endParaRPr lang="en-CA" b="0" dirty="0">
              <a:latin typeface="Arial Narrow" pitchFamily="34" charset="0"/>
            </a:endParaRPr>
          </a:p>
        </p:txBody>
      </p:sp>
      <p:sp>
        <p:nvSpPr>
          <p:cNvPr id="61" name="TextBox 60"/>
          <p:cNvSpPr txBox="1"/>
          <p:nvPr/>
        </p:nvSpPr>
        <p:spPr>
          <a:xfrm>
            <a:off x="698409" y="2949123"/>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
        <p:nvSpPr>
          <p:cNvPr id="65" name="TextBox 64"/>
          <p:cNvSpPr txBox="1"/>
          <p:nvPr/>
        </p:nvSpPr>
        <p:spPr>
          <a:xfrm flipV="1">
            <a:off x="5323510" y="2929038"/>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66" name="TextBox 65"/>
          <p:cNvSpPr txBox="1"/>
          <p:nvPr/>
        </p:nvSpPr>
        <p:spPr>
          <a:xfrm flipV="1">
            <a:off x="1009509" y="4484437"/>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67" name="TextBox 66"/>
          <p:cNvSpPr txBox="1"/>
          <p:nvPr/>
        </p:nvSpPr>
        <p:spPr>
          <a:xfrm>
            <a:off x="2788523" y="4098134"/>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nvPr>
        </p:nvSpPr>
        <p:spPr>
          <a:xfrm>
            <a:off x="144463" y="2809875"/>
            <a:ext cx="4416425" cy="1247775"/>
          </a:xfrm>
        </p:spPr>
        <p:txBody>
          <a:bodyPr/>
          <a:lstStyle/>
          <a:p>
            <a:pPr fontAlgn="auto">
              <a:spcAft>
                <a:spcPts val="0"/>
              </a:spcAft>
              <a:defRPr/>
            </a:pPr>
            <a:r>
              <a:rPr lang="en-US" sz="3000" dirty="0" smtClean="0">
                <a:solidFill>
                  <a:schemeClr val="accent6"/>
                </a:solidFill>
              </a:rPr>
              <a:t>Application Intentions for Professional Engineering Licensure</a:t>
            </a:r>
            <a:endParaRPr lang="en-US" dirty="0" smtClean="0">
              <a:solidFill>
                <a:schemeClr val="accent6"/>
              </a:solidFill>
            </a:endParaRPr>
          </a:p>
        </p:txBody>
      </p:sp>
      <p:sp>
        <p:nvSpPr>
          <p:cNvPr id="8601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EF693BC3-FFFA-4E4A-B2F1-C3C42A7AE877}" type="slidenum">
              <a:rPr lang="en-US"/>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232947630"/>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a:t>
            </a:r>
          </a:p>
        </p:txBody>
      </p:sp>
      <p:sp>
        <p:nvSpPr>
          <p:cNvPr id="34" name="Content Placeholder 33"/>
          <p:cNvSpPr>
            <a:spLocks noGrp="1"/>
          </p:cNvSpPr>
          <p:nvPr>
            <p:ph idx="1"/>
          </p:nvPr>
        </p:nvSpPr>
        <p:spPr>
          <a:xfrm>
            <a:off x="363713" y="701151"/>
            <a:ext cx="8565797"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At nearly eight in ten, the vast majority of students definitely or probably will apply for licensure, of which more than four in ten (45%) definitely intend to apply for licensure, while a further one third (33%) probably will.   More than one in ten probably or definitely won’t apply (13%).  </a:t>
            </a:r>
          </a:p>
          <a:p>
            <a:pPr fontAlgn="auto">
              <a:lnSpc>
                <a:spcPct val="100000"/>
              </a:lnSpc>
              <a:spcAft>
                <a:spcPts val="0"/>
              </a:spcAft>
              <a:defRPr/>
            </a:pPr>
            <a:r>
              <a:rPr lang="en-US" sz="1400" dirty="0" smtClean="0">
                <a:latin typeface="+mj-lt"/>
              </a:rPr>
              <a:t>Compared to 2013, students are directionally less likely to definitely intend on applying for licensure.</a:t>
            </a:r>
            <a:endParaRPr lang="en-US"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22</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Base: All </a:t>
            </a:r>
            <a:r>
              <a:rPr lang="en-US" sz="800" dirty="0" smtClean="0">
                <a:solidFill>
                  <a:schemeClr val="tx1"/>
                </a:solidFill>
                <a:latin typeface="+mj-lt"/>
              </a:rPr>
              <a:t>respondents  2014 n=958; 2013 n=1168; 2012 n=1250; 2011 </a:t>
            </a:r>
            <a:r>
              <a:rPr lang="en-US" sz="800" dirty="0">
                <a:solidFill>
                  <a:schemeClr val="tx1"/>
                </a:solidFill>
                <a:latin typeface="+mj-lt"/>
              </a:rPr>
              <a:t>n=955, 2010, n=883; 2009, n=907; - tracking on following slide</a:t>
            </a:r>
          </a:p>
        </p:txBody>
      </p:sp>
      <p:sp>
        <p:nvSpPr>
          <p:cNvPr id="8200" name="Text Box 7"/>
          <p:cNvSpPr txBox="1">
            <a:spLocks noChangeArrowheads="1"/>
          </p:cNvSpPr>
          <p:nvPr/>
        </p:nvSpPr>
        <p:spPr bwMode="auto">
          <a:xfrm>
            <a:off x="936448" y="2341386"/>
            <a:ext cx="2509837" cy="411163"/>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8202" name="Text Box 9"/>
          <p:cNvSpPr txBox="1">
            <a:spLocks noChangeArrowheads="1"/>
          </p:cNvSpPr>
          <p:nvPr/>
        </p:nvSpPr>
        <p:spPr bwMode="auto">
          <a:xfrm>
            <a:off x="6906494" y="3631328"/>
            <a:ext cx="598663" cy="400110"/>
          </a:xfrm>
          <a:prstGeom prst="rect">
            <a:avLst/>
          </a:prstGeom>
          <a:noFill/>
          <a:ln w="12700" algn="ctr">
            <a:solidFill>
              <a:schemeClr val="accent6"/>
            </a:solidFill>
            <a:miter lim="800000"/>
            <a:headEnd/>
            <a:tailEnd/>
          </a:ln>
        </p:spPr>
        <p:txBody>
          <a:bodyPr wrap="square">
            <a:spAutoFit/>
          </a:bodyPr>
          <a:lstStyle/>
          <a:p>
            <a:r>
              <a:rPr lang="en-CA" sz="1400" dirty="0"/>
              <a:t>11%</a:t>
            </a:r>
            <a:r>
              <a:rPr lang="en-CA" dirty="0"/>
              <a:t>     (n=98)</a:t>
            </a:r>
          </a:p>
        </p:txBody>
      </p:sp>
      <p:sp>
        <p:nvSpPr>
          <p:cNvPr id="8203" name="Text Box 10"/>
          <p:cNvSpPr txBox="1">
            <a:spLocks noChangeArrowheads="1"/>
          </p:cNvSpPr>
          <p:nvPr/>
        </p:nvSpPr>
        <p:spPr bwMode="auto">
          <a:xfrm>
            <a:off x="4140728" y="3167767"/>
            <a:ext cx="2509837" cy="411162"/>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8204" name="Text Box 17"/>
          <p:cNvSpPr txBox="1">
            <a:spLocks noChangeArrowheads="1"/>
          </p:cNvSpPr>
          <p:nvPr/>
        </p:nvSpPr>
        <p:spPr bwMode="auto">
          <a:xfrm>
            <a:off x="959838" y="1831650"/>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8205" name="Text Box 25"/>
          <p:cNvSpPr txBox="1">
            <a:spLocks noChangeArrowheads="1"/>
          </p:cNvSpPr>
          <p:nvPr/>
        </p:nvSpPr>
        <p:spPr bwMode="auto">
          <a:xfrm>
            <a:off x="6285699" y="3631327"/>
            <a:ext cx="598663"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a:t>13%</a:t>
            </a:r>
            <a:r>
              <a:rPr lang="en-CA" dirty="0"/>
              <a:t>     (n=118)</a:t>
            </a:r>
          </a:p>
        </p:txBody>
      </p:sp>
      <p:sp>
        <p:nvSpPr>
          <p:cNvPr id="8206" name="Text Box 24"/>
          <p:cNvSpPr txBox="1">
            <a:spLocks noChangeArrowheads="1"/>
          </p:cNvSpPr>
          <p:nvPr/>
        </p:nvSpPr>
        <p:spPr bwMode="auto">
          <a:xfrm>
            <a:off x="5662577" y="3631327"/>
            <a:ext cx="598663" cy="40005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a:t>13%</a:t>
            </a:r>
            <a:r>
              <a:rPr lang="en-CA" dirty="0"/>
              <a:t>     (n=127)</a:t>
            </a:r>
          </a:p>
        </p:txBody>
      </p:sp>
      <p:sp>
        <p:nvSpPr>
          <p:cNvPr id="8207" name="Text Box 11"/>
          <p:cNvSpPr txBox="1">
            <a:spLocks noChangeArrowheads="1"/>
          </p:cNvSpPr>
          <p:nvPr/>
        </p:nvSpPr>
        <p:spPr bwMode="auto">
          <a:xfrm>
            <a:off x="6657346" y="556946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(n=22)</a:t>
            </a:r>
          </a:p>
        </p:txBody>
      </p:sp>
      <p:sp>
        <p:nvSpPr>
          <p:cNvPr id="8208" name="Text Box 12"/>
          <p:cNvSpPr txBox="1">
            <a:spLocks noChangeArrowheads="1"/>
          </p:cNvSpPr>
          <p:nvPr/>
        </p:nvSpPr>
        <p:spPr bwMode="auto">
          <a:xfrm>
            <a:off x="5027690" y="5325008"/>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(n=76)</a:t>
            </a:r>
          </a:p>
        </p:txBody>
      </p:sp>
      <p:sp>
        <p:nvSpPr>
          <p:cNvPr id="8209" name="Text Box 13"/>
          <p:cNvSpPr txBox="1">
            <a:spLocks noChangeArrowheads="1"/>
          </p:cNvSpPr>
          <p:nvPr/>
        </p:nvSpPr>
        <p:spPr bwMode="auto">
          <a:xfrm>
            <a:off x="3359287" y="4132783"/>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(n=336)</a:t>
            </a:r>
          </a:p>
        </p:txBody>
      </p:sp>
      <p:sp>
        <p:nvSpPr>
          <p:cNvPr id="8210" name="Text Box 14"/>
          <p:cNvSpPr txBox="1">
            <a:spLocks noChangeArrowheads="1"/>
          </p:cNvSpPr>
          <p:nvPr/>
        </p:nvSpPr>
        <p:spPr bwMode="auto">
          <a:xfrm>
            <a:off x="1722533" y="3893090"/>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(n=390)</a:t>
            </a:r>
          </a:p>
        </p:txBody>
      </p:sp>
      <p:sp>
        <p:nvSpPr>
          <p:cNvPr id="8211" name="Text Box 15"/>
          <p:cNvSpPr txBox="1">
            <a:spLocks noChangeArrowheads="1"/>
          </p:cNvSpPr>
          <p:nvPr/>
        </p:nvSpPr>
        <p:spPr bwMode="auto">
          <a:xfrm>
            <a:off x="8318211" y="5280543"/>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(n=83)</a:t>
            </a:r>
          </a:p>
        </p:txBody>
      </p:sp>
      <p:sp>
        <p:nvSpPr>
          <p:cNvPr id="8212" name="Text Box 18"/>
          <p:cNvSpPr txBox="1">
            <a:spLocks noChangeArrowheads="1"/>
          </p:cNvSpPr>
          <p:nvPr/>
        </p:nvSpPr>
        <p:spPr bwMode="auto">
          <a:xfrm>
            <a:off x="1462290" y="3780378"/>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(n=408)</a:t>
            </a:r>
          </a:p>
        </p:txBody>
      </p:sp>
      <p:sp>
        <p:nvSpPr>
          <p:cNvPr id="8213" name="Text Box 19"/>
          <p:cNvSpPr txBox="1">
            <a:spLocks noChangeArrowheads="1"/>
          </p:cNvSpPr>
          <p:nvPr/>
        </p:nvSpPr>
        <p:spPr bwMode="auto">
          <a:xfrm>
            <a:off x="3116455" y="4394718"/>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(n=271)</a:t>
            </a:r>
          </a:p>
        </p:txBody>
      </p:sp>
      <p:sp>
        <p:nvSpPr>
          <p:cNvPr id="8214" name="Text Box 20"/>
          <p:cNvSpPr txBox="1">
            <a:spLocks noChangeArrowheads="1"/>
          </p:cNvSpPr>
          <p:nvPr/>
        </p:nvSpPr>
        <p:spPr bwMode="auto">
          <a:xfrm>
            <a:off x="4776955" y="5245634"/>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(n=92)</a:t>
            </a:r>
          </a:p>
        </p:txBody>
      </p:sp>
      <p:sp>
        <p:nvSpPr>
          <p:cNvPr id="8215" name="Text Box 21"/>
          <p:cNvSpPr txBox="1">
            <a:spLocks noChangeArrowheads="1"/>
          </p:cNvSpPr>
          <p:nvPr/>
        </p:nvSpPr>
        <p:spPr bwMode="auto">
          <a:xfrm>
            <a:off x="6405731" y="5536131"/>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(n=26)</a:t>
            </a:r>
          </a:p>
        </p:txBody>
      </p:sp>
      <p:sp>
        <p:nvSpPr>
          <p:cNvPr id="8216" name="Text Box 23"/>
          <p:cNvSpPr txBox="1">
            <a:spLocks noChangeArrowheads="1"/>
          </p:cNvSpPr>
          <p:nvPr/>
        </p:nvSpPr>
        <p:spPr bwMode="auto">
          <a:xfrm>
            <a:off x="8059536" y="5250382"/>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(n=86)</a:t>
            </a:r>
          </a:p>
        </p:txBody>
      </p:sp>
      <p:sp>
        <p:nvSpPr>
          <p:cNvPr id="8217" name="Text Box 6"/>
          <p:cNvSpPr txBox="1">
            <a:spLocks noChangeArrowheads="1"/>
          </p:cNvSpPr>
          <p:nvPr/>
        </p:nvSpPr>
        <p:spPr bwMode="auto">
          <a:xfrm>
            <a:off x="3447209" y="2795245"/>
            <a:ext cx="575646" cy="409575"/>
          </a:xfrm>
          <a:prstGeom prst="rect">
            <a:avLst/>
          </a:prstGeom>
          <a:noFill/>
          <a:ln w="12700" algn="ctr">
            <a:solidFill>
              <a:schemeClr val="accent6"/>
            </a:solidFill>
            <a:miter lim="800000"/>
            <a:headEnd/>
            <a:tailEnd/>
          </a:ln>
        </p:spPr>
        <p:txBody>
          <a:bodyPr wrap="square">
            <a:spAutoFit/>
          </a:bodyPr>
          <a:lstStyle/>
          <a:p>
            <a:r>
              <a:rPr lang="en-CA" sz="1400" dirty="0"/>
              <a:t>80%</a:t>
            </a:r>
            <a:r>
              <a:rPr lang="en-CA" dirty="0"/>
              <a:t>     (n=726)</a:t>
            </a:r>
          </a:p>
        </p:txBody>
      </p:sp>
      <p:sp>
        <p:nvSpPr>
          <p:cNvPr id="8218" name="Text Box 24"/>
          <p:cNvSpPr txBox="1">
            <a:spLocks noChangeArrowheads="1"/>
          </p:cNvSpPr>
          <p:nvPr/>
        </p:nvSpPr>
        <p:spPr bwMode="auto">
          <a:xfrm>
            <a:off x="2847159" y="2795245"/>
            <a:ext cx="575646" cy="409575"/>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a:t>77%</a:t>
            </a:r>
            <a:r>
              <a:rPr lang="en-CA" dirty="0"/>
              <a:t>     (n=679)</a:t>
            </a:r>
          </a:p>
        </p:txBody>
      </p:sp>
      <p:sp>
        <p:nvSpPr>
          <p:cNvPr id="8219" name="Text Box 24"/>
          <p:cNvSpPr txBox="1">
            <a:spLocks noChangeArrowheads="1"/>
          </p:cNvSpPr>
          <p:nvPr/>
        </p:nvSpPr>
        <p:spPr bwMode="auto">
          <a:xfrm>
            <a:off x="2250069" y="2795245"/>
            <a:ext cx="575646" cy="40005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a:t>78%</a:t>
            </a:r>
            <a:r>
              <a:rPr lang="en-CA" dirty="0"/>
              <a:t>     (n=743)</a:t>
            </a:r>
          </a:p>
        </p:txBody>
      </p:sp>
      <p:sp>
        <p:nvSpPr>
          <p:cNvPr id="8220" name="Text Box 18"/>
          <p:cNvSpPr txBox="1">
            <a:spLocks noChangeArrowheads="1"/>
          </p:cNvSpPr>
          <p:nvPr/>
        </p:nvSpPr>
        <p:spPr bwMode="auto">
          <a:xfrm>
            <a:off x="1225824" y="3785140"/>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(n=444)</a:t>
            </a:r>
          </a:p>
        </p:txBody>
      </p:sp>
      <p:sp>
        <p:nvSpPr>
          <p:cNvPr id="8221" name="Text Box 19"/>
          <p:cNvSpPr txBox="1">
            <a:spLocks noChangeArrowheads="1"/>
          </p:cNvSpPr>
          <p:nvPr/>
        </p:nvSpPr>
        <p:spPr bwMode="auto">
          <a:xfrm>
            <a:off x="2860975" y="439471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(n=299)</a:t>
            </a:r>
          </a:p>
        </p:txBody>
      </p:sp>
      <p:sp>
        <p:nvSpPr>
          <p:cNvPr id="8222" name="Text Box 20"/>
          <p:cNvSpPr txBox="1">
            <a:spLocks noChangeArrowheads="1"/>
          </p:cNvSpPr>
          <p:nvPr/>
        </p:nvSpPr>
        <p:spPr bwMode="auto">
          <a:xfrm>
            <a:off x="4508794" y="5242445"/>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(n=95)</a:t>
            </a:r>
          </a:p>
        </p:txBody>
      </p:sp>
      <p:sp>
        <p:nvSpPr>
          <p:cNvPr id="8223" name="Text Box 21"/>
          <p:cNvSpPr txBox="1">
            <a:spLocks noChangeArrowheads="1"/>
          </p:cNvSpPr>
          <p:nvPr/>
        </p:nvSpPr>
        <p:spPr bwMode="auto">
          <a:xfrm>
            <a:off x="6162957" y="5526605"/>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(n=32)</a:t>
            </a:r>
          </a:p>
        </p:txBody>
      </p:sp>
      <p:sp>
        <p:nvSpPr>
          <p:cNvPr id="8224" name="Text Box 23"/>
          <p:cNvSpPr txBox="1">
            <a:spLocks noChangeArrowheads="1"/>
          </p:cNvSpPr>
          <p:nvPr/>
        </p:nvSpPr>
        <p:spPr bwMode="auto">
          <a:xfrm>
            <a:off x="7789734" y="5283720"/>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(n=85)</a:t>
            </a:r>
          </a:p>
        </p:txBody>
      </p:sp>
      <p:sp>
        <p:nvSpPr>
          <p:cNvPr id="36" name="Text Box 24"/>
          <p:cNvSpPr txBox="1">
            <a:spLocks noChangeArrowheads="1"/>
          </p:cNvSpPr>
          <p:nvPr/>
        </p:nvSpPr>
        <p:spPr bwMode="auto">
          <a:xfrm>
            <a:off x="1650725" y="2795245"/>
            <a:ext cx="575646"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80%</a:t>
            </a:r>
            <a:r>
              <a:rPr lang="en-CA" dirty="0" smtClean="0"/>
              <a:t>     (n=996)</a:t>
            </a:r>
            <a:endParaRPr lang="en-CA" dirty="0"/>
          </a:p>
        </p:txBody>
      </p:sp>
      <p:sp>
        <p:nvSpPr>
          <p:cNvPr id="37" name="Text Box 24"/>
          <p:cNvSpPr txBox="1">
            <a:spLocks noChangeArrowheads="1"/>
          </p:cNvSpPr>
          <p:nvPr/>
        </p:nvSpPr>
        <p:spPr bwMode="auto">
          <a:xfrm>
            <a:off x="5035320" y="3631327"/>
            <a:ext cx="598663"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13%</a:t>
            </a:r>
            <a:r>
              <a:rPr lang="en-CA" dirty="0" smtClean="0"/>
              <a:t>     </a:t>
            </a:r>
            <a:r>
              <a:rPr lang="en-CA" dirty="0"/>
              <a:t>(</a:t>
            </a:r>
            <a:r>
              <a:rPr lang="en-CA" dirty="0" smtClean="0"/>
              <a:t>n=162)</a:t>
            </a:r>
            <a:endParaRPr lang="en-CA" dirty="0"/>
          </a:p>
        </p:txBody>
      </p:sp>
      <p:sp>
        <p:nvSpPr>
          <p:cNvPr id="38" name="AutoShape 10"/>
          <p:cNvSpPr>
            <a:spLocks/>
          </p:cNvSpPr>
          <p:nvPr/>
        </p:nvSpPr>
        <p:spPr bwMode="auto">
          <a:xfrm rot="5400000">
            <a:off x="2096339" y="1871587"/>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2" name="Text Box 43"/>
          <p:cNvSpPr txBox="1">
            <a:spLocks noChangeArrowheads="1"/>
          </p:cNvSpPr>
          <p:nvPr/>
        </p:nvSpPr>
        <p:spPr bwMode="auto">
          <a:xfrm>
            <a:off x="971041" y="3733846"/>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(n=593)</a:t>
            </a:r>
            <a:endParaRPr lang="en-CA" b="0" dirty="0">
              <a:latin typeface="Arial Narrow" pitchFamily="34" charset="0"/>
            </a:endParaRPr>
          </a:p>
        </p:txBody>
      </p:sp>
      <p:sp>
        <p:nvSpPr>
          <p:cNvPr id="43" name="Text Box 43"/>
          <p:cNvSpPr txBox="1">
            <a:spLocks noChangeArrowheads="1"/>
          </p:cNvSpPr>
          <p:nvPr/>
        </p:nvSpPr>
        <p:spPr bwMode="auto">
          <a:xfrm>
            <a:off x="2615875" y="4349350"/>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(n=403)</a:t>
            </a:r>
            <a:endParaRPr lang="en-CA" b="0" dirty="0">
              <a:latin typeface="Arial Narrow" pitchFamily="34" charset="0"/>
            </a:endParaRPr>
          </a:p>
        </p:txBody>
      </p:sp>
      <p:sp>
        <p:nvSpPr>
          <p:cNvPr id="44" name="Text Box 43"/>
          <p:cNvSpPr txBox="1">
            <a:spLocks noChangeArrowheads="1"/>
          </p:cNvSpPr>
          <p:nvPr/>
        </p:nvSpPr>
        <p:spPr bwMode="auto">
          <a:xfrm>
            <a:off x="4257796" y="5243992"/>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(n=122)</a:t>
            </a:r>
            <a:endParaRPr lang="en-CA" b="0" dirty="0">
              <a:latin typeface="Arial Narrow" pitchFamily="34" charset="0"/>
            </a:endParaRPr>
          </a:p>
        </p:txBody>
      </p:sp>
      <p:sp>
        <p:nvSpPr>
          <p:cNvPr id="45" name="Text Box 43"/>
          <p:cNvSpPr txBox="1">
            <a:spLocks noChangeArrowheads="1"/>
          </p:cNvSpPr>
          <p:nvPr/>
        </p:nvSpPr>
        <p:spPr bwMode="auto">
          <a:xfrm>
            <a:off x="5922155" y="5530607"/>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(n=40)</a:t>
            </a:r>
            <a:endParaRPr lang="en-CA" b="0" dirty="0">
              <a:latin typeface="Arial Narrow" pitchFamily="34" charset="0"/>
            </a:endParaRPr>
          </a:p>
        </p:txBody>
      </p:sp>
      <p:sp>
        <p:nvSpPr>
          <p:cNvPr id="46" name="Text Box 43"/>
          <p:cNvSpPr txBox="1">
            <a:spLocks noChangeArrowheads="1"/>
          </p:cNvSpPr>
          <p:nvPr/>
        </p:nvSpPr>
        <p:spPr bwMode="auto">
          <a:xfrm>
            <a:off x="7552726" y="536592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(n=92)</a:t>
            </a:r>
            <a:endParaRPr lang="en-CA" b="0" dirty="0">
              <a:latin typeface="Arial Narrow" pitchFamily="34" charset="0"/>
            </a:endParaRPr>
          </a:p>
        </p:txBody>
      </p:sp>
      <p:sp>
        <p:nvSpPr>
          <p:cNvPr id="48" name="Text Box 43"/>
          <p:cNvSpPr txBox="1">
            <a:spLocks noChangeArrowheads="1"/>
          </p:cNvSpPr>
          <p:nvPr/>
        </p:nvSpPr>
        <p:spPr bwMode="auto">
          <a:xfrm>
            <a:off x="7288424" y="5286995"/>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(n=107)</a:t>
            </a:r>
            <a:endParaRPr lang="en-CA" b="0" dirty="0">
              <a:latin typeface="Arial Narrow" pitchFamily="34" charset="0"/>
            </a:endParaRPr>
          </a:p>
        </p:txBody>
      </p:sp>
      <p:sp>
        <p:nvSpPr>
          <p:cNvPr id="49" name="Text Box 43"/>
          <p:cNvSpPr txBox="1">
            <a:spLocks noChangeArrowheads="1"/>
          </p:cNvSpPr>
          <p:nvPr/>
        </p:nvSpPr>
        <p:spPr bwMode="auto">
          <a:xfrm>
            <a:off x="5673977" y="5575644"/>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a:t>
            </a:r>
            <a:endParaRPr lang="en-CA" b="0" dirty="0">
              <a:latin typeface="Arial Narrow" pitchFamily="34" charset="0"/>
            </a:endParaRPr>
          </a:p>
        </p:txBody>
      </p:sp>
      <p:sp>
        <p:nvSpPr>
          <p:cNvPr id="50" name="Text Box 43"/>
          <p:cNvSpPr txBox="1">
            <a:spLocks noChangeArrowheads="1"/>
          </p:cNvSpPr>
          <p:nvPr/>
        </p:nvSpPr>
        <p:spPr bwMode="auto">
          <a:xfrm>
            <a:off x="4008757" y="528326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(n=107)</a:t>
            </a:r>
            <a:endParaRPr lang="en-CA" b="0" dirty="0">
              <a:latin typeface="Arial Narrow" pitchFamily="34" charset="0"/>
            </a:endParaRPr>
          </a:p>
        </p:txBody>
      </p:sp>
      <p:sp>
        <p:nvSpPr>
          <p:cNvPr id="51" name="Text Box 43"/>
          <p:cNvSpPr txBox="1">
            <a:spLocks noChangeArrowheads="1"/>
          </p:cNvSpPr>
          <p:nvPr/>
        </p:nvSpPr>
        <p:spPr bwMode="auto">
          <a:xfrm>
            <a:off x="2370538" y="4351143"/>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(n=362)</a:t>
            </a:r>
            <a:endParaRPr lang="en-CA" b="0" dirty="0">
              <a:latin typeface="Arial Narrow" pitchFamily="34" charset="0"/>
            </a:endParaRPr>
          </a:p>
        </p:txBody>
      </p:sp>
      <p:sp>
        <p:nvSpPr>
          <p:cNvPr id="52" name="Text Box 43"/>
          <p:cNvSpPr txBox="1">
            <a:spLocks noChangeArrowheads="1"/>
          </p:cNvSpPr>
          <p:nvPr/>
        </p:nvSpPr>
        <p:spPr bwMode="auto">
          <a:xfrm>
            <a:off x="735467" y="3704768"/>
            <a:ext cx="6111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(n=562)</a:t>
            </a:r>
            <a:endParaRPr lang="en-CA" b="0" dirty="0">
              <a:latin typeface="Arial Narrow" pitchFamily="34" charset="0"/>
            </a:endParaRPr>
          </a:p>
        </p:txBody>
      </p:sp>
      <p:sp>
        <p:nvSpPr>
          <p:cNvPr id="53" name="AutoShape 10"/>
          <p:cNvSpPr>
            <a:spLocks/>
          </p:cNvSpPr>
          <p:nvPr/>
        </p:nvSpPr>
        <p:spPr bwMode="auto">
          <a:xfrm rot="5400000">
            <a:off x="5315789" y="26050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4" name="Text Box 24"/>
          <p:cNvSpPr txBox="1">
            <a:spLocks noChangeArrowheads="1"/>
          </p:cNvSpPr>
          <p:nvPr/>
        </p:nvSpPr>
        <p:spPr bwMode="auto">
          <a:xfrm>
            <a:off x="4401208" y="3636177"/>
            <a:ext cx="598663" cy="400110"/>
          </a:xfrm>
          <a:prstGeom prst="rect">
            <a:avLst/>
          </a:prstGeom>
          <a:noFill/>
          <a:ln w="12700" algn="ctr">
            <a:solidFill>
              <a:schemeClr val="tx1"/>
            </a:solidFill>
            <a:miter lim="800000"/>
            <a:headEnd/>
            <a:tailEnd/>
          </a:ln>
        </p:spPr>
        <p:txBody>
          <a:bodyPr wrap="square">
            <a:spAutoFit/>
          </a:bodyPr>
          <a:lstStyle/>
          <a:p>
            <a:r>
              <a:rPr lang="en-CA" sz="1400" dirty="0" smtClean="0"/>
              <a:t>11%</a:t>
            </a:r>
            <a:r>
              <a:rPr lang="en-CA" dirty="0" smtClean="0"/>
              <a:t>     </a:t>
            </a:r>
            <a:r>
              <a:rPr lang="en-CA" dirty="0"/>
              <a:t>(</a:t>
            </a:r>
            <a:r>
              <a:rPr lang="en-CA" dirty="0" smtClean="0"/>
              <a:t>n=131)</a:t>
            </a:r>
            <a:endParaRPr lang="en-CA" dirty="0"/>
          </a:p>
        </p:txBody>
      </p:sp>
      <p:sp>
        <p:nvSpPr>
          <p:cNvPr id="55" name="Text Box 24"/>
          <p:cNvSpPr txBox="1">
            <a:spLocks noChangeArrowheads="1"/>
          </p:cNvSpPr>
          <p:nvPr/>
        </p:nvSpPr>
        <p:spPr bwMode="auto">
          <a:xfrm>
            <a:off x="1027230" y="2797333"/>
            <a:ext cx="598663" cy="400110"/>
          </a:xfrm>
          <a:prstGeom prst="rect">
            <a:avLst/>
          </a:prstGeom>
          <a:noFill/>
          <a:ln w="12700" algn="ctr">
            <a:solidFill>
              <a:schemeClr val="tx1"/>
            </a:solidFill>
            <a:miter lim="800000"/>
            <a:headEnd/>
            <a:tailEnd/>
          </a:ln>
        </p:spPr>
        <p:txBody>
          <a:bodyPr wrap="square">
            <a:spAutoFit/>
          </a:bodyPr>
          <a:lstStyle/>
          <a:p>
            <a:r>
              <a:rPr lang="en-CA" sz="1400" dirty="0" smtClean="0"/>
              <a:t>80%</a:t>
            </a:r>
            <a:r>
              <a:rPr lang="en-CA" dirty="0" smtClean="0"/>
              <a:t>     </a:t>
            </a:r>
            <a:r>
              <a:rPr lang="en-CA" dirty="0"/>
              <a:t>(</a:t>
            </a:r>
            <a:r>
              <a:rPr lang="en-CA" dirty="0" smtClean="0"/>
              <a:t>n=930)</a:t>
            </a:r>
            <a:endParaRPr lang="en-CA" dirty="0"/>
          </a:p>
        </p:txBody>
      </p:sp>
      <p:sp>
        <p:nvSpPr>
          <p:cNvPr id="47" name="Text Box 24"/>
          <p:cNvSpPr txBox="1">
            <a:spLocks noChangeArrowheads="1"/>
          </p:cNvSpPr>
          <p:nvPr/>
        </p:nvSpPr>
        <p:spPr bwMode="auto">
          <a:xfrm>
            <a:off x="3775117" y="3627936"/>
            <a:ext cx="598663"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13%</a:t>
            </a:r>
            <a:r>
              <a:rPr lang="en-CA" dirty="0" smtClean="0"/>
              <a:t>     </a:t>
            </a:r>
            <a:r>
              <a:rPr lang="en-CA" dirty="0"/>
              <a:t>(</a:t>
            </a:r>
            <a:r>
              <a:rPr lang="en-CA" dirty="0" smtClean="0"/>
              <a:t>n=122)</a:t>
            </a:r>
            <a:endParaRPr lang="en-CA" dirty="0"/>
          </a:p>
        </p:txBody>
      </p:sp>
      <p:sp>
        <p:nvSpPr>
          <p:cNvPr id="56" name="Text Box 24"/>
          <p:cNvSpPr txBox="1">
            <a:spLocks noChangeArrowheads="1"/>
          </p:cNvSpPr>
          <p:nvPr/>
        </p:nvSpPr>
        <p:spPr bwMode="auto">
          <a:xfrm>
            <a:off x="401139" y="2801449"/>
            <a:ext cx="598663"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78%</a:t>
            </a:r>
            <a:r>
              <a:rPr lang="en-CA" dirty="0" smtClean="0"/>
              <a:t>     </a:t>
            </a:r>
            <a:r>
              <a:rPr lang="en-CA" dirty="0"/>
              <a:t>(</a:t>
            </a:r>
            <a:r>
              <a:rPr lang="en-CA" dirty="0" smtClean="0"/>
              <a:t>n=750)</a:t>
            </a:r>
            <a:endParaRPr lang="en-CA" dirty="0"/>
          </a:p>
        </p:txBody>
      </p:sp>
      <p:sp>
        <p:nvSpPr>
          <p:cNvPr id="57" name="Text Box 20"/>
          <p:cNvSpPr txBox="1">
            <a:spLocks noChangeArrowheads="1"/>
          </p:cNvSpPr>
          <p:nvPr/>
        </p:nvSpPr>
        <p:spPr bwMode="auto">
          <a:xfrm>
            <a:off x="448602" y="3836232"/>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(n=430)</a:t>
            </a:r>
            <a:endParaRPr lang="en-CA" b="0" dirty="0">
              <a:latin typeface="Arial Narrow" pitchFamily="34" charset="0"/>
            </a:endParaRPr>
          </a:p>
        </p:txBody>
      </p:sp>
      <p:sp>
        <p:nvSpPr>
          <p:cNvPr id="58" name="Text Box 20"/>
          <p:cNvSpPr txBox="1">
            <a:spLocks noChangeArrowheads="1"/>
          </p:cNvSpPr>
          <p:nvPr/>
        </p:nvSpPr>
        <p:spPr bwMode="auto">
          <a:xfrm>
            <a:off x="2060250" y="430264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(n=320)</a:t>
            </a:r>
            <a:endParaRPr lang="en-CA" b="0" dirty="0">
              <a:latin typeface="Arial Narrow" pitchFamily="34" charset="0"/>
            </a:endParaRPr>
          </a:p>
        </p:txBody>
      </p:sp>
      <p:sp>
        <p:nvSpPr>
          <p:cNvPr id="59" name="Text Box 20"/>
          <p:cNvSpPr txBox="1">
            <a:spLocks noChangeArrowheads="1"/>
          </p:cNvSpPr>
          <p:nvPr/>
        </p:nvSpPr>
        <p:spPr bwMode="auto">
          <a:xfrm>
            <a:off x="3735032" y="5232741"/>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(n=94)</a:t>
            </a:r>
            <a:endParaRPr lang="en-CA" b="0" dirty="0">
              <a:latin typeface="Arial Narrow" pitchFamily="34" charset="0"/>
            </a:endParaRPr>
          </a:p>
        </p:txBody>
      </p:sp>
      <p:sp>
        <p:nvSpPr>
          <p:cNvPr id="60" name="Text Box 20"/>
          <p:cNvSpPr txBox="1">
            <a:spLocks noChangeArrowheads="1"/>
          </p:cNvSpPr>
          <p:nvPr/>
        </p:nvSpPr>
        <p:spPr bwMode="auto">
          <a:xfrm>
            <a:off x="5407229" y="552995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a:t>
            </a:r>
            <a:endParaRPr lang="en-CA" b="0" dirty="0">
              <a:latin typeface="Arial Narrow" pitchFamily="34" charset="0"/>
            </a:endParaRPr>
          </a:p>
        </p:txBody>
      </p:sp>
      <p:sp>
        <p:nvSpPr>
          <p:cNvPr id="61" name="Text Box 20"/>
          <p:cNvSpPr txBox="1">
            <a:spLocks noChangeArrowheads="1"/>
          </p:cNvSpPr>
          <p:nvPr/>
        </p:nvSpPr>
        <p:spPr bwMode="auto">
          <a:xfrm>
            <a:off x="7038392" y="5287425"/>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(n=86)</a:t>
            </a:r>
            <a:endParaRPr lang="en-CA" b="0" dirty="0">
              <a:latin typeface="Arial Narrow" pitchFamily="34" charset="0"/>
            </a:endParaRPr>
          </a:p>
        </p:txBody>
      </p:sp>
      <p:sp>
        <p:nvSpPr>
          <p:cNvPr id="62" name="TextBox 61"/>
          <p:cNvSpPr txBox="1"/>
          <p:nvPr/>
        </p:nvSpPr>
        <p:spPr>
          <a:xfrm flipV="1">
            <a:off x="576571" y="3489867"/>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3"/>
          <p:cNvGraphicFramePr>
            <a:graphicFrameLocks noGrp="1" noChangeAspect="1"/>
          </p:cNvGraphicFramePr>
          <p:nvPr>
            <p:ph idx="1"/>
            <p:extLst>
              <p:ext uri="{D42A27DB-BD31-4B8C-83A1-F6EECF244321}">
                <p14:modId xmlns:p14="http://schemas.microsoft.com/office/powerpoint/2010/main" val="76745423"/>
              </p:ext>
            </p:extLst>
          </p:nvPr>
        </p:nvGraphicFramePr>
        <p:xfrm>
          <a:off x="456274" y="1889479"/>
          <a:ext cx="8545688" cy="3917950"/>
        </p:xfrm>
        <a:graphic>
          <a:graphicData uri="http://schemas.openxmlformats.org/drawingml/2006/chart">
            <c:chart xmlns:c="http://schemas.openxmlformats.org/drawingml/2006/chart" xmlns:r="http://schemas.openxmlformats.org/officeDocument/2006/relationships" r:id="rId2"/>
          </a:graphicData>
        </a:graphic>
      </p:graphicFrame>
      <p:sp>
        <p:nvSpPr>
          <p:cNvPr id="9219" name="Rectangle 21"/>
          <p:cNvSpPr>
            <a:spLocks noGrp="1" noChangeArrowheads="1"/>
          </p:cNvSpPr>
          <p:nvPr>
            <p:ph type="title"/>
          </p:nvPr>
        </p:nvSpPr>
        <p:spPr bwMode="auto">
          <a:xfrm>
            <a:off x="838200" y="119082"/>
            <a:ext cx="8162925" cy="553998"/>
          </a:xfrm>
          <a:noFill/>
          <a:ln>
            <a:miter lim="800000"/>
            <a:headEnd/>
            <a:tailEnd/>
          </a:ln>
        </p:spPr>
        <p:txBody>
          <a:bodyPr vert="horz" numCol="1" compatLnSpc="1">
            <a:prstTxWarp prst="textNoShape">
              <a:avLst/>
            </a:prstTxWarp>
          </a:bodyPr>
          <a:lstStyle/>
          <a:p>
            <a:r>
              <a:rPr lang="en-CA" dirty="0" smtClean="0"/>
              <a:t>Intention to Apply for Licensure:</a:t>
            </a:r>
            <a:br>
              <a:rPr lang="en-CA" dirty="0" smtClean="0"/>
            </a:br>
            <a:r>
              <a:rPr lang="en-CA" dirty="0" smtClean="0"/>
              <a:t>Pursuing Engineer Career (Tracking)</a:t>
            </a:r>
          </a:p>
        </p:txBody>
      </p:sp>
      <p:sp>
        <p:nvSpPr>
          <p:cNvPr id="922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0B15F4D-B54F-42D5-A325-D419F24F43A7}" type="slidenum">
              <a:rPr lang="en-US"/>
              <a:pPr/>
              <a:t>23</a:t>
            </a:fld>
            <a:endParaRPr lang="en-US" dirty="0"/>
          </a:p>
        </p:txBody>
      </p:sp>
      <p:sp>
        <p:nvSpPr>
          <p:cNvPr id="9221" name="Text Box 3"/>
          <p:cNvSpPr txBox="1">
            <a:spLocks noChangeArrowheads="1"/>
          </p:cNvSpPr>
          <p:nvPr/>
        </p:nvSpPr>
        <p:spPr bwMode="auto">
          <a:xfrm>
            <a:off x="7134722" y="5309049"/>
            <a:ext cx="531812" cy="169277"/>
          </a:xfrm>
          <a:prstGeom prst="rect">
            <a:avLst/>
          </a:prstGeom>
          <a:noFill/>
          <a:ln w="25400" algn="ctr">
            <a:noFill/>
            <a:miter lim="800000"/>
            <a:headEnd/>
            <a:tailEnd/>
          </a:ln>
        </p:spPr>
        <p:txBody>
          <a:bodyPr>
            <a:spAutoFit/>
          </a:bodyPr>
          <a:lstStyle/>
          <a:p>
            <a:r>
              <a:rPr lang="en-CA" sz="500" b="0" dirty="0">
                <a:latin typeface="Arial Narrow" pitchFamily="34" charset="0"/>
              </a:rPr>
              <a:t>(n=22)</a:t>
            </a:r>
          </a:p>
        </p:txBody>
      </p:sp>
      <p:sp>
        <p:nvSpPr>
          <p:cNvPr id="9222" name="Text Box 4"/>
          <p:cNvSpPr txBox="1">
            <a:spLocks noChangeArrowheads="1"/>
          </p:cNvSpPr>
          <p:nvPr/>
        </p:nvSpPr>
        <p:spPr bwMode="auto">
          <a:xfrm>
            <a:off x="5515432" y="5216415"/>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(n=76)</a:t>
            </a:r>
          </a:p>
        </p:txBody>
      </p:sp>
      <p:sp>
        <p:nvSpPr>
          <p:cNvPr id="9223" name="Text Box 5"/>
          <p:cNvSpPr txBox="1">
            <a:spLocks noChangeArrowheads="1"/>
          </p:cNvSpPr>
          <p:nvPr/>
        </p:nvSpPr>
        <p:spPr bwMode="auto">
          <a:xfrm>
            <a:off x="2735390" y="3969264"/>
            <a:ext cx="53181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(n=336)</a:t>
            </a:r>
          </a:p>
        </p:txBody>
      </p:sp>
      <p:sp>
        <p:nvSpPr>
          <p:cNvPr id="9224" name="Text Box 6"/>
          <p:cNvSpPr txBox="1">
            <a:spLocks noChangeArrowheads="1"/>
          </p:cNvSpPr>
          <p:nvPr/>
        </p:nvSpPr>
        <p:spPr bwMode="auto">
          <a:xfrm>
            <a:off x="1260919" y="3702561"/>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(n=390)</a:t>
            </a:r>
          </a:p>
        </p:txBody>
      </p:sp>
      <p:sp>
        <p:nvSpPr>
          <p:cNvPr id="9225" name="Text Box 7"/>
          <p:cNvSpPr txBox="1">
            <a:spLocks noChangeArrowheads="1"/>
          </p:cNvSpPr>
          <p:nvPr/>
        </p:nvSpPr>
        <p:spPr bwMode="auto">
          <a:xfrm>
            <a:off x="8385605" y="5091624"/>
            <a:ext cx="531813" cy="169277"/>
          </a:xfrm>
          <a:prstGeom prst="rect">
            <a:avLst/>
          </a:prstGeom>
          <a:noFill/>
          <a:ln w="25400" algn="ctr">
            <a:noFill/>
            <a:miter lim="800000"/>
            <a:headEnd/>
            <a:tailEnd/>
          </a:ln>
        </p:spPr>
        <p:txBody>
          <a:bodyPr>
            <a:spAutoFit/>
          </a:bodyPr>
          <a:lstStyle/>
          <a:p>
            <a:r>
              <a:rPr lang="en-CA" sz="500" b="0" dirty="0">
                <a:latin typeface="Arial Narrow" pitchFamily="34" charset="0"/>
              </a:rPr>
              <a:t>(n=83)</a:t>
            </a:r>
          </a:p>
        </p:txBody>
      </p:sp>
      <p:sp>
        <p:nvSpPr>
          <p:cNvPr id="9226" name="Text Box 8"/>
          <p:cNvSpPr txBox="1">
            <a:spLocks noChangeArrowheads="1"/>
          </p:cNvSpPr>
          <p:nvPr/>
        </p:nvSpPr>
        <p:spPr bwMode="auto">
          <a:xfrm>
            <a:off x="1440253" y="3585425"/>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(n=240)</a:t>
            </a:r>
          </a:p>
        </p:txBody>
      </p:sp>
      <p:sp>
        <p:nvSpPr>
          <p:cNvPr id="9227" name="Text Box 9"/>
          <p:cNvSpPr txBox="1">
            <a:spLocks noChangeArrowheads="1"/>
          </p:cNvSpPr>
          <p:nvPr/>
        </p:nvSpPr>
        <p:spPr bwMode="auto">
          <a:xfrm>
            <a:off x="2869634" y="4452830"/>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(n=128)</a:t>
            </a:r>
          </a:p>
        </p:txBody>
      </p:sp>
      <p:sp>
        <p:nvSpPr>
          <p:cNvPr id="9228" name="Text Box 10"/>
          <p:cNvSpPr txBox="1">
            <a:spLocks noChangeArrowheads="1"/>
          </p:cNvSpPr>
          <p:nvPr/>
        </p:nvSpPr>
        <p:spPr bwMode="auto">
          <a:xfrm>
            <a:off x="5720852" y="5242438"/>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(n=21)</a:t>
            </a:r>
          </a:p>
        </p:txBody>
      </p:sp>
      <p:sp>
        <p:nvSpPr>
          <p:cNvPr id="9229" name="Text Box 11"/>
          <p:cNvSpPr txBox="1">
            <a:spLocks noChangeArrowheads="1"/>
          </p:cNvSpPr>
          <p:nvPr/>
        </p:nvSpPr>
        <p:spPr bwMode="auto">
          <a:xfrm>
            <a:off x="6930088" y="5350450"/>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(n=10)</a:t>
            </a:r>
          </a:p>
        </p:txBody>
      </p:sp>
      <p:sp>
        <p:nvSpPr>
          <p:cNvPr id="9230" name="Text Box 12"/>
          <p:cNvSpPr txBox="1">
            <a:spLocks noChangeArrowheads="1"/>
          </p:cNvSpPr>
          <p:nvPr/>
        </p:nvSpPr>
        <p:spPr bwMode="auto">
          <a:xfrm>
            <a:off x="8573761" y="5373235"/>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(n=2)</a:t>
            </a:r>
          </a:p>
        </p:txBody>
      </p:sp>
      <p:sp>
        <p:nvSpPr>
          <p:cNvPr id="9232" name="Text Box 14"/>
          <p:cNvSpPr txBox="1">
            <a:spLocks noChangeArrowheads="1"/>
          </p:cNvSpPr>
          <p:nvPr/>
        </p:nvSpPr>
        <p:spPr bwMode="auto">
          <a:xfrm>
            <a:off x="7612178" y="3807977"/>
            <a:ext cx="487362" cy="400110"/>
          </a:xfrm>
          <a:prstGeom prst="rect">
            <a:avLst/>
          </a:prstGeom>
          <a:noFill/>
          <a:ln w="12700" algn="ctr">
            <a:solidFill>
              <a:schemeClr val="accent6"/>
            </a:solidFill>
            <a:miter lim="800000"/>
            <a:headEnd/>
            <a:tailEnd/>
          </a:ln>
        </p:spPr>
        <p:txBody>
          <a:bodyPr wrap="square">
            <a:spAutoFit/>
          </a:bodyPr>
          <a:lstStyle/>
          <a:p>
            <a:r>
              <a:rPr lang="en-CA" sz="1400" dirty="0"/>
              <a:t>6%</a:t>
            </a:r>
            <a:r>
              <a:rPr lang="en-CA" dirty="0"/>
              <a:t>     (n=98)</a:t>
            </a:r>
          </a:p>
        </p:txBody>
      </p:sp>
      <p:sp>
        <p:nvSpPr>
          <p:cNvPr id="9233" name="Text Box 15"/>
          <p:cNvSpPr txBox="1">
            <a:spLocks noChangeArrowheads="1"/>
          </p:cNvSpPr>
          <p:nvPr/>
        </p:nvSpPr>
        <p:spPr bwMode="auto">
          <a:xfrm>
            <a:off x="5566333" y="3333315"/>
            <a:ext cx="2509837" cy="411162"/>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9234" name="Text Box 16"/>
          <p:cNvSpPr txBox="1">
            <a:spLocks noChangeArrowheads="1"/>
          </p:cNvSpPr>
          <p:nvPr/>
        </p:nvSpPr>
        <p:spPr bwMode="auto">
          <a:xfrm>
            <a:off x="8122560" y="3807977"/>
            <a:ext cx="487362"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a:t>6%</a:t>
            </a:r>
            <a:r>
              <a:rPr lang="en-CA" dirty="0"/>
              <a:t>     (n=31)</a:t>
            </a:r>
          </a:p>
        </p:txBody>
      </p:sp>
      <p:sp>
        <p:nvSpPr>
          <p:cNvPr id="9236" name="Text Box 18"/>
          <p:cNvSpPr txBox="1">
            <a:spLocks noChangeArrowheads="1"/>
          </p:cNvSpPr>
          <p:nvPr/>
        </p:nvSpPr>
        <p:spPr bwMode="auto">
          <a:xfrm>
            <a:off x="2957983" y="2817284"/>
            <a:ext cx="548514" cy="400110"/>
          </a:xfrm>
          <a:prstGeom prst="rect">
            <a:avLst/>
          </a:prstGeom>
          <a:noFill/>
          <a:ln w="12700" algn="ctr">
            <a:solidFill>
              <a:schemeClr val="accent6"/>
            </a:solidFill>
            <a:miter lim="800000"/>
            <a:headEnd/>
            <a:tailEnd/>
          </a:ln>
        </p:spPr>
        <p:txBody>
          <a:bodyPr wrap="square">
            <a:spAutoFit/>
          </a:bodyPr>
          <a:lstStyle/>
          <a:p>
            <a:r>
              <a:rPr lang="en-CA" sz="1400" dirty="0"/>
              <a:t>88%</a:t>
            </a:r>
            <a:r>
              <a:rPr lang="en-CA" dirty="0"/>
              <a:t>     (n=726)</a:t>
            </a:r>
          </a:p>
        </p:txBody>
      </p:sp>
      <p:sp>
        <p:nvSpPr>
          <p:cNvPr id="9237" name="Text Box 19"/>
          <p:cNvSpPr txBox="1">
            <a:spLocks noChangeArrowheads="1"/>
          </p:cNvSpPr>
          <p:nvPr/>
        </p:nvSpPr>
        <p:spPr bwMode="auto">
          <a:xfrm>
            <a:off x="587909" y="2320396"/>
            <a:ext cx="2509837" cy="411162"/>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9238" name="Text Box 20"/>
          <p:cNvSpPr txBox="1">
            <a:spLocks noChangeArrowheads="1"/>
          </p:cNvSpPr>
          <p:nvPr/>
        </p:nvSpPr>
        <p:spPr bwMode="auto">
          <a:xfrm>
            <a:off x="3540882" y="2817284"/>
            <a:ext cx="548514"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a:t>77%</a:t>
            </a:r>
            <a:r>
              <a:rPr lang="en-CA" dirty="0"/>
              <a:t>     (n=368)</a:t>
            </a:r>
          </a:p>
        </p:txBody>
      </p:sp>
      <p:sp>
        <p:nvSpPr>
          <p:cNvPr id="9239" name="Text Box 22"/>
          <p:cNvSpPr txBox="1">
            <a:spLocks noChangeArrowheads="1"/>
          </p:cNvSpPr>
          <p:nvPr/>
        </p:nvSpPr>
        <p:spPr bwMode="auto">
          <a:xfrm>
            <a:off x="406400" y="6164968"/>
            <a:ext cx="8737600"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Respondents who intend to pursue a career in the engineering field, </a:t>
            </a:r>
            <a:r>
              <a:rPr lang="en-US" sz="800" dirty="0" smtClean="0">
                <a:solidFill>
                  <a:schemeClr val="tx1"/>
                </a:solidFill>
                <a:latin typeface="+mj-lt"/>
              </a:rPr>
              <a:t> 2014 (n=875); 2013 n=1078; 2012 n=1142, 2011 </a:t>
            </a:r>
            <a:r>
              <a:rPr lang="en-US" sz="800" dirty="0">
                <a:solidFill>
                  <a:schemeClr val="tx1"/>
                </a:solidFill>
                <a:latin typeface="+mj-lt"/>
              </a:rPr>
              <a:t>n=868, 2010, n=883; 2009, n=815; 2008, n=481*** (Q15). </a:t>
            </a:r>
          </a:p>
        </p:txBody>
      </p:sp>
      <p:sp>
        <p:nvSpPr>
          <p:cNvPr id="9240" name="Text Box 24"/>
          <p:cNvSpPr txBox="1">
            <a:spLocks noChangeArrowheads="1"/>
          </p:cNvSpPr>
          <p:nvPr/>
        </p:nvSpPr>
        <p:spPr bwMode="auto">
          <a:xfrm>
            <a:off x="1146175" y="1584325"/>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9241" name="Text Box 25"/>
          <p:cNvSpPr txBox="1">
            <a:spLocks noChangeArrowheads="1"/>
          </p:cNvSpPr>
          <p:nvPr/>
        </p:nvSpPr>
        <p:spPr bwMode="auto">
          <a:xfrm>
            <a:off x="4277401" y="4770951"/>
            <a:ext cx="530225" cy="184150"/>
          </a:xfrm>
          <a:prstGeom prst="rect">
            <a:avLst/>
          </a:prstGeom>
          <a:noFill/>
          <a:ln w="25400" algn="ctr">
            <a:noFill/>
            <a:miter lim="800000"/>
            <a:headEnd/>
            <a:tailEnd/>
          </a:ln>
        </p:spPr>
        <p:txBody>
          <a:bodyPr>
            <a:spAutoFit/>
          </a:bodyPr>
          <a:lstStyle/>
          <a:p>
            <a:r>
              <a:rPr lang="en-CA" b="0" dirty="0">
                <a:latin typeface="Arial Narrow" pitchFamily="34" charset="0"/>
              </a:rPr>
              <a:t>(n=83)</a:t>
            </a:r>
          </a:p>
        </p:txBody>
      </p:sp>
      <p:sp>
        <p:nvSpPr>
          <p:cNvPr id="9242" name="Text Box 26"/>
          <p:cNvSpPr txBox="1">
            <a:spLocks noChangeArrowheads="1"/>
          </p:cNvSpPr>
          <p:nvPr/>
        </p:nvSpPr>
        <p:spPr bwMode="auto">
          <a:xfrm>
            <a:off x="316089" y="5995106"/>
            <a:ext cx="8151813" cy="215900"/>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***Note on comparability – the response options for 2008 and 2009 are different thus significance testing has not been done.</a:t>
            </a:r>
          </a:p>
        </p:txBody>
      </p:sp>
      <p:sp>
        <p:nvSpPr>
          <p:cNvPr id="9243" name="Text Box 30"/>
          <p:cNvSpPr txBox="1">
            <a:spLocks noChangeArrowheads="1"/>
          </p:cNvSpPr>
          <p:nvPr/>
        </p:nvSpPr>
        <p:spPr bwMode="auto">
          <a:xfrm>
            <a:off x="3390900" y="4735697"/>
            <a:ext cx="1014241" cy="784830"/>
          </a:xfrm>
          <a:prstGeom prst="rect">
            <a:avLst/>
          </a:prstGeom>
          <a:noFill/>
          <a:ln w="25400">
            <a:noFill/>
            <a:miter lim="800000"/>
            <a:headEnd/>
            <a:tailEnd/>
          </a:ln>
        </p:spPr>
        <p:txBody>
          <a:bodyPr wrap="square">
            <a:spAutoFit/>
          </a:bodyPr>
          <a:lstStyle/>
          <a:p>
            <a:r>
              <a:rPr lang="en-US" sz="900" b="0" dirty="0">
                <a:latin typeface="+mj-lt"/>
              </a:rPr>
              <a:t>“Might or Might Not” Response option was not offered after 2008.</a:t>
            </a:r>
          </a:p>
        </p:txBody>
      </p:sp>
      <p:sp>
        <p:nvSpPr>
          <p:cNvPr id="9244" name="Text Box 36"/>
          <p:cNvSpPr txBox="1">
            <a:spLocks noChangeArrowheads="1"/>
          </p:cNvSpPr>
          <p:nvPr/>
        </p:nvSpPr>
        <p:spPr bwMode="auto">
          <a:xfrm>
            <a:off x="2375086" y="2818872"/>
            <a:ext cx="548514"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a:t>84%</a:t>
            </a:r>
            <a:r>
              <a:rPr lang="en-CA" dirty="0"/>
              <a:t>     (n=667)</a:t>
            </a:r>
          </a:p>
        </p:txBody>
      </p:sp>
      <p:sp>
        <p:nvSpPr>
          <p:cNvPr id="9245" name="Text Box 37"/>
          <p:cNvSpPr txBox="1">
            <a:spLocks noChangeArrowheads="1"/>
          </p:cNvSpPr>
          <p:nvPr/>
        </p:nvSpPr>
        <p:spPr bwMode="auto">
          <a:xfrm>
            <a:off x="7101797" y="3807977"/>
            <a:ext cx="487362"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a:t>9%</a:t>
            </a:r>
            <a:r>
              <a:rPr lang="en-CA" dirty="0"/>
              <a:t>     (n=68)</a:t>
            </a:r>
          </a:p>
        </p:txBody>
      </p:sp>
      <p:sp>
        <p:nvSpPr>
          <p:cNvPr id="9246" name="Text Box 38"/>
          <p:cNvSpPr txBox="1">
            <a:spLocks noChangeArrowheads="1"/>
          </p:cNvSpPr>
          <p:nvPr/>
        </p:nvSpPr>
        <p:spPr bwMode="auto">
          <a:xfrm>
            <a:off x="1142888" y="3555893"/>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(n=406)</a:t>
            </a:r>
          </a:p>
        </p:txBody>
      </p:sp>
      <p:sp>
        <p:nvSpPr>
          <p:cNvPr id="9247" name="Text Box 39"/>
          <p:cNvSpPr txBox="1">
            <a:spLocks noChangeArrowheads="1"/>
          </p:cNvSpPr>
          <p:nvPr/>
        </p:nvSpPr>
        <p:spPr bwMode="auto">
          <a:xfrm>
            <a:off x="2544260" y="4194691"/>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(n=261)</a:t>
            </a:r>
          </a:p>
        </p:txBody>
      </p:sp>
      <p:sp>
        <p:nvSpPr>
          <p:cNvPr id="9248" name="Text Box 40"/>
          <p:cNvSpPr txBox="1">
            <a:spLocks noChangeArrowheads="1"/>
          </p:cNvSpPr>
          <p:nvPr/>
        </p:nvSpPr>
        <p:spPr bwMode="auto">
          <a:xfrm>
            <a:off x="5415148" y="5144636"/>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(n=53)</a:t>
            </a:r>
          </a:p>
        </p:txBody>
      </p:sp>
      <p:sp>
        <p:nvSpPr>
          <p:cNvPr id="9249" name="Text Box 41"/>
          <p:cNvSpPr txBox="1">
            <a:spLocks noChangeArrowheads="1"/>
          </p:cNvSpPr>
          <p:nvPr/>
        </p:nvSpPr>
        <p:spPr bwMode="auto">
          <a:xfrm>
            <a:off x="6828644" y="5313253"/>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9250" name="Text Box 42"/>
          <p:cNvSpPr txBox="1">
            <a:spLocks noChangeArrowheads="1"/>
          </p:cNvSpPr>
          <p:nvPr/>
        </p:nvSpPr>
        <p:spPr bwMode="auto">
          <a:xfrm>
            <a:off x="8255781" y="5094802"/>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(n=68)</a:t>
            </a:r>
          </a:p>
        </p:txBody>
      </p:sp>
      <p:sp>
        <p:nvSpPr>
          <p:cNvPr id="9251" name="Text Box 36"/>
          <p:cNvSpPr txBox="1">
            <a:spLocks noChangeArrowheads="1"/>
          </p:cNvSpPr>
          <p:nvPr/>
        </p:nvSpPr>
        <p:spPr bwMode="auto">
          <a:xfrm>
            <a:off x="1792189" y="2818872"/>
            <a:ext cx="548514"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a:t>84%</a:t>
            </a:r>
            <a:r>
              <a:rPr lang="en-CA" dirty="0"/>
              <a:t>     (n=729)</a:t>
            </a:r>
          </a:p>
        </p:txBody>
      </p:sp>
      <p:sp>
        <p:nvSpPr>
          <p:cNvPr id="9252" name="Text Box 36"/>
          <p:cNvSpPr txBox="1">
            <a:spLocks noChangeArrowheads="1"/>
          </p:cNvSpPr>
          <p:nvPr/>
        </p:nvSpPr>
        <p:spPr bwMode="auto">
          <a:xfrm>
            <a:off x="6591416" y="3807977"/>
            <a:ext cx="487362"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a:t>8%</a:t>
            </a:r>
            <a:r>
              <a:rPr lang="en-CA" dirty="0"/>
              <a:t>     (n=69)</a:t>
            </a:r>
          </a:p>
        </p:txBody>
      </p:sp>
      <p:sp>
        <p:nvSpPr>
          <p:cNvPr id="9253" name="Text Box 38"/>
          <p:cNvSpPr txBox="1">
            <a:spLocks noChangeArrowheads="1"/>
          </p:cNvSpPr>
          <p:nvPr/>
        </p:nvSpPr>
        <p:spPr bwMode="auto">
          <a:xfrm>
            <a:off x="943179" y="3556163"/>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(n=440)</a:t>
            </a:r>
          </a:p>
        </p:txBody>
      </p:sp>
      <p:sp>
        <p:nvSpPr>
          <p:cNvPr id="9254" name="Text Box 39"/>
          <p:cNvSpPr txBox="1">
            <a:spLocks noChangeArrowheads="1"/>
          </p:cNvSpPr>
          <p:nvPr/>
        </p:nvSpPr>
        <p:spPr bwMode="auto">
          <a:xfrm>
            <a:off x="2354793" y="4199452"/>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(n=289)</a:t>
            </a:r>
          </a:p>
        </p:txBody>
      </p:sp>
      <p:sp>
        <p:nvSpPr>
          <p:cNvPr id="9255" name="Text Box 10"/>
          <p:cNvSpPr txBox="1">
            <a:spLocks noChangeArrowheads="1"/>
          </p:cNvSpPr>
          <p:nvPr/>
        </p:nvSpPr>
        <p:spPr bwMode="auto">
          <a:xfrm>
            <a:off x="5148512" y="5171003"/>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(n=52)</a:t>
            </a:r>
          </a:p>
        </p:txBody>
      </p:sp>
      <p:sp>
        <p:nvSpPr>
          <p:cNvPr id="9256" name="Text Box 41"/>
          <p:cNvSpPr txBox="1">
            <a:spLocks noChangeArrowheads="1"/>
          </p:cNvSpPr>
          <p:nvPr/>
        </p:nvSpPr>
        <p:spPr bwMode="auto">
          <a:xfrm>
            <a:off x="6652777" y="5325332"/>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(n=17)</a:t>
            </a:r>
          </a:p>
        </p:txBody>
      </p:sp>
      <p:sp>
        <p:nvSpPr>
          <p:cNvPr id="9257" name="Text Box 42"/>
          <p:cNvSpPr txBox="1">
            <a:spLocks noChangeArrowheads="1"/>
          </p:cNvSpPr>
          <p:nvPr/>
        </p:nvSpPr>
        <p:spPr bwMode="auto">
          <a:xfrm>
            <a:off x="8065620" y="5106880"/>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(n=70)</a:t>
            </a:r>
          </a:p>
        </p:txBody>
      </p:sp>
      <p:sp>
        <p:nvSpPr>
          <p:cNvPr id="44" name="Content Placeholder 33"/>
          <p:cNvSpPr txBox="1">
            <a:spLocks/>
          </p:cNvSpPr>
          <p:nvPr/>
        </p:nvSpPr>
        <p:spPr>
          <a:xfrm>
            <a:off x="352424" y="900466"/>
            <a:ext cx="848677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n-lt"/>
              </a:rPr>
              <a:t>Among </a:t>
            </a:r>
            <a:r>
              <a:rPr lang="en-US" sz="1400" b="0" dirty="0" smtClean="0">
                <a:solidFill>
                  <a:schemeClr val="tx1"/>
                </a:solidFill>
                <a:latin typeface="+mn-lt"/>
              </a:rPr>
              <a:t>those </a:t>
            </a:r>
            <a:r>
              <a:rPr lang="en-US" sz="1400" b="0" dirty="0">
                <a:solidFill>
                  <a:schemeClr val="tx1"/>
                </a:solidFill>
                <a:latin typeface="+mn-lt"/>
              </a:rPr>
              <a:t>students who intend to pursue a career in engineering, </a:t>
            </a:r>
            <a:r>
              <a:rPr lang="en-US" sz="1400" b="0" dirty="0" smtClean="0">
                <a:solidFill>
                  <a:schemeClr val="tx1"/>
                </a:solidFill>
                <a:latin typeface="+mn-lt"/>
              </a:rPr>
              <a:t>more than eight in ten (83%) intend </a:t>
            </a:r>
            <a:r>
              <a:rPr lang="en-US" sz="1400" b="0" dirty="0">
                <a:solidFill>
                  <a:schemeClr val="tx1"/>
                </a:solidFill>
                <a:latin typeface="+mn-lt"/>
              </a:rPr>
              <a:t>to apply for </a:t>
            </a:r>
            <a:r>
              <a:rPr lang="en-US" sz="1400" b="0" dirty="0" smtClean="0">
                <a:solidFill>
                  <a:schemeClr val="tx1"/>
                </a:solidFill>
                <a:latin typeface="+mn-lt"/>
              </a:rPr>
              <a:t>licensure (definitely or probably), consistent with 2013.  Fewer than one in ten of this group do </a:t>
            </a:r>
            <a:r>
              <a:rPr lang="en-US" sz="1400" b="0" dirty="0">
                <a:solidFill>
                  <a:schemeClr val="tx1"/>
                </a:solidFill>
                <a:latin typeface="+mn-lt"/>
              </a:rPr>
              <a:t>not intend to apply for licensure.</a:t>
            </a:r>
          </a:p>
        </p:txBody>
      </p:sp>
      <p:sp>
        <p:nvSpPr>
          <p:cNvPr id="42" name="Text Box 36"/>
          <p:cNvSpPr txBox="1">
            <a:spLocks noChangeArrowheads="1"/>
          </p:cNvSpPr>
          <p:nvPr/>
        </p:nvSpPr>
        <p:spPr bwMode="auto">
          <a:xfrm>
            <a:off x="1209292" y="2818872"/>
            <a:ext cx="548514"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85%</a:t>
            </a:r>
            <a:r>
              <a:rPr lang="en-CA" dirty="0" smtClean="0"/>
              <a:t>     </a:t>
            </a:r>
            <a:r>
              <a:rPr lang="en-CA" dirty="0"/>
              <a:t>(</a:t>
            </a:r>
            <a:r>
              <a:rPr lang="en-CA" dirty="0" smtClean="0"/>
              <a:t>n=974)</a:t>
            </a:r>
            <a:endParaRPr lang="en-CA" dirty="0"/>
          </a:p>
        </p:txBody>
      </p:sp>
      <p:sp>
        <p:nvSpPr>
          <p:cNvPr id="43" name="Text Box 36"/>
          <p:cNvSpPr txBox="1">
            <a:spLocks noChangeArrowheads="1"/>
          </p:cNvSpPr>
          <p:nvPr/>
        </p:nvSpPr>
        <p:spPr bwMode="auto">
          <a:xfrm>
            <a:off x="6081035" y="3807977"/>
            <a:ext cx="487362"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8%</a:t>
            </a:r>
            <a:r>
              <a:rPr lang="en-CA" dirty="0" smtClean="0"/>
              <a:t>     </a:t>
            </a:r>
            <a:r>
              <a:rPr lang="en-CA" dirty="0"/>
              <a:t>(</a:t>
            </a:r>
            <a:r>
              <a:rPr lang="en-CA" dirty="0" smtClean="0"/>
              <a:t>n=88)</a:t>
            </a:r>
            <a:endParaRPr lang="en-CA" dirty="0"/>
          </a:p>
        </p:txBody>
      </p:sp>
      <p:sp>
        <p:nvSpPr>
          <p:cNvPr id="46" name="AutoShape 10"/>
          <p:cNvSpPr>
            <a:spLocks/>
          </p:cNvSpPr>
          <p:nvPr/>
        </p:nvSpPr>
        <p:spPr bwMode="auto">
          <a:xfrm rot="5400000">
            <a:off x="1724864" y="18289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0" name="Text Box 43"/>
          <p:cNvSpPr txBox="1">
            <a:spLocks noChangeArrowheads="1"/>
          </p:cNvSpPr>
          <p:nvPr/>
        </p:nvSpPr>
        <p:spPr bwMode="auto">
          <a:xfrm>
            <a:off x="776108" y="3518070"/>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(n=589)</a:t>
            </a:r>
            <a:endParaRPr lang="en-CA" sz="500" b="0" dirty="0">
              <a:latin typeface="Arial Narrow" pitchFamily="34" charset="0"/>
            </a:endParaRPr>
          </a:p>
        </p:txBody>
      </p:sp>
      <p:sp>
        <p:nvSpPr>
          <p:cNvPr id="51" name="Text Box 43"/>
          <p:cNvSpPr txBox="1">
            <a:spLocks noChangeArrowheads="1"/>
          </p:cNvSpPr>
          <p:nvPr/>
        </p:nvSpPr>
        <p:spPr bwMode="auto">
          <a:xfrm>
            <a:off x="2187540" y="416491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(n=385)</a:t>
            </a:r>
            <a:endParaRPr lang="en-CA" sz="500" b="0" dirty="0">
              <a:latin typeface="Arial Narrow" pitchFamily="34" charset="0"/>
            </a:endParaRPr>
          </a:p>
        </p:txBody>
      </p:sp>
      <p:sp>
        <p:nvSpPr>
          <p:cNvPr id="52" name="Text Box 43"/>
          <p:cNvSpPr txBox="1">
            <a:spLocks noChangeArrowheads="1"/>
          </p:cNvSpPr>
          <p:nvPr/>
        </p:nvSpPr>
        <p:spPr bwMode="auto">
          <a:xfrm>
            <a:off x="5030534" y="5181399"/>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(n=67)</a:t>
            </a:r>
            <a:endParaRPr lang="en-CA" sz="500" b="0" dirty="0">
              <a:latin typeface="Arial Narrow" pitchFamily="34" charset="0"/>
            </a:endParaRPr>
          </a:p>
        </p:txBody>
      </p:sp>
      <p:sp>
        <p:nvSpPr>
          <p:cNvPr id="53" name="Text Box 43"/>
          <p:cNvSpPr txBox="1">
            <a:spLocks noChangeArrowheads="1"/>
          </p:cNvSpPr>
          <p:nvPr/>
        </p:nvSpPr>
        <p:spPr bwMode="auto">
          <a:xfrm>
            <a:off x="6489106" y="5327258"/>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(n=21)</a:t>
            </a:r>
            <a:endParaRPr lang="en-CA" sz="500" b="0" dirty="0">
              <a:latin typeface="Arial Narrow" pitchFamily="34" charset="0"/>
            </a:endParaRPr>
          </a:p>
        </p:txBody>
      </p:sp>
      <p:sp>
        <p:nvSpPr>
          <p:cNvPr id="54" name="Text Box 43"/>
          <p:cNvSpPr txBox="1">
            <a:spLocks noChangeArrowheads="1"/>
          </p:cNvSpPr>
          <p:nvPr/>
        </p:nvSpPr>
        <p:spPr bwMode="auto">
          <a:xfrm>
            <a:off x="7893029" y="5139059"/>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(n=80)</a:t>
            </a:r>
            <a:endParaRPr lang="en-CA" sz="500" b="0" dirty="0">
              <a:latin typeface="Arial Narrow" pitchFamily="34" charset="0"/>
            </a:endParaRPr>
          </a:p>
        </p:txBody>
      </p:sp>
      <p:sp>
        <p:nvSpPr>
          <p:cNvPr id="55" name="AutoShape 10"/>
          <p:cNvSpPr>
            <a:spLocks/>
          </p:cNvSpPr>
          <p:nvPr/>
        </p:nvSpPr>
        <p:spPr bwMode="auto">
          <a:xfrm rot="5400000">
            <a:off x="6745461" y="2312661"/>
            <a:ext cx="182880" cy="4065493"/>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56" name="Text Box 36"/>
          <p:cNvSpPr txBox="1">
            <a:spLocks noChangeArrowheads="1"/>
          </p:cNvSpPr>
          <p:nvPr/>
        </p:nvSpPr>
        <p:spPr bwMode="auto">
          <a:xfrm>
            <a:off x="5566395" y="3807977"/>
            <a:ext cx="497177" cy="400110"/>
          </a:xfrm>
          <a:prstGeom prst="rect">
            <a:avLst/>
          </a:prstGeom>
          <a:noFill/>
          <a:ln w="12700" algn="ctr">
            <a:solidFill>
              <a:schemeClr val="tx1"/>
            </a:solidFill>
            <a:miter lim="800000"/>
            <a:headEnd/>
            <a:tailEnd/>
          </a:ln>
        </p:spPr>
        <p:txBody>
          <a:bodyPr wrap="square">
            <a:spAutoFit/>
          </a:bodyPr>
          <a:lstStyle/>
          <a:p>
            <a:r>
              <a:rPr lang="en-CA" sz="1400" dirty="0" smtClean="0"/>
              <a:t>8%</a:t>
            </a:r>
            <a:r>
              <a:rPr lang="en-CA" dirty="0" smtClean="0"/>
              <a:t>     </a:t>
            </a:r>
            <a:r>
              <a:rPr lang="en-CA" dirty="0"/>
              <a:t>(</a:t>
            </a:r>
            <a:r>
              <a:rPr lang="en-CA" dirty="0" smtClean="0"/>
              <a:t>n=90)</a:t>
            </a:r>
            <a:endParaRPr lang="en-CA" dirty="0"/>
          </a:p>
        </p:txBody>
      </p:sp>
      <p:sp>
        <p:nvSpPr>
          <p:cNvPr id="57" name="Text Box 36"/>
          <p:cNvSpPr txBox="1">
            <a:spLocks noChangeArrowheads="1"/>
          </p:cNvSpPr>
          <p:nvPr/>
        </p:nvSpPr>
        <p:spPr bwMode="auto">
          <a:xfrm>
            <a:off x="614068" y="2819400"/>
            <a:ext cx="565262" cy="400110"/>
          </a:xfrm>
          <a:prstGeom prst="rect">
            <a:avLst/>
          </a:prstGeom>
          <a:noFill/>
          <a:ln w="12700" algn="ctr">
            <a:solidFill>
              <a:schemeClr val="tx1"/>
            </a:solidFill>
            <a:miter lim="800000"/>
            <a:headEnd/>
            <a:tailEnd/>
          </a:ln>
        </p:spPr>
        <p:txBody>
          <a:bodyPr wrap="square">
            <a:spAutoFit/>
          </a:bodyPr>
          <a:lstStyle/>
          <a:p>
            <a:r>
              <a:rPr lang="en-CA" sz="1400" dirty="0" smtClean="0"/>
              <a:t>83%</a:t>
            </a:r>
            <a:r>
              <a:rPr lang="en-CA" dirty="0" smtClean="0"/>
              <a:t>     </a:t>
            </a:r>
            <a:r>
              <a:rPr lang="en-CA" dirty="0"/>
              <a:t>(</a:t>
            </a:r>
            <a:r>
              <a:rPr lang="en-CA" dirty="0" smtClean="0"/>
              <a:t>n=897)</a:t>
            </a:r>
            <a:endParaRPr lang="en-CA" dirty="0"/>
          </a:p>
        </p:txBody>
      </p:sp>
      <p:sp>
        <p:nvSpPr>
          <p:cNvPr id="58" name="Text Box 9"/>
          <p:cNvSpPr txBox="1">
            <a:spLocks noChangeArrowheads="1"/>
          </p:cNvSpPr>
          <p:nvPr/>
        </p:nvSpPr>
        <p:spPr bwMode="auto">
          <a:xfrm>
            <a:off x="4776229" y="5144128"/>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n=75)</a:t>
            </a:r>
            <a:endParaRPr lang="en-CA" sz="500" b="0" dirty="0">
              <a:latin typeface="Arial Narrow" pitchFamily="34" charset="0"/>
            </a:endParaRPr>
          </a:p>
        </p:txBody>
      </p:sp>
      <p:sp>
        <p:nvSpPr>
          <p:cNvPr id="59" name="Text Box 9"/>
          <p:cNvSpPr txBox="1">
            <a:spLocks noChangeArrowheads="1"/>
          </p:cNvSpPr>
          <p:nvPr/>
        </p:nvSpPr>
        <p:spPr bwMode="auto">
          <a:xfrm>
            <a:off x="1936365" y="4236077"/>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n=343)</a:t>
            </a:r>
            <a:endParaRPr lang="en-CA" sz="500" b="0" dirty="0">
              <a:latin typeface="Arial Narrow" pitchFamily="34" charset="0"/>
            </a:endParaRPr>
          </a:p>
        </p:txBody>
      </p:sp>
      <p:sp>
        <p:nvSpPr>
          <p:cNvPr id="60" name="Text Box 9"/>
          <p:cNvSpPr txBox="1">
            <a:spLocks noChangeArrowheads="1"/>
          </p:cNvSpPr>
          <p:nvPr/>
        </p:nvSpPr>
        <p:spPr bwMode="auto">
          <a:xfrm>
            <a:off x="6200161" y="5345776"/>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n=15)</a:t>
            </a:r>
            <a:endParaRPr lang="en-CA" sz="500" b="0" dirty="0">
              <a:latin typeface="Arial Narrow" pitchFamily="34" charset="0"/>
            </a:endParaRPr>
          </a:p>
        </p:txBody>
      </p:sp>
      <p:sp>
        <p:nvSpPr>
          <p:cNvPr id="61" name="Text Box 9"/>
          <p:cNvSpPr txBox="1">
            <a:spLocks noChangeArrowheads="1"/>
          </p:cNvSpPr>
          <p:nvPr/>
        </p:nvSpPr>
        <p:spPr bwMode="auto">
          <a:xfrm>
            <a:off x="7624767" y="5111710"/>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n=91)</a:t>
            </a:r>
            <a:endParaRPr lang="en-CA" sz="500" b="0" dirty="0">
              <a:latin typeface="Arial Narrow" pitchFamily="34" charset="0"/>
            </a:endParaRPr>
          </a:p>
        </p:txBody>
      </p:sp>
      <p:sp>
        <p:nvSpPr>
          <p:cNvPr id="62" name="Text Box 9"/>
          <p:cNvSpPr txBox="1">
            <a:spLocks noChangeArrowheads="1"/>
          </p:cNvSpPr>
          <p:nvPr/>
        </p:nvSpPr>
        <p:spPr bwMode="auto">
          <a:xfrm>
            <a:off x="485033" y="3543178"/>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n=554)</a:t>
            </a:r>
            <a:endParaRPr lang="en-CA" sz="500" b="0" dirty="0">
              <a:latin typeface="Arial Narrow" pitchFamily="34" charset="0"/>
            </a:endParaRPr>
          </a:p>
        </p:txBody>
      </p:sp>
      <p:sp>
        <p:nvSpPr>
          <p:cNvPr id="63" name="Text Box 36"/>
          <p:cNvSpPr txBox="1">
            <a:spLocks noChangeArrowheads="1"/>
          </p:cNvSpPr>
          <p:nvPr/>
        </p:nvSpPr>
        <p:spPr bwMode="auto">
          <a:xfrm>
            <a:off x="5039160" y="3812093"/>
            <a:ext cx="497177"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a:t>9</a:t>
            </a:r>
            <a:r>
              <a:rPr lang="en-CA" sz="1400" dirty="0" smtClean="0"/>
              <a:t>%</a:t>
            </a:r>
            <a:r>
              <a:rPr lang="en-CA" dirty="0" smtClean="0"/>
              <a:t>     </a:t>
            </a:r>
            <a:r>
              <a:rPr lang="en-CA" dirty="0"/>
              <a:t>(</a:t>
            </a:r>
            <a:r>
              <a:rPr lang="en-CA" dirty="0" smtClean="0"/>
              <a:t>n=79)</a:t>
            </a:r>
            <a:endParaRPr lang="en-CA" dirty="0"/>
          </a:p>
        </p:txBody>
      </p:sp>
      <p:sp>
        <p:nvSpPr>
          <p:cNvPr id="64" name="Text Box 36"/>
          <p:cNvSpPr txBox="1">
            <a:spLocks noChangeArrowheads="1"/>
          </p:cNvSpPr>
          <p:nvPr/>
        </p:nvSpPr>
        <p:spPr bwMode="auto">
          <a:xfrm>
            <a:off x="25048" y="2823516"/>
            <a:ext cx="565262"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83%</a:t>
            </a:r>
            <a:r>
              <a:rPr lang="en-CA" dirty="0" smtClean="0"/>
              <a:t>     </a:t>
            </a:r>
            <a:r>
              <a:rPr lang="en-CA" dirty="0"/>
              <a:t>(</a:t>
            </a:r>
            <a:r>
              <a:rPr lang="en-CA" dirty="0" smtClean="0"/>
              <a:t>n=727)</a:t>
            </a:r>
            <a:endParaRPr lang="en-CA" dirty="0"/>
          </a:p>
        </p:txBody>
      </p:sp>
      <p:sp>
        <p:nvSpPr>
          <p:cNvPr id="66" name="Text Box 9"/>
          <p:cNvSpPr txBox="1">
            <a:spLocks noChangeArrowheads="1"/>
          </p:cNvSpPr>
          <p:nvPr/>
        </p:nvSpPr>
        <p:spPr bwMode="auto">
          <a:xfrm>
            <a:off x="300943" y="3629743"/>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n=426)</a:t>
            </a:r>
            <a:endParaRPr lang="en-CA" sz="500" b="0" dirty="0">
              <a:latin typeface="Arial Narrow" pitchFamily="34" charset="0"/>
            </a:endParaRPr>
          </a:p>
        </p:txBody>
      </p:sp>
      <p:sp>
        <p:nvSpPr>
          <p:cNvPr id="67" name="Text Box 9"/>
          <p:cNvSpPr txBox="1">
            <a:spLocks noChangeArrowheads="1"/>
          </p:cNvSpPr>
          <p:nvPr/>
        </p:nvSpPr>
        <p:spPr bwMode="auto">
          <a:xfrm>
            <a:off x="1737645" y="4161712"/>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n=301)</a:t>
            </a:r>
            <a:endParaRPr lang="en-CA" sz="500" b="0" dirty="0">
              <a:latin typeface="Arial Narrow" pitchFamily="34" charset="0"/>
            </a:endParaRPr>
          </a:p>
        </p:txBody>
      </p:sp>
      <p:sp>
        <p:nvSpPr>
          <p:cNvPr id="68" name="Text Box 9"/>
          <p:cNvSpPr txBox="1">
            <a:spLocks noChangeArrowheads="1"/>
          </p:cNvSpPr>
          <p:nvPr/>
        </p:nvSpPr>
        <p:spPr bwMode="auto">
          <a:xfrm>
            <a:off x="4592139" y="5150228"/>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n=61)</a:t>
            </a:r>
            <a:endParaRPr lang="en-CA" sz="500" b="0" dirty="0">
              <a:latin typeface="Arial Narrow" pitchFamily="34" charset="0"/>
            </a:endParaRPr>
          </a:p>
        </p:txBody>
      </p:sp>
      <p:sp>
        <p:nvSpPr>
          <p:cNvPr id="69" name="Text Box 9"/>
          <p:cNvSpPr txBox="1">
            <a:spLocks noChangeArrowheads="1"/>
          </p:cNvSpPr>
          <p:nvPr/>
        </p:nvSpPr>
        <p:spPr bwMode="auto">
          <a:xfrm>
            <a:off x="6009661" y="5326726"/>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n=18)</a:t>
            </a:r>
            <a:endParaRPr lang="en-CA" sz="500" b="0" dirty="0">
              <a:latin typeface="Arial Narrow" pitchFamily="34" charset="0"/>
            </a:endParaRPr>
          </a:p>
        </p:txBody>
      </p:sp>
      <p:sp>
        <p:nvSpPr>
          <p:cNvPr id="70" name="Text Box 9"/>
          <p:cNvSpPr txBox="1">
            <a:spLocks noChangeArrowheads="1"/>
          </p:cNvSpPr>
          <p:nvPr/>
        </p:nvSpPr>
        <p:spPr bwMode="auto">
          <a:xfrm>
            <a:off x="7434267" y="5111710"/>
            <a:ext cx="530225" cy="169277"/>
          </a:xfrm>
          <a:prstGeom prst="rect">
            <a:avLst/>
          </a:prstGeom>
          <a:noFill/>
          <a:ln w="25400" algn="ctr">
            <a:noFill/>
            <a:miter lim="800000"/>
            <a:headEnd/>
            <a:tailEnd/>
          </a:ln>
        </p:spPr>
        <p:txBody>
          <a:bodyPr>
            <a:spAutoFit/>
          </a:bodyPr>
          <a:lstStyle/>
          <a:p>
            <a:r>
              <a:rPr lang="en-CA" sz="500" b="0" dirty="0">
                <a:latin typeface="Arial Narrow" pitchFamily="34" charset="0"/>
              </a:rPr>
              <a:t>(</a:t>
            </a:r>
            <a:r>
              <a:rPr lang="en-CA" sz="500" b="0" dirty="0" smtClean="0">
                <a:latin typeface="Arial Narrow" pitchFamily="34" charset="0"/>
              </a:rPr>
              <a:t>n=69)</a:t>
            </a:r>
            <a:endParaRPr lang="en-CA" sz="500" b="0" dirty="0">
              <a:latin typeface="Arial Narrow"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extLst>
              <p:ext uri="{D42A27DB-BD31-4B8C-83A1-F6EECF244321}">
                <p14:modId xmlns:p14="http://schemas.microsoft.com/office/powerpoint/2010/main" val="2079484987"/>
              </p:ext>
            </p:extLst>
          </p:nvPr>
        </p:nvGraphicFramePr>
        <p:xfrm>
          <a:off x="574323" y="1876424"/>
          <a:ext cx="8006997" cy="4016375"/>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Foresee Applying in Future P.Eng.</a:t>
            </a:r>
          </a:p>
        </p:txBody>
      </p:sp>
      <p:sp>
        <p:nvSpPr>
          <p:cNvPr id="1024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A5B26A8-B61E-4E19-9014-12657928C1BB}" type="slidenum">
              <a:rPr lang="en-US"/>
              <a:pPr/>
              <a:t>24</a:t>
            </a:fld>
            <a:endParaRPr lang="en-US" dirty="0"/>
          </a:p>
        </p:txBody>
      </p:sp>
      <p:sp>
        <p:nvSpPr>
          <p:cNvPr id="10245" name="Text Box 6"/>
          <p:cNvSpPr txBox="1">
            <a:spLocks noChangeArrowheads="1"/>
          </p:cNvSpPr>
          <p:nvPr/>
        </p:nvSpPr>
        <p:spPr bwMode="auto">
          <a:xfrm>
            <a:off x="6621112" y="498808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0246" name="Text Box 7"/>
          <p:cNvSpPr txBox="1">
            <a:spLocks noChangeArrowheads="1"/>
          </p:cNvSpPr>
          <p:nvPr/>
        </p:nvSpPr>
        <p:spPr bwMode="auto">
          <a:xfrm>
            <a:off x="5025888" y="361172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10247" name="Text Box 8"/>
          <p:cNvSpPr txBox="1">
            <a:spLocks noChangeArrowheads="1"/>
          </p:cNvSpPr>
          <p:nvPr/>
        </p:nvSpPr>
        <p:spPr bwMode="auto">
          <a:xfrm>
            <a:off x="3414681" y="4967451"/>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a:t>
            </a:r>
          </a:p>
        </p:txBody>
      </p:sp>
      <p:sp>
        <p:nvSpPr>
          <p:cNvPr id="10248" name="Text Box 9"/>
          <p:cNvSpPr txBox="1">
            <a:spLocks noChangeArrowheads="1"/>
          </p:cNvSpPr>
          <p:nvPr/>
        </p:nvSpPr>
        <p:spPr bwMode="auto">
          <a:xfrm>
            <a:off x="8205410" y="512778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a:t>
            </a:r>
          </a:p>
        </p:txBody>
      </p:sp>
      <p:sp>
        <p:nvSpPr>
          <p:cNvPr id="10250" name="Text Box 13"/>
          <p:cNvSpPr txBox="1">
            <a:spLocks noChangeArrowheads="1"/>
          </p:cNvSpPr>
          <p:nvPr/>
        </p:nvSpPr>
        <p:spPr bwMode="auto">
          <a:xfrm>
            <a:off x="3211467" y="3759472"/>
            <a:ext cx="484238" cy="338554"/>
          </a:xfrm>
          <a:prstGeom prst="rect">
            <a:avLst/>
          </a:prstGeom>
          <a:noFill/>
          <a:ln w="12700" algn="ctr">
            <a:solidFill>
              <a:schemeClr val="accent6"/>
            </a:solidFill>
            <a:miter lim="800000"/>
            <a:headEnd/>
            <a:tailEnd/>
          </a:ln>
        </p:spPr>
        <p:txBody>
          <a:bodyPr wrap="square">
            <a:spAutoFit/>
          </a:bodyPr>
          <a:lstStyle/>
          <a:p>
            <a:r>
              <a:rPr lang="en-CA" sz="1100" dirty="0"/>
              <a:t>16%</a:t>
            </a:r>
            <a:r>
              <a:rPr lang="en-CA" sz="400" dirty="0"/>
              <a:t>     </a:t>
            </a:r>
            <a:r>
              <a:rPr lang="en-CA" sz="500" dirty="0"/>
              <a:t>(n=16</a:t>
            </a:r>
            <a:r>
              <a:rPr lang="en-CA" sz="400" dirty="0"/>
              <a:t>)</a:t>
            </a:r>
          </a:p>
        </p:txBody>
      </p:sp>
      <p:sp>
        <p:nvSpPr>
          <p:cNvPr id="10251" name="Text Box 14"/>
          <p:cNvSpPr txBox="1">
            <a:spLocks noChangeArrowheads="1"/>
          </p:cNvSpPr>
          <p:nvPr/>
        </p:nvSpPr>
        <p:spPr bwMode="auto">
          <a:xfrm>
            <a:off x="850746" y="3348308"/>
            <a:ext cx="2509837" cy="411163"/>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10253" name="Text Box 17"/>
          <p:cNvSpPr txBox="1">
            <a:spLocks noChangeArrowheads="1"/>
          </p:cNvSpPr>
          <p:nvPr/>
        </p:nvSpPr>
        <p:spPr bwMode="auto">
          <a:xfrm>
            <a:off x="6455955" y="2933546"/>
            <a:ext cx="508057" cy="338554"/>
          </a:xfrm>
          <a:prstGeom prst="rect">
            <a:avLst/>
          </a:prstGeom>
          <a:noFill/>
          <a:ln w="12700" algn="ctr">
            <a:solidFill>
              <a:schemeClr val="accent6"/>
            </a:solidFill>
            <a:miter lim="800000"/>
            <a:headEnd/>
            <a:tailEnd/>
          </a:ln>
        </p:spPr>
        <p:txBody>
          <a:bodyPr wrap="square">
            <a:spAutoFit/>
          </a:bodyPr>
          <a:lstStyle/>
          <a:p>
            <a:r>
              <a:rPr lang="en-CA" sz="1100" dirty="0"/>
              <a:t>72%</a:t>
            </a:r>
            <a:r>
              <a:rPr lang="en-CA" sz="400" dirty="0"/>
              <a:t>     </a:t>
            </a:r>
            <a:r>
              <a:rPr lang="en-CA" sz="500" dirty="0"/>
              <a:t>(n=71</a:t>
            </a:r>
            <a:r>
              <a:rPr lang="en-CA" sz="400" dirty="0"/>
              <a:t>)</a:t>
            </a:r>
          </a:p>
        </p:txBody>
      </p:sp>
      <p:sp>
        <p:nvSpPr>
          <p:cNvPr id="10254" name="Text Box 18"/>
          <p:cNvSpPr txBox="1">
            <a:spLocks noChangeArrowheads="1"/>
          </p:cNvSpPr>
          <p:nvPr/>
        </p:nvSpPr>
        <p:spPr bwMode="auto">
          <a:xfrm>
            <a:off x="3911071" y="2506509"/>
            <a:ext cx="2509837" cy="411162"/>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10255" name="Text Box 19"/>
          <p:cNvSpPr txBox="1">
            <a:spLocks noChangeArrowheads="1"/>
          </p:cNvSpPr>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Do you ever foresee yourself applying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Respondents who said ‘no’ in Q21 </a:t>
            </a:r>
            <a:r>
              <a:rPr lang="en-US" sz="800" dirty="0" smtClean="0">
                <a:solidFill>
                  <a:schemeClr val="tx1"/>
                </a:solidFill>
                <a:latin typeface="+mj-lt"/>
              </a:rPr>
              <a:t> 2014 n=122; 2013 n=131; 2012 n=162; 2011 </a:t>
            </a:r>
            <a:r>
              <a:rPr lang="en-US" sz="800" dirty="0">
                <a:solidFill>
                  <a:schemeClr val="tx1"/>
                </a:solidFill>
                <a:latin typeface="+mj-lt"/>
              </a:rPr>
              <a:t>n=127, 2010 n=118; 2009, n=98; not tracking, base was different in 2008</a:t>
            </a:r>
          </a:p>
        </p:txBody>
      </p:sp>
      <p:sp>
        <p:nvSpPr>
          <p:cNvPr id="10256" name="Text Box 21"/>
          <p:cNvSpPr txBox="1">
            <a:spLocks noChangeArrowheads="1"/>
          </p:cNvSpPr>
          <p:nvPr/>
        </p:nvSpPr>
        <p:spPr bwMode="auto">
          <a:xfrm>
            <a:off x="1102873" y="1830648"/>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Ever Foresee Yourself Applying for Licensure?</a:t>
            </a:r>
          </a:p>
        </p:txBody>
      </p:sp>
      <p:sp>
        <p:nvSpPr>
          <p:cNvPr id="10258" name="Text Box 23"/>
          <p:cNvSpPr txBox="1">
            <a:spLocks noChangeArrowheads="1"/>
          </p:cNvSpPr>
          <p:nvPr/>
        </p:nvSpPr>
        <p:spPr bwMode="auto">
          <a:xfrm>
            <a:off x="3058990" y="4775363"/>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(n=26)</a:t>
            </a:r>
          </a:p>
        </p:txBody>
      </p:sp>
      <p:sp>
        <p:nvSpPr>
          <p:cNvPr id="10259" name="Text Box 24"/>
          <p:cNvSpPr txBox="1">
            <a:spLocks noChangeArrowheads="1"/>
          </p:cNvSpPr>
          <p:nvPr/>
        </p:nvSpPr>
        <p:spPr bwMode="auto">
          <a:xfrm>
            <a:off x="4661407" y="3737140"/>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(n=62)</a:t>
            </a:r>
          </a:p>
        </p:txBody>
      </p:sp>
      <p:sp>
        <p:nvSpPr>
          <p:cNvPr id="10260" name="Text Box 25"/>
          <p:cNvSpPr txBox="1">
            <a:spLocks noChangeArrowheads="1"/>
          </p:cNvSpPr>
          <p:nvPr/>
        </p:nvSpPr>
        <p:spPr bwMode="auto">
          <a:xfrm>
            <a:off x="6262909" y="532634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a:t>
            </a:r>
          </a:p>
        </p:txBody>
      </p:sp>
      <p:sp>
        <p:nvSpPr>
          <p:cNvPr id="10261" name="Text Box 26"/>
          <p:cNvSpPr txBox="1">
            <a:spLocks noChangeArrowheads="1"/>
          </p:cNvSpPr>
          <p:nvPr/>
        </p:nvSpPr>
        <p:spPr bwMode="auto">
          <a:xfrm>
            <a:off x="7864041" y="5235222"/>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(n=10)</a:t>
            </a:r>
          </a:p>
        </p:txBody>
      </p:sp>
      <p:sp>
        <p:nvSpPr>
          <p:cNvPr id="10262" name="Text Box 27"/>
          <p:cNvSpPr txBox="1">
            <a:spLocks noChangeArrowheads="1"/>
          </p:cNvSpPr>
          <p:nvPr/>
        </p:nvSpPr>
        <p:spPr bwMode="auto">
          <a:xfrm>
            <a:off x="1479319" y="5105561"/>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(n=14)</a:t>
            </a:r>
          </a:p>
        </p:txBody>
      </p:sp>
      <p:sp>
        <p:nvSpPr>
          <p:cNvPr id="10263" name="Text Box 28"/>
          <p:cNvSpPr txBox="1">
            <a:spLocks noChangeArrowheads="1"/>
          </p:cNvSpPr>
          <p:nvPr/>
        </p:nvSpPr>
        <p:spPr bwMode="auto">
          <a:xfrm>
            <a:off x="2683342" y="3763416"/>
            <a:ext cx="484238" cy="338554"/>
          </a:xfrm>
          <a:prstGeom prst="rect">
            <a:avLst/>
          </a:prstGeom>
          <a:noFill/>
          <a:ln w="12700" algn="ctr">
            <a:solidFill>
              <a:schemeClr val="tx1">
                <a:lumMod val="20000"/>
                <a:lumOff val="80000"/>
              </a:schemeClr>
            </a:solidFill>
            <a:miter lim="800000"/>
            <a:headEnd/>
            <a:tailEnd/>
          </a:ln>
        </p:spPr>
        <p:txBody>
          <a:bodyPr wrap="square">
            <a:spAutoFit/>
          </a:bodyPr>
          <a:lstStyle/>
          <a:p>
            <a:r>
              <a:rPr lang="en-CA" sz="1100" dirty="0"/>
              <a:t>34%</a:t>
            </a:r>
            <a:r>
              <a:rPr lang="en-CA" sz="400" dirty="0"/>
              <a:t>     </a:t>
            </a:r>
            <a:r>
              <a:rPr lang="en-CA" sz="500" dirty="0"/>
              <a:t>(n=40)</a:t>
            </a:r>
          </a:p>
        </p:txBody>
      </p:sp>
      <p:sp>
        <p:nvSpPr>
          <p:cNvPr id="10264" name="Text Box 29"/>
          <p:cNvSpPr txBox="1">
            <a:spLocks noChangeArrowheads="1"/>
          </p:cNvSpPr>
          <p:nvPr/>
        </p:nvSpPr>
        <p:spPr bwMode="auto">
          <a:xfrm>
            <a:off x="5919380" y="2933546"/>
            <a:ext cx="508057" cy="338554"/>
          </a:xfrm>
          <a:prstGeom prst="rect">
            <a:avLst/>
          </a:prstGeom>
          <a:noFill/>
          <a:ln w="12700" algn="ctr">
            <a:solidFill>
              <a:schemeClr val="tx1">
                <a:lumMod val="20000"/>
                <a:lumOff val="80000"/>
              </a:schemeClr>
            </a:solidFill>
            <a:miter lim="800000"/>
            <a:headEnd/>
            <a:tailEnd/>
          </a:ln>
        </p:spPr>
        <p:txBody>
          <a:bodyPr wrap="square">
            <a:spAutoFit/>
          </a:bodyPr>
          <a:lstStyle/>
          <a:p>
            <a:r>
              <a:rPr lang="en-CA" sz="1100" dirty="0"/>
              <a:t>58%</a:t>
            </a:r>
            <a:r>
              <a:rPr lang="en-CA" sz="400" dirty="0"/>
              <a:t>     </a:t>
            </a:r>
            <a:r>
              <a:rPr lang="en-CA" sz="500" dirty="0"/>
              <a:t>(n=68)</a:t>
            </a:r>
          </a:p>
        </p:txBody>
      </p:sp>
      <p:sp>
        <p:nvSpPr>
          <p:cNvPr id="10265" name="Text Box 29"/>
          <p:cNvSpPr txBox="1">
            <a:spLocks noChangeArrowheads="1"/>
          </p:cNvSpPr>
          <p:nvPr/>
        </p:nvSpPr>
        <p:spPr bwMode="auto">
          <a:xfrm>
            <a:off x="5376455" y="2942848"/>
            <a:ext cx="508057" cy="338554"/>
          </a:xfrm>
          <a:prstGeom prst="rect">
            <a:avLst/>
          </a:prstGeom>
          <a:noFill/>
          <a:ln w="12700" algn="ctr">
            <a:solidFill>
              <a:schemeClr val="tx1">
                <a:lumMod val="40000"/>
                <a:lumOff val="60000"/>
              </a:schemeClr>
            </a:solidFill>
            <a:miter lim="800000"/>
            <a:headEnd/>
            <a:tailEnd/>
          </a:ln>
        </p:spPr>
        <p:txBody>
          <a:bodyPr wrap="square">
            <a:spAutoFit/>
          </a:bodyPr>
          <a:lstStyle/>
          <a:p>
            <a:r>
              <a:rPr lang="en-CA" sz="1100" dirty="0"/>
              <a:t>61%</a:t>
            </a:r>
            <a:r>
              <a:rPr lang="en-CA" sz="400" dirty="0"/>
              <a:t>     </a:t>
            </a:r>
            <a:r>
              <a:rPr lang="en-CA" sz="500" dirty="0"/>
              <a:t>(n=78)</a:t>
            </a:r>
          </a:p>
        </p:txBody>
      </p:sp>
      <p:sp>
        <p:nvSpPr>
          <p:cNvPr id="10266" name="Text Box 29"/>
          <p:cNvSpPr txBox="1">
            <a:spLocks noChangeArrowheads="1"/>
          </p:cNvSpPr>
          <p:nvPr/>
        </p:nvSpPr>
        <p:spPr bwMode="auto">
          <a:xfrm>
            <a:off x="2162392" y="3767416"/>
            <a:ext cx="484238" cy="338554"/>
          </a:xfrm>
          <a:prstGeom prst="rect">
            <a:avLst/>
          </a:prstGeom>
          <a:noFill/>
          <a:ln w="12700" algn="ctr">
            <a:solidFill>
              <a:schemeClr val="tx1">
                <a:lumMod val="40000"/>
                <a:lumOff val="60000"/>
              </a:schemeClr>
            </a:solidFill>
            <a:miter lim="800000"/>
            <a:headEnd/>
            <a:tailEnd/>
          </a:ln>
        </p:spPr>
        <p:txBody>
          <a:bodyPr wrap="square">
            <a:spAutoFit/>
          </a:bodyPr>
          <a:lstStyle/>
          <a:p>
            <a:r>
              <a:rPr lang="en-CA" sz="1100" dirty="0"/>
              <a:t>27%</a:t>
            </a:r>
            <a:r>
              <a:rPr lang="en-CA" sz="400" dirty="0"/>
              <a:t>     </a:t>
            </a:r>
            <a:r>
              <a:rPr lang="en-CA" sz="500" dirty="0"/>
              <a:t>(n=34)</a:t>
            </a:r>
          </a:p>
        </p:txBody>
      </p:sp>
      <p:sp>
        <p:nvSpPr>
          <p:cNvPr id="10267" name="Text Box 27"/>
          <p:cNvSpPr txBox="1">
            <a:spLocks noChangeArrowheads="1"/>
          </p:cNvSpPr>
          <p:nvPr/>
        </p:nvSpPr>
        <p:spPr bwMode="auto">
          <a:xfrm>
            <a:off x="1235378" y="5143663"/>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(n=14)</a:t>
            </a:r>
          </a:p>
        </p:txBody>
      </p:sp>
      <p:sp>
        <p:nvSpPr>
          <p:cNvPr id="10268" name="Text Box 23"/>
          <p:cNvSpPr txBox="1">
            <a:spLocks noChangeArrowheads="1"/>
          </p:cNvSpPr>
          <p:nvPr/>
        </p:nvSpPr>
        <p:spPr bwMode="auto">
          <a:xfrm>
            <a:off x="2833252" y="495157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(n=20)</a:t>
            </a:r>
          </a:p>
        </p:txBody>
      </p:sp>
      <p:sp>
        <p:nvSpPr>
          <p:cNvPr id="10269" name="Text Box 24"/>
          <p:cNvSpPr txBox="1">
            <a:spLocks noChangeArrowheads="1"/>
          </p:cNvSpPr>
          <p:nvPr/>
        </p:nvSpPr>
        <p:spPr bwMode="auto">
          <a:xfrm>
            <a:off x="4418319" y="3736291"/>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(n=68)</a:t>
            </a:r>
          </a:p>
        </p:txBody>
      </p:sp>
      <p:sp>
        <p:nvSpPr>
          <p:cNvPr id="10270" name="Text Box 25"/>
          <p:cNvSpPr txBox="1">
            <a:spLocks noChangeArrowheads="1"/>
          </p:cNvSpPr>
          <p:nvPr/>
        </p:nvSpPr>
        <p:spPr bwMode="auto">
          <a:xfrm>
            <a:off x="6015584" y="5235857"/>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(n=10)</a:t>
            </a:r>
          </a:p>
        </p:txBody>
      </p:sp>
      <p:sp>
        <p:nvSpPr>
          <p:cNvPr id="10271" name="Text Box 26"/>
          <p:cNvSpPr txBox="1">
            <a:spLocks noChangeArrowheads="1"/>
          </p:cNvSpPr>
          <p:nvPr/>
        </p:nvSpPr>
        <p:spPr bwMode="auto">
          <a:xfrm>
            <a:off x="7609478" y="507857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(n=15)</a:t>
            </a:r>
          </a:p>
        </p:txBody>
      </p:sp>
      <p:sp>
        <p:nvSpPr>
          <p:cNvPr id="34" name="Content Placeholder 33"/>
          <p:cNvSpPr txBox="1">
            <a:spLocks/>
          </p:cNvSpPr>
          <p:nvPr/>
        </p:nvSpPr>
        <p:spPr>
          <a:xfrm>
            <a:off x="352424" y="754538"/>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j-lt"/>
              </a:rPr>
              <a:t>Of </a:t>
            </a:r>
            <a:r>
              <a:rPr lang="en-US" sz="1400" b="0" dirty="0" smtClean="0">
                <a:solidFill>
                  <a:schemeClr val="tx1"/>
                </a:solidFill>
                <a:latin typeface="+mj-lt"/>
              </a:rPr>
              <a:t>those students </a:t>
            </a:r>
            <a:r>
              <a:rPr lang="en-US" sz="1400" b="0" dirty="0">
                <a:solidFill>
                  <a:schemeClr val="tx1"/>
                </a:solidFill>
                <a:latin typeface="+mj-lt"/>
              </a:rPr>
              <a:t>who do not plan on </a:t>
            </a:r>
            <a:r>
              <a:rPr lang="en-US" sz="1400" b="0" dirty="0" smtClean="0">
                <a:solidFill>
                  <a:schemeClr val="tx1"/>
                </a:solidFill>
                <a:latin typeface="+mj-lt"/>
              </a:rPr>
              <a:t>–or- </a:t>
            </a:r>
            <a:r>
              <a:rPr lang="en-US" sz="1400" b="0" dirty="0">
                <a:solidFill>
                  <a:schemeClr val="tx1"/>
                </a:solidFill>
                <a:latin typeface="+mj-lt"/>
              </a:rPr>
              <a:t>are not sure if they will apply for licensure, </a:t>
            </a:r>
            <a:r>
              <a:rPr lang="en-US" sz="1400" b="0" dirty="0" smtClean="0">
                <a:solidFill>
                  <a:schemeClr val="tx1"/>
                </a:solidFill>
                <a:latin typeface="+mj-lt"/>
              </a:rPr>
              <a:t>six in ten (62%) </a:t>
            </a:r>
            <a:r>
              <a:rPr lang="en-US" sz="1400" b="0" dirty="0">
                <a:solidFill>
                  <a:schemeClr val="tx1"/>
                </a:solidFill>
                <a:latin typeface="+mj-lt"/>
              </a:rPr>
              <a:t>say they do not foresee themselves </a:t>
            </a:r>
            <a:r>
              <a:rPr lang="en-US" sz="1400" b="0" dirty="0" smtClean="0">
                <a:solidFill>
                  <a:schemeClr val="tx1"/>
                </a:solidFill>
                <a:latin typeface="+mj-lt"/>
              </a:rPr>
              <a:t>applying in the future, directionally higher than in 2013.   Three in ten meanwhile indicate that they probably or definitely </a:t>
            </a:r>
            <a:r>
              <a:rPr lang="en-US" sz="1400" b="0" dirty="0">
                <a:solidFill>
                  <a:schemeClr val="tx1"/>
                </a:solidFill>
                <a:latin typeface="+mj-lt"/>
              </a:rPr>
              <a:t>will apply for licensure </a:t>
            </a:r>
            <a:r>
              <a:rPr lang="en-US" sz="1400" b="0" dirty="0" smtClean="0">
                <a:solidFill>
                  <a:schemeClr val="tx1"/>
                </a:solidFill>
                <a:latin typeface="+mj-lt"/>
              </a:rPr>
              <a:t>(29%) sometime in the future, directionally lower than </a:t>
            </a:r>
            <a:r>
              <a:rPr lang="en-US" sz="1400" b="0" smtClean="0">
                <a:solidFill>
                  <a:schemeClr val="tx1"/>
                </a:solidFill>
                <a:latin typeface="+mj-lt"/>
              </a:rPr>
              <a:t>last year (22%)</a:t>
            </a:r>
            <a:endParaRPr lang="en-US" sz="1800" b="0" dirty="0">
              <a:solidFill>
                <a:schemeClr val="tx1"/>
              </a:solidFill>
              <a:latin typeface="+mn-lt"/>
            </a:endParaRPr>
          </a:p>
        </p:txBody>
      </p:sp>
      <p:sp>
        <p:nvSpPr>
          <p:cNvPr id="37" name="Text Box 29"/>
          <p:cNvSpPr txBox="1">
            <a:spLocks noChangeArrowheads="1"/>
          </p:cNvSpPr>
          <p:nvPr/>
        </p:nvSpPr>
        <p:spPr bwMode="auto">
          <a:xfrm>
            <a:off x="1642733" y="3767412"/>
            <a:ext cx="484238" cy="338554"/>
          </a:xfrm>
          <a:prstGeom prst="rect">
            <a:avLst/>
          </a:prstGeom>
          <a:noFill/>
          <a:ln w="12700" algn="ctr">
            <a:solidFill>
              <a:schemeClr val="tx1">
                <a:lumMod val="60000"/>
                <a:lumOff val="40000"/>
              </a:schemeClr>
            </a:solidFill>
            <a:miter lim="800000"/>
            <a:headEnd/>
            <a:tailEnd/>
          </a:ln>
        </p:spPr>
        <p:txBody>
          <a:bodyPr wrap="square">
            <a:spAutoFit/>
          </a:bodyPr>
          <a:lstStyle/>
          <a:p>
            <a:r>
              <a:rPr lang="en-CA" sz="1100" dirty="0" smtClean="0"/>
              <a:t>22%</a:t>
            </a:r>
            <a:r>
              <a:rPr lang="en-CA" sz="400" dirty="0" smtClean="0"/>
              <a:t>     </a:t>
            </a:r>
            <a:r>
              <a:rPr lang="en-CA" sz="500" dirty="0"/>
              <a:t>(</a:t>
            </a:r>
            <a:r>
              <a:rPr lang="en-CA" sz="500" dirty="0" smtClean="0"/>
              <a:t>n=36)</a:t>
            </a:r>
            <a:endParaRPr lang="en-CA" sz="500" dirty="0"/>
          </a:p>
        </p:txBody>
      </p:sp>
      <p:sp>
        <p:nvSpPr>
          <p:cNvPr id="38" name="Text Box 29"/>
          <p:cNvSpPr txBox="1">
            <a:spLocks noChangeArrowheads="1"/>
          </p:cNvSpPr>
          <p:nvPr/>
        </p:nvSpPr>
        <p:spPr bwMode="auto">
          <a:xfrm>
            <a:off x="4837411" y="2942850"/>
            <a:ext cx="508057" cy="338554"/>
          </a:xfrm>
          <a:prstGeom prst="rect">
            <a:avLst/>
          </a:prstGeom>
          <a:noFill/>
          <a:ln w="12700" algn="ctr">
            <a:solidFill>
              <a:schemeClr val="tx1">
                <a:lumMod val="60000"/>
                <a:lumOff val="40000"/>
              </a:schemeClr>
            </a:solidFill>
            <a:miter lim="800000"/>
            <a:headEnd/>
            <a:tailEnd/>
          </a:ln>
        </p:spPr>
        <p:txBody>
          <a:bodyPr wrap="square">
            <a:spAutoFit/>
          </a:bodyPr>
          <a:lstStyle/>
          <a:p>
            <a:r>
              <a:rPr lang="en-CA" sz="1100" dirty="0" smtClean="0"/>
              <a:t>65%</a:t>
            </a:r>
            <a:r>
              <a:rPr lang="en-CA" sz="400" dirty="0" smtClean="0"/>
              <a:t>     </a:t>
            </a:r>
            <a:r>
              <a:rPr lang="en-CA" sz="500" dirty="0"/>
              <a:t>(</a:t>
            </a:r>
            <a:r>
              <a:rPr lang="en-CA" sz="500" dirty="0" smtClean="0"/>
              <a:t>n=106)</a:t>
            </a:r>
            <a:endParaRPr lang="en-CA" sz="500" dirty="0"/>
          </a:p>
        </p:txBody>
      </p:sp>
      <p:sp>
        <p:nvSpPr>
          <p:cNvPr id="40" name="AutoShape 10"/>
          <p:cNvSpPr>
            <a:spLocks/>
          </p:cNvSpPr>
          <p:nvPr/>
        </p:nvSpPr>
        <p:spPr bwMode="auto">
          <a:xfrm rot="5400000">
            <a:off x="2142557" y="27433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nvSpPr>
        <p:spPr bwMode="auto">
          <a:xfrm rot="5400000">
            <a:off x="5266118" y="1985608"/>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6" name="Text Box 43"/>
          <p:cNvSpPr txBox="1">
            <a:spLocks noChangeArrowheads="1"/>
          </p:cNvSpPr>
          <p:nvPr/>
        </p:nvSpPr>
        <p:spPr bwMode="auto">
          <a:xfrm>
            <a:off x="1089491" y="5173696"/>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(n=16)</a:t>
            </a:r>
            <a:endParaRPr lang="en-CA" sz="500" b="0" dirty="0">
              <a:latin typeface="Arial Narrow" pitchFamily="34" charset="0"/>
            </a:endParaRPr>
          </a:p>
        </p:txBody>
      </p:sp>
      <p:sp>
        <p:nvSpPr>
          <p:cNvPr id="43" name="Text Box 43"/>
          <p:cNvSpPr txBox="1">
            <a:spLocks noChangeArrowheads="1"/>
          </p:cNvSpPr>
          <p:nvPr/>
        </p:nvSpPr>
        <p:spPr bwMode="auto">
          <a:xfrm>
            <a:off x="2687958" y="5104423"/>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44" name="Text Box 43"/>
          <p:cNvSpPr txBox="1">
            <a:spLocks noChangeArrowheads="1"/>
          </p:cNvSpPr>
          <p:nvPr/>
        </p:nvSpPr>
        <p:spPr bwMode="auto">
          <a:xfrm>
            <a:off x="4285974" y="3710271"/>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(n=88)</a:t>
            </a:r>
            <a:endParaRPr lang="en-CA" sz="500" b="0" dirty="0">
              <a:latin typeface="Arial Narrow" pitchFamily="34" charset="0"/>
            </a:endParaRPr>
          </a:p>
        </p:txBody>
      </p:sp>
      <p:sp>
        <p:nvSpPr>
          <p:cNvPr id="45" name="Text Box 43"/>
          <p:cNvSpPr txBox="1">
            <a:spLocks noChangeArrowheads="1"/>
          </p:cNvSpPr>
          <p:nvPr/>
        </p:nvSpPr>
        <p:spPr bwMode="auto">
          <a:xfrm>
            <a:off x="5874918" y="512430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46" name="Text Box 43"/>
          <p:cNvSpPr txBox="1">
            <a:spLocks noChangeArrowheads="1"/>
          </p:cNvSpPr>
          <p:nvPr/>
        </p:nvSpPr>
        <p:spPr bwMode="auto">
          <a:xfrm>
            <a:off x="7484624" y="507882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48" name="Text Box 29"/>
          <p:cNvSpPr txBox="1">
            <a:spLocks noChangeArrowheads="1"/>
          </p:cNvSpPr>
          <p:nvPr/>
        </p:nvSpPr>
        <p:spPr bwMode="auto">
          <a:xfrm>
            <a:off x="1132833" y="3767412"/>
            <a:ext cx="484238" cy="338554"/>
          </a:xfrm>
          <a:prstGeom prst="rect">
            <a:avLst/>
          </a:prstGeom>
          <a:noFill/>
          <a:ln w="12700" algn="ctr">
            <a:solidFill>
              <a:schemeClr val="tx1"/>
            </a:solidFill>
            <a:miter lim="800000"/>
            <a:headEnd/>
            <a:tailEnd/>
          </a:ln>
        </p:spPr>
        <p:txBody>
          <a:bodyPr wrap="square">
            <a:spAutoFit/>
          </a:bodyPr>
          <a:lstStyle/>
          <a:p>
            <a:r>
              <a:rPr lang="en-CA" sz="1100" dirty="0" smtClean="0"/>
              <a:t>33%</a:t>
            </a:r>
            <a:r>
              <a:rPr lang="en-CA" sz="400" dirty="0" smtClean="0"/>
              <a:t>     </a:t>
            </a:r>
            <a:r>
              <a:rPr lang="en-CA" sz="400" dirty="0"/>
              <a:t>(</a:t>
            </a:r>
            <a:r>
              <a:rPr lang="en-CA" sz="500" dirty="0" smtClean="0"/>
              <a:t>n=43)</a:t>
            </a:r>
            <a:endParaRPr lang="en-CA" sz="500" dirty="0"/>
          </a:p>
        </p:txBody>
      </p:sp>
      <p:sp>
        <p:nvSpPr>
          <p:cNvPr id="49" name="Text Box 29"/>
          <p:cNvSpPr txBox="1">
            <a:spLocks noChangeArrowheads="1"/>
          </p:cNvSpPr>
          <p:nvPr/>
        </p:nvSpPr>
        <p:spPr bwMode="auto">
          <a:xfrm>
            <a:off x="4325528" y="2943708"/>
            <a:ext cx="488989" cy="338554"/>
          </a:xfrm>
          <a:prstGeom prst="rect">
            <a:avLst/>
          </a:prstGeom>
          <a:noFill/>
          <a:ln w="12700" algn="ctr">
            <a:solidFill>
              <a:schemeClr val="tx1"/>
            </a:solidFill>
            <a:miter lim="800000"/>
            <a:headEnd/>
            <a:tailEnd/>
          </a:ln>
        </p:spPr>
        <p:txBody>
          <a:bodyPr wrap="square">
            <a:spAutoFit/>
          </a:bodyPr>
          <a:lstStyle/>
          <a:p>
            <a:r>
              <a:rPr lang="en-CA" sz="1100" dirty="0" smtClean="0"/>
              <a:t>56%</a:t>
            </a:r>
            <a:r>
              <a:rPr lang="en-CA" sz="400" dirty="0" smtClean="0"/>
              <a:t>     </a:t>
            </a:r>
            <a:r>
              <a:rPr lang="en-CA" sz="500" dirty="0"/>
              <a:t>(</a:t>
            </a:r>
            <a:r>
              <a:rPr lang="en-CA" sz="500" dirty="0" smtClean="0"/>
              <a:t>n=74</a:t>
            </a:r>
            <a:r>
              <a:rPr lang="en-CA" sz="400" dirty="0" smtClean="0"/>
              <a:t>)</a:t>
            </a:r>
            <a:endParaRPr lang="en-CA" sz="400" dirty="0"/>
          </a:p>
        </p:txBody>
      </p:sp>
      <p:sp>
        <p:nvSpPr>
          <p:cNvPr id="50" name="Text Box 43"/>
          <p:cNvSpPr txBox="1">
            <a:spLocks noChangeArrowheads="1"/>
          </p:cNvSpPr>
          <p:nvPr/>
        </p:nvSpPr>
        <p:spPr bwMode="auto">
          <a:xfrm>
            <a:off x="852476" y="499266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51" name="Text Box 43"/>
          <p:cNvSpPr txBox="1">
            <a:spLocks noChangeArrowheads="1"/>
          </p:cNvSpPr>
          <p:nvPr/>
        </p:nvSpPr>
        <p:spPr bwMode="auto">
          <a:xfrm>
            <a:off x="2459515" y="4903957"/>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a:t>
            </a:r>
            <a:endParaRPr lang="en-CA" sz="500" b="0" dirty="0">
              <a:latin typeface="Arial Narrow" pitchFamily="34" charset="0"/>
            </a:endParaRPr>
          </a:p>
        </p:txBody>
      </p:sp>
      <p:sp>
        <p:nvSpPr>
          <p:cNvPr id="52" name="Text Box 43"/>
          <p:cNvSpPr txBox="1">
            <a:spLocks noChangeArrowheads="1"/>
          </p:cNvSpPr>
          <p:nvPr/>
        </p:nvSpPr>
        <p:spPr bwMode="auto">
          <a:xfrm>
            <a:off x="4021149" y="384592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(n=66)</a:t>
            </a:r>
            <a:endParaRPr lang="en-CA" sz="500" b="0" dirty="0">
              <a:latin typeface="Arial Narrow" pitchFamily="34" charset="0"/>
            </a:endParaRPr>
          </a:p>
        </p:txBody>
      </p:sp>
      <p:sp>
        <p:nvSpPr>
          <p:cNvPr id="53" name="Text Box 43"/>
          <p:cNvSpPr txBox="1">
            <a:spLocks noChangeArrowheads="1"/>
          </p:cNvSpPr>
          <p:nvPr/>
        </p:nvSpPr>
        <p:spPr bwMode="auto">
          <a:xfrm>
            <a:off x="5649458" y="527391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54" name="Text Box 43"/>
          <p:cNvSpPr txBox="1">
            <a:spLocks noChangeArrowheads="1"/>
          </p:cNvSpPr>
          <p:nvPr/>
        </p:nvSpPr>
        <p:spPr bwMode="auto">
          <a:xfrm>
            <a:off x="7239667" y="511853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55" name="Text Box 29"/>
          <p:cNvSpPr txBox="1">
            <a:spLocks noChangeArrowheads="1"/>
          </p:cNvSpPr>
          <p:nvPr/>
        </p:nvSpPr>
        <p:spPr bwMode="auto">
          <a:xfrm>
            <a:off x="613320" y="3768696"/>
            <a:ext cx="484238" cy="338554"/>
          </a:xfrm>
          <a:prstGeom prst="rect">
            <a:avLst/>
          </a:prstGeom>
          <a:noFill/>
          <a:ln w="12700" algn="ctr">
            <a:solidFill>
              <a:schemeClr val="tx1">
                <a:lumMod val="50000"/>
              </a:schemeClr>
            </a:solidFill>
            <a:miter lim="800000"/>
            <a:headEnd/>
            <a:tailEnd/>
          </a:ln>
        </p:spPr>
        <p:txBody>
          <a:bodyPr wrap="square">
            <a:spAutoFit/>
          </a:bodyPr>
          <a:lstStyle/>
          <a:p>
            <a:r>
              <a:rPr lang="en-CA" sz="1100" dirty="0" smtClean="0"/>
              <a:t>29%</a:t>
            </a:r>
            <a:r>
              <a:rPr lang="en-CA" sz="400" dirty="0" smtClean="0"/>
              <a:t>     </a:t>
            </a:r>
            <a:r>
              <a:rPr lang="en-CA" sz="500" dirty="0"/>
              <a:t>(</a:t>
            </a:r>
            <a:r>
              <a:rPr lang="en-CA" sz="500" dirty="0" smtClean="0"/>
              <a:t>n=35)</a:t>
            </a:r>
            <a:endParaRPr lang="en-CA" sz="500" dirty="0"/>
          </a:p>
        </p:txBody>
      </p:sp>
      <p:sp>
        <p:nvSpPr>
          <p:cNvPr id="58" name="Text Box 29"/>
          <p:cNvSpPr txBox="1">
            <a:spLocks noChangeArrowheads="1"/>
          </p:cNvSpPr>
          <p:nvPr/>
        </p:nvSpPr>
        <p:spPr bwMode="auto">
          <a:xfrm>
            <a:off x="3803183" y="2947824"/>
            <a:ext cx="488989" cy="338554"/>
          </a:xfrm>
          <a:prstGeom prst="rect">
            <a:avLst/>
          </a:prstGeom>
          <a:noFill/>
          <a:ln w="12700" algn="ctr">
            <a:solidFill>
              <a:schemeClr val="tx1">
                <a:lumMod val="50000"/>
              </a:schemeClr>
            </a:solidFill>
            <a:miter lim="800000"/>
            <a:headEnd/>
            <a:tailEnd/>
          </a:ln>
        </p:spPr>
        <p:txBody>
          <a:bodyPr wrap="square">
            <a:spAutoFit/>
          </a:bodyPr>
          <a:lstStyle/>
          <a:p>
            <a:r>
              <a:rPr lang="en-CA" sz="1100" dirty="0" smtClean="0"/>
              <a:t>62%</a:t>
            </a:r>
            <a:r>
              <a:rPr lang="en-CA" sz="400" dirty="0" smtClean="0"/>
              <a:t>     </a:t>
            </a:r>
            <a:r>
              <a:rPr lang="en-CA" sz="500" dirty="0"/>
              <a:t>(</a:t>
            </a:r>
            <a:r>
              <a:rPr lang="en-CA" sz="500" dirty="0" smtClean="0"/>
              <a:t>n=76</a:t>
            </a:r>
            <a:r>
              <a:rPr lang="en-CA" sz="400" dirty="0" smtClean="0"/>
              <a:t>)</a:t>
            </a:r>
            <a:endParaRPr lang="en-CA" sz="400" dirty="0"/>
          </a:p>
        </p:txBody>
      </p:sp>
      <p:sp>
        <p:nvSpPr>
          <p:cNvPr id="59" name="Text Box 20"/>
          <p:cNvSpPr txBox="1">
            <a:spLocks noChangeArrowheads="1"/>
          </p:cNvSpPr>
          <p:nvPr/>
        </p:nvSpPr>
        <p:spPr bwMode="auto">
          <a:xfrm>
            <a:off x="534888" y="509068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(n=15)</a:t>
            </a:r>
            <a:endParaRPr lang="en-CA" b="0" dirty="0">
              <a:latin typeface="Arial Narrow" pitchFamily="34" charset="0"/>
            </a:endParaRPr>
          </a:p>
        </p:txBody>
      </p:sp>
      <p:sp>
        <p:nvSpPr>
          <p:cNvPr id="60" name="Text Box 20"/>
          <p:cNvSpPr txBox="1">
            <a:spLocks noChangeArrowheads="1"/>
          </p:cNvSpPr>
          <p:nvPr/>
        </p:nvSpPr>
        <p:spPr bwMode="auto">
          <a:xfrm>
            <a:off x="2174198" y="497321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(n=20)</a:t>
            </a:r>
            <a:endParaRPr lang="en-CA" b="0" dirty="0">
              <a:latin typeface="Arial Narrow" pitchFamily="34" charset="0"/>
            </a:endParaRPr>
          </a:p>
        </p:txBody>
      </p:sp>
      <p:sp>
        <p:nvSpPr>
          <p:cNvPr id="61" name="Text Box 20"/>
          <p:cNvSpPr txBox="1">
            <a:spLocks noChangeArrowheads="1"/>
          </p:cNvSpPr>
          <p:nvPr/>
        </p:nvSpPr>
        <p:spPr bwMode="auto">
          <a:xfrm>
            <a:off x="3762386" y="3698191"/>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(n=66)</a:t>
            </a:r>
            <a:endParaRPr lang="en-CA" b="0" dirty="0">
              <a:latin typeface="Arial Narrow" pitchFamily="34" charset="0"/>
            </a:endParaRPr>
          </a:p>
        </p:txBody>
      </p:sp>
      <p:sp>
        <p:nvSpPr>
          <p:cNvPr id="62" name="Text Box 20"/>
          <p:cNvSpPr txBox="1">
            <a:spLocks noChangeArrowheads="1"/>
          </p:cNvSpPr>
          <p:nvPr/>
        </p:nvSpPr>
        <p:spPr bwMode="auto">
          <a:xfrm>
            <a:off x="5381245" y="520894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a:t>
            </a:r>
            <a:endParaRPr lang="en-CA" b="0" dirty="0">
              <a:latin typeface="Arial Narrow" pitchFamily="34" charset="0"/>
            </a:endParaRPr>
          </a:p>
        </p:txBody>
      </p:sp>
      <p:sp>
        <p:nvSpPr>
          <p:cNvPr id="63" name="Text Box 20"/>
          <p:cNvSpPr txBox="1">
            <a:spLocks noChangeArrowheads="1"/>
          </p:cNvSpPr>
          <p:nvPr/>
        </p:nvSpPr>
        <p:spPr bwMode="auto">
          <a:xfrm>
            <a:off x="6961854" y="519573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a:t>
            </a:r>
            <a:endParaRPr lang="en-CA" b="0" dirty="0">
              <a:latin typeface="Arial Narrow" pitchFamily="34" charset="0"/>
            </a:endParaRPr>
          </a:p>
        </p:txBody>
      </p:sp>
      <p:sp>
        <p:nvSpPr>
          <p:cNvPr id="56" name="TextBox 55"/>
          <p:cNvSpPr txBox="1"/>
          <p:nvPr/>
        </p:nvSpPr>
        <p:spPr>
          <a:xfrm flipV="1">
            <a:off x="770974" y="3436645"/>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57" name="TextBox 56"/>
          <p:cNvSpPr txBox="1"/>
          <p:nvPr/>
        </p:nvSpPr>
        <p:spPr>
          <a:xfrm>
            <a:off x="3753587" y="2670100"/>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Applying for Licensure</a:t>
            </a:r>
          </a:p>
        </p:txBody>
      </p:sp>
      <p:sp>
        <p:nvSpPr>
          <p:cNvPr id="11268" name="Content Placeholder 32"/>
          <p:cNvSpPr>
            <a:spLocks noGrp="1"/>
          </p:cNvSpPr>
          <p:nvPr>
            <p:ph idx="1"/>
          </p:nvPr>
        </p:nvSpPr>
        <p:spPr bwMode="auto">
          <a:xfrm>
            <a:off x="352425" y="690563"/>
            <a:ext cx="8475486"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en-US" sz="1400" dirty="0" smtClean="0"/>
              <a:t>Among this same group of students, the most cited reasons for </a:t>
            </a:r>
            <a:r>
              <a:rPr lang="en-US" sz="1400" u="sng" dirty="0" smtClean="0"/>
              <a:t>not ever</a:t>
            </a:r>
            <a:r>
              <a:rPr lang="en-US" sz="1400" dirty="0" smtClean="0"/>
              <a:t> pursuing their licence is that it is not necessary for their career plans or due to a lack of interest. Other common reasons include that they will be working outside of the country, plans to pursue another career, specific mention of a career in software development or that there is little benefit in applying.  Compared to 2013, there is an increase in those who mention it is not necessary for their career plans.</a:t>
            </a:r>
          </a:p>
        </p:txBody>
      </p:sp>
      <p:sp>
        <p:nvSpPr>
          <p:cNvPr id="112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4DA8E29-8ABE-40E4-BF67-D5936B594232}" type="slidenum">
              <a:rPr lang="en-US"/>
              <a:pPr/>
              <a:t>25</a:t>
            </a:fld>
            <a:endParaRPr lang="en-US" dirty="0"/>
          </a:p>
        </p:txBody>
      </p:sp>
      <p:sp>
        <p:nvSpPr>
          <p:cNvPr id="2" name="Text Box 3"/>
          <p:cNvSpPr txBox="1">
            <a:spLocks noChangeArrowheads="1"/>
          </p:cNvSpPr>
          <p:nvPr/>
        </p:nvSpPr>
        <p:spPr bwMode="auto">
          <a:xfrm>
            <a:off x="177800" y="6471885"/>
            <a:ext cx="8601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Q23</a:t>
            </a:r>
            <a:r>
              <a:rPr lang="en-US" sz="800" dirty="0">
                <a:solidFill>
                  <a:schemeClr val="tx1"/>
                </a:solidFill>
                <a:latin typeface="+mj-lt"/>
              </a:rPr>
              <a:t>. Why do you not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Do not ever foresee themselves applying for licensure, </a:t>
            </a:r>
            <a:r>
              <a:rPr lang="en-US" sz="800" dirty="0" smtClean="0">
                <a:solidFill>
                  <a:schemeClr val="tx1"/>
                </a:solidFill>
                <a:latin typeface="+mj-lt"/>
              </a:rPr>
              <a:t>2014 n=76; 2013 n=74; 2012 n=106; 2011 </a:t>
            </a:r>
            <a:r>
              <a:rPr lang="en-US" sz="800" dirty="0">
                <a:solidFill>
                  <a:schemeClr val="tx1"/>
                </a:solidFill>
                <a:latin typeface="+mj-lt"/>
              </a:rPr>
              <a:t>n=78, 2010, </a:t>
            </a:r>
            <a:r>
              <a:rPr lang="en-US" sz="800" dirty="0" smtClean="0">
                <a:solidFill>
                  <a:schemeClr val="tx1"/>
                </a:solidFill>
                <a:latin typeface="+mj-lt"/>
              </a:rPr>
              <a:t>n=67; </a:t>
            </a:r>
            <a:r>
              <a:rPr lang="en-US" sz="800" dirty="0">
                <a:solidFill>
                  <a:schemeClr val="tx1"/>
                </a:solidFill>
                <a:latin typeface="+mj-lt"/>
              </a:rPr>
              <a:t>2009, n=71.</a:t>
            </a:r>
          </a:p>
        </p:txBody>
      </p:sp>
      <p:sp>
        <p:nvSpPr>
          <p:cNvPr id="11271" name="Text Box 12"/>
          <p:cNvSpPr txBox="1">
            <a:spLocks noChangeArrowheads="1"/>
          </p:cNvSpPr>
          <p:nvPr/>
        </p:nvSpPr>
        <p:spPr bwMode="auto">
          <a:xfrm>
            <a:off x="1677811" y="1781088"/>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not intend to pursue the P.Eng. Licence?</a:t>
            </a:r>
          </a:p>
        </p:txBody>
      </p:sp>
      <p:graphicFrame>
        <p:nvGraphicFramePr>
          <p:cNvPr id="33" name="Object 4"/>
          <p:cNvGraphicFramePr>
            <a:graphicFrameLocks noChangeAspect="1"/>
          </p:cNvGraphicFramePr>
          <p:nvPr>
            <p:extLst>
              <p:ext uri="{D42A27DB-BD31-4B8C-83A1-F6EECF244321}">
                <p14:modId xmlns:p14="http://schemas.microsoft.com/office/powerpoint/2010/main" val="3700025157"/>
              </p:ext>
            </p:extLst>
          </p:nvPr>
        </p:nvGraphicFramePr>
        <p:xfrm>
          <a:off x="290988" y="2031593"/>
          <a:ext cx="7862412" cy="4471742"/>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 Box 22"/>
          <p:cNvSpPr txBox="1">
            <a:spLocks noChangeArrowheads="1"/>
          </p:cNvSpPr>
          <p:nvPr/>
        </p:nvSpPr>
        <p:spPr bwMode="auto">
          <a:xfrm>
            <a:off x="5372151" y="2326778"/>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(n=34)</a:t>
            </a:r>
            <a:endParaRPr lang="en-CA" sz="500" dirty="0">
              <a:latin typeface="Arial Narrow" pitchFamily="34" charset="0"/>
            </a:endParaRPr>
          </a:p>
        </p:txBody>
      </p:sp>
      <p:sp>
        <p:nvSpPr>
          <p:cNvPr id="48" name="Text Box 22"/>
          <p:cNvSpPr txBox="1">
            <a:spLocks noChangeArrowheads="1"/>
          </p:cNvSpPr>
          <p:nvPr/>
        </p:nvSpPr>
        <p:spPr bwMode="auto">
          <a:xfrm>
            <a:off x="5955060" y="2380602"/>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(n=43)</a:t>
            </a:r>
            <a:endParaRPr lang="en-CA" sz="500" dirty="0">
              <a:latin typeface="Arial Narrow" pitchFamily="34" charset="0"/>
            </a:endParaRPr>
          </a:p>
        </p:txBody>
      </p:sp>
      <p:sp>
        <p:nvSpPr>
          <p:cNvPr id="49" name="Text Box 22"/>
          <p:cNvSpPr txBox="1">
            <a:spLocks noChangeArrowheads="1"/>
          </p:cNvSpPr>
          <p:nvPr/>
        </p:nvSpPr>
        <p:spPr bwMode="auto">
          <a:xfrm>
            <a:off x="3412988" y="258776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(n=19)</a:t>
            </a:r>
            <a:endParaRPr lang="en-CA" sz="500" dirty="0">
              <a:latin typeface="Arial Narrow" pitchFamily="34" charset="0"/>
            </a:endParaRPr>
          </a:p>
        </p:txBody>
      </p:sp>
      <p:sp>
        <p:nvSpPr>
          <p:cNvPr id="50" name="Text Box 22"/>
          <p:cNvSpPr txBox="1">
            <a:spLocks noChangeArrowheads="1"/>
          </p:cNvSpPr>
          <p:nvPr/>
        </p:nvSpPr>
        <p:spPr bwMode="auto">
          <a:xfrm>
            <a:off x="3711818" y="263937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(n=18)</a:t>
            </a:r>
            <a:endParaRPr lang="en-CA" sz="500" dirty="0">
              <a:latin typeface="Arial Narrow" pitchFamily="34" charset="0"/>
            </a:endParaRPr>
          </a:p>
        </p:txBody>
      </p:sp>
      <p:sp>
        <p:nvSpPr>
          <p:cNvPr id="51" name="Text Box 22"/>
          <p:cNvSpPr txBox="1">
            <a:spLocks noChangeArrowheads="1"/>
          </p:cNvSpPr>
          <p:nvPr/>
        </p:nvSpPr>
        <p:spPr bwMode="auto">
          <a:xfrm>
            <a:off x="4183676" y="2691642"/>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(n=21)</a:t>
            </a:r>
            <a:endParaRPr lang="en-CA" sz="500" dirty="0">
              <a:latin typeface="Arial Narrow" pitchFamily="34" charset="0"/>
            </a:endParaRPr>
          </a:p>
        </p:txBody>
      </p:sp>
      <p:sp>
        <p:nvSpPr>
          <p:cNvPr id="52" name="Text Box 22"/>
          <p:cNvSpPr txBox="1">
            <a:spLocks noChangeArrowheads="1"/>
          </p:cNvSpPr>
          <p:nvPr/>
        </p:nvSpPr>
        <p:spPr bwMode="auto">
          <a:xfrm>
            <a:off x="3710111" y="274744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(n=10)</a:t>
            </a:r>
            <a:endParaRPr lang="en-CA" sz="500" dirty="0">
              <a:latin typeface="Arial Narrow" pitchFamily="34" charset="0"/>
            </a:endParaRPr>
          </a:p>
        </p:txBody>
      </p:sp>
      <p:sp>
        <p:nvSpPr>
          <p:cNvPr id="53" name="Text Box 22"/>
          <p:cNvSpPr txBox="1">
            <a:spLocks noChangeArrowheads="1"/>
          </p:cNvSpPr>
          <p:nvPr/>
        </p:nvSpPr>
        <p:spPr bwMode="auto">
          <a:xfrm>
            <a:off x="3426931" y="294351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(n=19)</a:t>
            </a:r>
            <a:endParaRPr lang="en-CA" sz="500" dirty="0">
              <a:latin typeface="Arial Narrow" pitchFamily="34" charset="0"/>
            </a:endParaRPr>
          </a:p>
        </p:txBody>
      </p:sp>
      <p:sp>
        <p:nvSpPr>
          <p:cNvPr id="54" name="Text Box 22"/>
          <p:cNvSpPr txBox="1">
            <a:spLocks noChangeArrowheads="1"/>
          </p:cNvSpPr>
          <p:nvPr/>
        </p:nvSpPr>
        <p:spPr bwMode="auto">
          <a:xfrm>
            <a:off x="3375345" y="300152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(n=17)</a:t>
            </a:r>
            <a:endParaRPr lang="en-CA" sz="500" dirty="0">
              <a:latin typeface="Arial Narrow" pitchFamily="34" charset="0"/>
            </a:endParaRPr>
          </a:p>
        </p:txBody>
      </p:sp>
      <p:sp>
        <p:nvSpPr>
          <p:cNvPr id="55" name="Text Box 22"/>
          <p:cNvSpPr txBox="1">
            <a:spLocks noChangeArrowheads="1"/>
          </p:cNvSpPr>
          <p:nvPr/>
        </p:nvSpPr>
        <p:spPr bwMode="auto">
          <a:xfrm>
            <a:off x="3318926" y="306323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(n=10)</a:t>
            </a:r>
            <a:endParaRPr lang="en-CA" sz="500" dirty="0">
              <a:latin typeface="Arial Narrow" pitchFamily="34" charset="0"/>
            </a:endParaRPr>
          </a:p>
        </p:txBody>
      </p:sp>
      <p:sp>
        <p:nvSpPr>
          <p:cNvPr id="56" name="Text Box 22"/>
          <p:cNvSpPr txBox="1">
            <a:spLocks noChangeArrowheads="1"/>
          </p:cNvSpPr>
          <p:nvPr/>
        </p:nvSpPr>
        <p:spPr bwMode="auto">
          <a:xfrm>
            <a:off x="3352487" y="311869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(n=12)</a:t>
            </a:r>
            <a:endParaRPr lang="en-CA" sz="500" dirty="0">
              <a:latin typeface="Arial Narrow" pitchFamily="34" charset="0"/>
            </a:endParaRPr>
          </a:p>
        </p:txBody>
      </p:sp>
      <p:sp>
        <p:nvSpPr>
          <p:cNvPr id="68" name="Text Box 22"/>
          <p:cNvSpPr txBox="1">
            <a:spLocks noChangeArrowheads="1"/>
          </p:cNvSpPr>
          <p:nvPr/>
        </p:nvSpPr>
        <p:spPr bwMode="auto">
          <a:xfrm>
            <a:off x="3236983" y="547982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(n=15)</a:t>
            </a:r>
            <a:endParaRPr lang="en-CA" sz="500" dirty="0">
              <a:latin typeface="Arial Narrow" pitchFamily="34" charset="0"/>
            </a:endParaRPr>
          </a:p>
        </p:txBody>
      </p:sp>
      <p:sp>
        <p:nvSpPr>
          <p:cNvPr id="69" name="Text Box 22"/>
          <p:cNvSpPr txBox="1">
            <a:spLocks noChangeArrowheads="1"/>
          </p:cNvSpPr>
          <p:nvPr/>
        </p:nvSpPr>
        <p:spPr bwMode="auto">
          <a:xfrm>
            <a:off x="3065534" y="365214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(n=13)</a:t>
            </a:r>
            <a:endParaRPr lang="en-CA" sz="500" dirty="0">
              <a:latin typeface="Arial Narrow" pitchFamily="34" charset="0"/>
            </a:endParaRPr>
          </a:p>
        </p:txBody>
      </p:sp>
      <p:sp>
        <p:nvSpPr>
          <p:cNvPr id="70" name="Text Box 22"/>
          <p:cNvSpPr txBox="1">
            <a:spLocks noChangeArrowheads="1"/>
          </p:cNvSpPr>
          <p:nvPr/>
        </p:nvSpPr>
        <p:spPr bwMode="auto">
          <a:xfrm>
            <a:off x="3107394" y="3307680"/>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(n=14)</a:t>
            </a:r>
            <a:endParaRPr lang="en-CA" sz="500" dirty="0">
              <a:latin typeface="Arial Narrow" pitchFamily="34" charset="0"/>
            </a:endParaRPr>
          </a:p>
        </p:txBody>
      </p:sp>
      <p:sp>
        <p:nvSpPr>
          <p:cNvPr id="71" name="Text Box 22"/>
          <p:cNvSpPr txBox="1">
            <a:spLocks noChangeArrowheads="1"/>
          </p:cNvSpPr>
          <p:nvPr/>
        </p:nvSpPr>
        <p:spPr bwMode="auto">
          <a:xfrm>
            <a:off x="2647942" y="476084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(n=6)</a:t>
            </a:r>
            <a:endParaRPr lang="en-CA" sz="500" dirty="0">
              <a:latin typeface="Arial Narrow" pitchFamily="34" charset="0"/>
            </a:endParaRPr>
          </a:p>
        </p:txBody>
      </p:sp>
      <p:sp>
        <p:nvSpPr>
          <p:cNvPr id="72" name="Text Box 22"/>
          <p:cNvSpPr txBox="1">
            <a:spLocks noChangeArrowheads="1"/>
          </p:cNvSpPr>
          <p:nvPr/>
        </p:nvSpPr>
        <p:spPr bwMode="auto">
          <a:xfrm>
            <a:off x="2719467" y="439109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(n=7)</a:t>
            </a:r>
            <a:endParaRPr lang="en-CA" sz="500" dirty="0">
              <a:latin typeface="Arial Narrow" pitchFamily="34" charset="0"/>
            </a:endParaRPr>
          </a:p>
        </p:txBody>
      </p:sp>
      <p:sp>
        <p:nvSpPr>
          <p:cNvPr id="73" name="Text Box 22"/>
          <p:cNvSpPr txBox="1">
            <a:spLocks noChangeArrowheads="1"/>
          </p:cNvSpPr>
          <p:nvPr/>
        </p:nvSpPr>
        <p:spPr bwMode="auto">
          <a:xfrm>
            <a:off x="3029307" y="4030509"/>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(n=12)</a:t>
            </a:r>
            <a:endParaRPr lang="en-CA" sz="500" dirty="0">
              <a:latin typeface="Arial Narrow" pitchFamily="34" charset="0"/>
            </a:endParaRPr>
          </a:p>
        </p:txBody>
      </p:sp>
      <p:sp>
        <p:nvSpPr>
          <p:cNvPr id="74" name="Text Box 22"/>
          <p:cNvSpPr txBox="1">
            <a:spLocks noChangeArrowheads="1"/>
          </p:cNvSpPr>
          <p:nvPr/>
        </p:nvSpPr>
        <p:spPr bwMode="auto">
          <a:xfrm>
            <a:off x="2393970" y="633490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75" name="Text Box 22"/>
          <p:cNvSpPr txBox="1">
            <a:spLocks noChangeArrowheads="1"/>
          </p:cNvSpPr>
          <p:nvPr/>
        </p:nvSpPr>
        <p:spPr bwMode="auto">
          <a:xfrm>
            <a:off x="2397784" y="626323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77" name="Text Box 22"/>
          <p:cNvSpPr txBox="1">
            <a:spLocks noChangeArrowheads="1"/>
          </p:cNvSpPr>
          <p:nvPr/>
        </p:nvSpPr>
        <p:spPr bwMode="auto">
          <a:xfrm>
            <a:off x="2638391" y="6009966"/>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(n=4)</a:t>
            </a:r>
            <a:endParaRPr lang="en-CA" sz="500" dirty="0">
              <a:latin typeface="Arial Narrow" pitchFamily="34" charset="0"/>
            </a:endParaRPr>
          </a:p>
        </p:txBody>
      </p:sp>
      <p:sp>
        <p:nvSpPr>
          <p:cNvPr id="78" name="Text Box 22"/>
          <p:cNvSpPr txBox="1">
            <a:spLocks noChangeArrowheads="1"/>
          </p:cNvSpPr>
          <p:nvPr/>
        </p:nvSpPr>
        <p:spPr bwMode="auto">
          <a:xfrm>
            <a:off x="2815034" y="481551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(n=6)</a:t>
            </a:r>
            <a:endParaRPr lang="en-CA" sz="500" dirty="0">
              <a:latin typeface="Arial Narrow" pitchFamily="34" charset="0"/>
            </a:endParaRPr>
          </a:p>
        </p:txBody>
      </p:sp>
      <p:sp>
        <p:nvSpPr>
          <p:cNvPr id="79" name="Text Box 22"/>
          <p:cNvSpPr txBox="1">
            <a:spLocks noChangeArrowheads="1"/>
          </p:cNvSpPr>
          <p:nvPr/>
        </p:nvSpPr>
        <p:spPr bwMode="auto">
          <a:xfrm>
            <a:off x="3105055" y="4916234"/>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80" name="Text Box 22"/>
          <p:cNvSpPr txBox="1">
            <a:spLocks noChangeArrowheads="1"/>
          </p:cNvSpPr>
          <p:nvPr/>
        </p:nvSpPr>
        <p:spPr bwMode="auto">
          <a:xfrm>
            <a:off x="2452909" y="5105655"/>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81" name="Text Box 22"/>
          <p:cNvSpPr txBox="1">
            <a:spLocks noChangeArrowheads="1"/>
          </p:cNvSpPr>
          <p:nvPr/>
        </p:nvSpPr>
        <p:spPr bwMode="auto">
          <a:xfrm>
            <a:off x="2597301" y="5172768"/>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(n=4)</a:t>
            </a:r>
            <a:endParaRPr lang="en-CA" sz="500" dirty="0">
              <a:latin typeface="Arial Narrow" pitchFamily="34" charset="0"/>
            </a:endParaRPr>
          </a:p>
        </p:txBody>
      </p:sp>
      <p:sp>
        <p:nvSpPr>
          <p:cNvPr id="82" name="Text Box 22"/>
          <p:cNvSpPr txBox="1">
            <a:spLocks noChangeArrowheads="1"/>
          </p:cNvSpPr>
          <p:nvPr/>
        </p:nvSpPr>
        <p:spPr bwMode="auto">
          <a:xfrm>
            <a:off x="2514410" y="591299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84" name="Text Box 22"/>
          <p:cNvSpPr txBox="1">
            <a:spLocks noChangeArrowheads="1"/>
          </p:cNvSpPr>
          <p:nvPr/>
        </p:nvSpPr>
        <p:spPr bwMode="auto">
          <a:xfrm>
            <a:off x="2510804" y="584256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85" name="Text Box 22"/>
          <p:cNvSpPr txBox="1">
            <a:spLocks noChangeArrowheads="1"/>
          </p:cNvSpPr>
          <p:nvPr/>
        </p:nvSpPr>
        <p:spPr bwMode="auto">
          <a:xfrm>
            <a:off x="2521642" y="595622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86" name="Text Box 23"/>
          <p:cNvSpPr txBox="1">
            <a:spLocks noChangeArrowheads="1"/>
          </p:cNvSpPr>
          <p:nvPr/>
        </p:nvSpPr>
        <p:spPr bwMode="auto">
          <a:xfrm>
            <a:off x="2197587" y="5575274"/>
            <a:ext cx="1692080" cy="215444"/>
          </a:xfrm>
          <a:prstGeom prst="rect">
            <a:avLst/>
          </a:prstGeom>
          <a:noFill/>
          <a:ln w="25400">
            <a:noFill/>
            <a:miter lim="800000"/>
            <a:headEnd/>
            <a:tailEnd/>
          </a:ln>
        </p:spPr>
        <p:txBody>
          <a:bodyPr wrap="square">
            <a:spAutoFit/>
          </a:bodyPr>
          <a:lstStyle/>
          <a:p>
            <a:pPr algn="l"/>
            <a:r>
              <a:rPr lang="en-US" sz="800" dirty="0">
                <a:latin typeface="+mn-lt"/>
              </a:rPr>
              <a:t>Not mentioned in </a:t>
            </a:r>
            <a:r>
              <a:rPr lang="en-US" sz="800" dirty="0" smtClean="0">
                <a:latin typeface="+mn-lt"/>
              </a:rPr>
              <a:t>2009 to 2011</a:t>
            </a:r>
            <a:endParaRPr lang="en-US" sz="800" dirty="0">
              <a:latin typeface="+mn-lt"/>
            </a:endParaRPr>
          </a:p>
        </p:txBody>
      </p:sp>
      <p:sp>
        <p:nvSpPr>
          <p:cNvPr id="87" name="Text Box 23"/>
          <p:cNvSpPr txBox="1">
            <a:spLocks noChangeArrowheads="1"/>
          </p:cNvSpPr>
          <p:nvPr/>
        </p:nvSpPr>
        <p:spPr bwMode="auto">
          <a:xfrm>
            <a:off x="2208103" y="3394482"/>
            <a:ext cx="1692080" cy="215444"/>
          </a:xfrm>
          <a:prstGeom prst="rect">
            <a:avLst/>
          </a:prstGeom>
          <a:noFill/>
          <a:ln w="25400">
            <a:noFill/>
            <a:miter lim="800000"/>
            <a:headEnd/>
            <a:tailEnd/>
          </a:ln>
        </p:spPr>
        <p:txBody>
          <a:bodyPr wrap="square">
            <a:spAutoFit/>
          </a:bodyPr>
          <a:lstStyle/>
          <a:p>
            <a:pPr algn="l"/>
            <a:r>
              <a:rPr lang="en-US" sz="800" dirty="0">
                <a:latin typeface="+mn-lt"/>
              </a:rPr>
              <a:t>Not mentioned in </a:t>
            </a:r>
            <a:r>
              <a:rPr lang="en-US" sz="800" dirty="0" smtClean="0">
                <a:latin typeface="+mn-lt"/>
              </a:rPr>
              <a:t>2009 to 2011</a:t>
            </a:r>
            <a:endParaRPr lang="en-US" sz="800" dirty="0">
              <a:latin typeface="+mn-lt"/>
            </a:endParaRPr>
          </a:p>
        </p:txBody>
      </p:sp>
      <p:sp>
        <p:nvSpPr>
          <p:cNvPr id="88" name="Text Box 23"/>
          <p:cNvSpPr txBox="1">
            <a:spLocks noChangeArrowheads="1"/>
          </p:cNvSpPr>
          <p:nvPr/>
        </p:nvSpPr>
        <p:spPr bwMode="auto">
          <a:xfrm>
            <a:off x="2194658" y="3768548"/>
            <a:ext cx="1692080" cy="215444"/>
          </a:xfrm>
          <a:prstGeom prst="rect">
            <a:avLst/>
          </a:prstGeom>
          <a:noFill/>
          <a:ln w="25400">
            <a:noFill/>
            <a:miter lim="800000"/>
            <a:headEnd/>
            <a:tailEnd/>
          </a:ln>
        </p:spPr>
        <p:txBody>
          <a:bodyPr wrap="square">
            <a:spAutoFit/>
          </a:bodyPr>
          <a:lstStyle/>
          <a:p>
            <a:pPr algn="l"/>
            <a:r>
              <a:rPr lang="en-US" sz="800" dirty="0">
                <a:latin typeface="+mn-lt"/>
              </a:rPr>
              <a:t>Not mentioned in </a:t>
            </a:r>
            <a:r>
              <a:rPr lang="en-US" sz="800" dirty="0" smtClean="0">
                <a:latin typeface="+mn-lt"/>
              </a:rPr>
              <a:t>2009 to 2011</a:t>
            </a:r>
            <a:endParaRPr lang="en-US" sz="800" dirty="0">
              <a:latin typeface="+mn-lt"/>
            </a:endParaRPr>
          </a:p>
        </p:txBody>
      </p:sp>
      <p:sp>
        <p:nvSpPr>
          <p:cNvPr id="89" name="Text Box 23"/>
          <p:cNvSpPr txBox="1">
            <a:spLocks noChangeArrowheads="1"/>
          </p:cNvSpPr>
          <p:nvPr/>
        </p:nvSpPr>
        <p:spPr bwMode="auto">
          <a:xfrm>
            <a:off x="2200263" y="4118163"/>
            <a:ext cx="1692080" cy="215444"/>
          </a:xfrm>
          <a:prstGeom prst="rect">
            <a:avLst/>
          </a:prstGeom>
          <a:noFill/>
          <a:ln w="25400">
            <a:noFill/>
            <a:miter lim="800000"/>
            <a:headEnd/>
            <a:tailEnd/>
          </a:ln>
        </p:spPr>
        <p:txBody>
          <a:bodyPr wrap="square">
            <a:spAutoFit/>
          </a:bodyPr>
          <a:lstStyle/>
          <a:p>
            <a:pPr algn="l"/>
            <a:r>
              <a:rPr lang="en-US" sz="800" dirty="0">
                <a:latin typeface="+mn-lt"/>
              </a:rPr>
              <a:t>Not mentioned in </a:t>
            </a:r>
            <a:r>
              <a:rPr lang="en-US" sz="800" dirty="0" smtClean="0">
                <a:latin typeface="+mn-lt"/>
              </a:rPr>
              <a:t>2009 to 2011</a:t>
            </a:r>
            <a:endParaRPr lang="en-US" sz="800" dirty="0">
              <a:latin typeface="+mn-lt"/>
            </a:endParaRPr>
          </a:p>
        </p:txBody>
      </p:sp>
      <p:sp>
        <p:nvSpPr>
          <p:cNvPr id="90" name="Text Box 23"/>
          <p:cNvSpPr txBox="1">
            <a:spLocks noChangeArrowheads="1"/>
          </p:cNvSpPr>
          <p:nvPr/>
        </p:nvSpPr>
        <p:spPr bwMode="auto">
          <a:xfrm>
            <a:off x="2192713" y="4480843"/>
            <a:ext cx="1692080" cy="215444"/>
          </a:xfrm>
          <a:prstGeom prst="rect">
            <a:avLst/>
          </a:prstGeom>
          <a:noFill/>
          <a:ln w="25400">
            <a:noFill/>
            <a:miter lim="800000"/>
            <a:headEnd/>
            <a:tailEnd/>
          </a:ln>
        </p:spPr>
        <p:txBody>
          <a:bodyPr wrap="square">
            <a:spAutoFit/>
          </a:bodyPr>
          <a:lstStyle/>
          <a:p>
            <a:pPr algn="l"/>
            <a:r>
              <a:rPr lang="en-US" sz="800" dirty="0">
                <a:latin typeface="+mn-lt"/>
              </a:rPr>
              <a:t>Not mentioned in </a:t>
            </a:r>
            <a:r>
              <a:rPr lang="en-US" sz="800" dirty="0" smtClean="0">
                <a:latin typeface="+mn-lt"/>
              </a:rPr>
              <a:t>2009 to 2011</a:t>
            </a:r>
            <a:endParaRPr lang="en-US" sz="800" dirty="0">
              <a:latin typeface="+mn-lt"/>
            </a:endParaRPr>
          </a:p>
        </p:txBody>
      </p:sp>
      <p:sp>
        <p:nvSpPr>
          <p:cNvPr id="91" name="Text Box 23"/>
          <p:cNvSpPr txBox="1">
            <a:spLocks noChangeArrowheads="1"/>
          </p:cNvSpPr>
          <p:nvPr/>
        </p:nvSpPr>
        <p:spPr bwMode="auto">
          <a:xfrm>
            <a:off x="2187370" y="5290484"/>
            <a:ext cx="1692080" cy="184666"/>
          </a:xfrm>
          <a:prstGeom prst="rect">
            <a:avLst/>
          </a:prstGeom>
          <a:noFill/>
          <a:ln w="25400">
            <a:noFill/>
            <a:miter lim="800000"/>
            <a:headEnd/>
            <a:tailEnd/>
          </a:ln>
        </p:spPr>
        <p:txBody>
          <a:bodyPr wrap="square">
            <a:spAutoFit/>
          </a:bodyPr>
          <a:lstStyle/>
          <a:p>
            <a:pPr algn="l"/>
            <a:r>
              <a:rPr lang="en-US" dirty="0">
                <a:latin typeface="+mn-lt"/>
              </a:rPr>
              <a:t>Not mentioned in </a:t>
            </a:r>
            <a:r>
              <a:rPr lang="en-US" dirty="0" smtClean="0">
                <a:latin typeface="+mn-lt"/>
              </a:rPr>
              <a:t>2009</a:t>
            </a:r>
            <a:endParaRPr lang="en-US" dirty="0">
              <a:latin typeface="+mn-lt"/>
            </a:endParaRPr>
          </a:p>
        </p:txBody>
      </p:sp>
      <p:sp>
        <p:nvSpPr>
          <p:cNvPr id="92" name="Text Box 23"/>
          <p:cNvSpPr txBox="1">
            <a:spLocks noChangeArrowheads="1"/>
          </p:cNvSpPr>
          <p:nvPr/>
        </p:nvSpPr>
        <p:spPr bwMode="auto">
          <a:xfrm>
            <a:off x="2207961" y="4858623"/>
            <a:ext cx="1692080" cy="184666"/>
          </a:xfrm>
          <a:prstGeom prst="rect">
            <a:avLst/>
          </a:prstGeom>
          <a:noFill/>
          <a:ln w="25400">
            <a:noFill/>
            <a:miter lim="800000"/>
            <a:headEnd/>
            <a:tailEnd/>
          </a:ln>
        </p:spPr>
        <p:txBody>
          <a:bodyPr wrap="square">
            <a:spAutoFit/>
          </a:bodyPr>
          <a:lstStyle/>
          <a:p>
            <a:pPr algn="l"/>
            <a:r>
              <a:rPr lang="en-US" dirty="0">
                <a:latin typeface="+mn-lt"/>
              </a:rPr>
              <a:t>Not mentioned in </a:t>
            </a:r>
            <a:r>
              <a:rPr lang="en-US" dirty="0" smtClean="0">
                <a:latin typeface="+mn-lt"/>
              </a:rPr>
              <a:t>2010 </a:t>
            </a:r>
            <a:endParaRPr lang="en-US" dirty="0">
              <a:latin typeface="+mn-lt"/>
            </a:endParaRPr>
          </a:p>
        </p:txBody>
      </p:sp>
      <p:sp>
        <p:nvSpPr>
          <p:cNvPr id="41" name="Text Box 22"/>
          <p:cNvSpPr txBox="1">
            <a:spLocks noChangeArrowheads="1"/>
          </p:cNvSpPr>
          <p:nvPr/>
        </p:nvSpPr>
        <p:spPr bwMode="auto">
          <a:xfrm>
            <a:off x="4048971" y="2221855"/>
            <a:ext cx="607837"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b="0" dirty="0" smtClean="0">
                <a:latin typeface="Arial Narrow" pitchFamily="34" charset="0"/>
              </a:rPr>
              <a:t>(n=32)</a:t>
            </a:r>
            <a:endParaRPr lang="en-CA" sz="500" b="0" dirty="0">
              <a:latin typeface="Arial Narrow" pitchFamily="34" charset="0"/>
            </a:endParaRPr>
          </a:p>
        </p:txBody>
      </p:sp>
      <p:sp>
        <p:nvSpPr>
          <p:cNvPr id="46" name="Text Box 22"/>
          <p:cNvSpPr txBox="1">
            <a:spLocks noChangeArrowheads="1"/>
          </p:cNvSpPr>
          <p:nvPr/>
        </p:nvSpPr>
        <p:spPr bwMode="auto">
          <a:xfrm>
            <a:off x="4149524" y="216010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(n=22)</a:t>
            </a:r>
            <a:endParaRPr lang="en-CA" sz="500" dirty="0">
              <a:latin typeface="Arial Narrow" pitchFamily="34" charset="0"/>
            </a:endParaRPr>
          </a:p>
        </p:txBody>
      </p:sp>
      <p:sp>
        <p:nvSpPr>
          <p:cNvPr id="57" name="Text Box 22"/>
          <p:cNvSpPr txBox="1">
            <a:spLocks noChangeArrowheads="1"/>
          </p:cNvSpPr>
          <p:nvPr/>
        </p:nvSpPr>
        <p:spPr bwMode="auto">
          <a:xfrm>
            <a:off x="4160039" y="2531959"/>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(n=22)</a:t>
            </a:r>
            <a:endParaRPr lang="en-CA" sz="500" dirty="0">
              <a:latin typeface="Arial Narrow" pitchFamily="34" charset="0"/>
            </a:endParaRPr>
          </a:p>
        </p:txBody>
      </p:sp>
      <p:sp>
        <p:nvSpPr>
          <p:cNvPr id="58" name="Text Box 22"/>
          <p:cNvSpPr txBox="1">
            <a:spLocks noChangeArrowheads="1"/>
          </p:cNvSpPr>
          <p:nvPr/>
        </p:nvSpPr>
        <p:spPr bwMode="auto">
          <a:xfrm>
            <a:off x="3269260" y="288918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(n=11)</a:t>
            </a:r>
            <a:endParaRPr lang="en-CA" sz="500" dirty="0">
              <a:latin typeface="Arial Narrow" pitchFamily="34" charset="0"/>
            </a:endParaRPr>
          </a:p>
        </p:txBody>
      </p:sp>
      <p:sp>
        <p:nvSpPr>
          <p:cNvPr id="59" name="Text Box 22"/>
          <p:cNvSpPr txBox="1">
            <a:spLocks noChangeArrowheads="1"/>
          </p:cNvSpPr>
          <p:nvPr/>
        </p:nvSpPr>
        <p:spPr bwMode="auto">
          <a:xfrm>
            <a:off x="2388006" y="5427632"/>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60" name="Text Box 22"/>
          <p:cNvSpPr txBox="1">
            <a:spLocks noChangeArrowheads="1"/>
          </p:cNvSpPr>
          <p:nvPr/>
        </p:nvSpPr>
        <p:spPr bwMode="auto">
          <a:xfrm>
            <a:off x="3074415" y="3241681"/>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62" name="Text Box 22"/>
          <p:cNvSpPr txBox="1">
            <a:spLocks noChangeArrowheads="1"/>
          </p:cNvSpPr>
          <p:nvPr/>
        </p:nvSpPr>
        <p:spPr bwMode="auto">
          <a:xfrm>
            <a:off x="3070987" y="359669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63" name="Text Box 22"/>
          <p:cNvSpPr txBox="1">
            <a:spLocks noChangeArrowheads="1"/>
          </p:cNvSpPr>
          <p:nvPr/>
        </p:nvSpPr>
        <p:spPr bwMode="auto">
          <a:xfrm>
            <a:off x="2747901" y="3984708"/>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64" name="Text Box 22"/>
          <p:cNvSpPr txBox="1">
            <a:spLocks noChangeArrowheads="1"/>
          </p:cNvSpPr>
          <p:nvPr/>
        </p:nvSpPr>
        <p:spPr bwMode="auto">
          <a:xfrm>
            <a:off x="2533170" y="433751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5" name="Text Box 22"/>
          <p:cNvSpPr txBox="1">
            <a:spLocks noChangeArrowheads="1"/>
          </p:cNvSpPr>
          <p:nvPr/>
        </p:nvSpPr>
        <p:spPr bwMode="auto">
          <a:xfrm>
            <a:off x="2492319" y="4702055"/>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6" name="Text Box 22"/>
          <p:cNvSpPr txBox="1">
            <a:spLocks noChangeArrowheads="1"/>
          </p:cNvSpPr>
          <p:nvPr/>
        </p:nvSpPr>
        <p:spPr bwMode="auto">
          <a:xfrm>
            <a:off x="2483101" y="5047546"/>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7" name="Text Box 22"/>
          <p:cNvSpPr txBox="1">
            <a:spLocks noChangeArrowheads="1"/>
          </p:cNvSpPr>
          <p:nvPr/>
        </p:nvSpPr>
        <p:spPr bwMode="auto">
          <a:xfrm>
            <a:off x="2555033" y="579529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94" name="Text Box 22"/>
          <p:cNvSpPr txBox="1">
            <a:spLocks noChangeArrowheads="1"/>
          </p:cNvSpPr>
          <p:nvPr/>
        </p:nvSpPr>
        <p:spPr bwMode="auto">
          <a:xfrm>
            <a:off x="5267818" y="2137216"/>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(n=37)</a:t>
            </a:r>
            <a:endParaRPr lang="en-CA" sz="500" dirty="0">
              <a:latin typeface="Arial Narrow" pitchFamily="34" charset="0"/>
            </a:endParaRPr>
          </a:p>
        </p:txBody>
      </p:sp>
      <p:sp>
        <p:nvSpPr>
          <p:cNvPr id="96" name="Text Box 22"/>
          <p:cNvSpPr txBox="1">
            <a:spLocks noChangeArrowheads="1"/>
          </p:cNvSpPr>
          <p:nvPr/>
        </p:nvSpPr>
        <p:spPr bwMode="auto">
          <a:xfrm>
            <a:off x="3669060" y="2474356"/>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(n=17)</a:t>
            </a:r>
            <a:endParaRPr lang="en-CA" sz="500" dirty="0">
              <a:latin typeface="Arial Narrow" pitchFamily="34" charset="0"/>
            </a:endParaRPr>
          </a:p>
        </p:txBody>
      </p:sp>
      <p:sp>
        <p:nvSpPr>
          <p:cNvPr id="97" name="Text Box 22"/>
          <p:cNvSpPr txBox="1">
            <a:spLocks noChangeArrowheads="1"/>
          </p:cNvSpPr>
          <p:nvPr/>
        </p:nvSpPr>
        <p:spPr bwMode="auto">
          <a:xfrm>
            <a:off x="3009046" y="2831398"/>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(n=8)</a:t>
            </a:r>
            <a:endParaRPr lang="en-CA" sz="500" dirty="0">
              <a:latin typeface="Arial Narrow" pitchFamily="34" charset="0"/>
            </a:endParaRPr>
          </a:p>
        </p:txBody>
      </p:sp>
      <p:sp>
        <p:nvSpPr>
          <p:cNvPr id="98" name="Text Box 22"/>
          <p:cNvSpPr txBox="1">
            <a:spLocks noChangeArrowheads="1"/>
          </p:cNvSpPr>
          <p:nvPr/>
        </p:nvSpPr>
        <p:spPr bwMode="auto">
          <a:xfrm>
            <a:off x="2716095" y="320333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99" name="Text Box 22"/>
          <p:cNvSpPr txBox="1">
            <a:spLocks noChangeArrowheads="1"/>
          </p:cNvSpPr>
          <p:nvPr/>
        </p:nvSpPr>
        <p:spPr bwMode="auto">
          <a:xfrm>
            <a:off x="3046015" y="352528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100" name="Text Box 22"/>
          <p:cNvSpPr txBox="1">
            <a:spLocks noChangeArrowheads="1"/>
          </p:cNvSpPr>
          <p:nvPr/>
        </p:nvSpPr>
        <p:spPr bwMode="auto">
          <a:xfrm>
            <a:off x="2742532" y="392684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101" name="Text Box 22"/>
          <p:cNvSpPr txBox="1">
            <a:spLocks noChangeArrowheads="1"/>
          </p:cNvSpPr>
          <p:nvPr/>
        </p:nvSpPr>
        <p:spPr bwMode="auto">
          <a:xfrm>
            <a:off x="2399172" y="426709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102" name="Text Box 22"/>
          <p:cNvSpPr txBox="1">
            <a:spLocks noChangeArrowheads="1"/>
          </p:cNvSpPr>
          <p:nvPr/>
        </p:nvSpPr>
        <p:spPr bwMode="auto">
          <a:xfrm>
            <a:off x="2563548" y="464623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3" name="Text Box 22"/>
          <p:cNvSpPr txBox="1">
            <a:spLocks noChangeArrowheads="1"/>
          </p:cNvSpPr>
          <p:nvPr/>
        </p:nvSpPr>
        <p:spPr bwMode="auto">
          <a:xfrm>
            <a:off x="2567224" y="499443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4" name="Text Box 22"/>
          <p:cNvSpPr txBox="1">
            <a:spLocks noChangeArrowheads="1"/>
          </p:cNvSpPr>
          <p:nvPr/>
        </p:nvSpPr>
        <p:spPr bwMode="auto">
          <a:xfrm>
            <a:off x="2568481" y="537841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5" name="Text Box 22"/>
          <p:cNvSpPr txBox="1">
            <a:spLocks noChangeArrowheads="1"/>
          </p:cNvSpPr>
          <p:nvPr/>
        </p:nvSpPr>
        <p:spPr bwMode="auto">
          <a:xfrm>
            <a:off x="2533170" y="5710658"/>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95" name="TextBox 94"/>
          <p:cNvSpPr txBox="1"/>
          <p:nvPr/>
        </p:nvSpPr>
        <p:spPr>
          <a:xfrm>
            <a:off x="5509469" y="2051119"/>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Interest Once Told P.Eng. Licence is Required to Practice</a:t>
            </a:r>
          </a:p>
        </p:txBody>
      </p:sp>
      <p:graphicFrame>
        <p:nvGraphicFramePr>
          <p:cNvPr id="35" name="Object 6"/>
          <p:cNvGraphicFramePr>
            <a:graphicFrameLocks noGrp="1" noChangeAspect="1"/>
          </p:cNvGraphicFramePr>
          <p:nvPr>
            <p:ph idx="1"/>
            <p:extLst>
              <p:ext uri="{D42A27DB-BD31-4B8C-83A1-F6EECF244321}">
                <p14:modId xmlns:p14="http://schemas.microsoft.com/office/powerpoint/2010/main" val="1860887618"/>
              </p:ext>
            </p:extLst>
          </p:nvPr>
        </p:nvGraphicFramePr>
        <p:xfrm>
          <a:off x="403224" y="1546225"/>
          <a:ext cx="8289219"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BD0B86F-70A0-462B-BD00-3F81EEBFE374}" type="slidenum">
              <a:rPr lang="en-US"/>
              <a:pPr/>
              <a:t>26</a:t>
            </a:fld>
            <a:endParaRPr lang="en-US" dirty="0"/>
          </a:p>
        </p:txBody>
      </p:sp>
      <p:sp>
        <p:nvSpPr>
          <p:cNvPr id="12293" name="Text Box 3"/>
          <p:cNvSpPr txBox="1">
            <a:spLocks noChangeArrowheads="1"/>
          </p:cNvSpPr>
          <p:nvPr/>
        </p:nvSpPr>
        <p:spPr bwMode="auto">
          <a:xfrm>
            <a:off x="349956" y="6130396"/>
            <a:ext cx="7906103" cy="338137"/>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Since a license is required to legally refer to yourself as an engineer, or to practice as an engineer, do you plan to apply for your P.Eng. licence? Base: Respondents who do not intend to apply for licensure or are not sure</a:t>
            </a:r>
            <a:r>
              <a:rPr lang="en-US" sz="800" dirty="0" smtClean="0">
                <a:solidFill>
                  <a:schemeClr val="tx1"/>
                </a:solidFill>
                <a:latin typeface="+mj-lt"/>
              </a:rPr>
              <a:t>, 2014 n=173; 2013 n=195; 2012 n=218; 2011 </a:t>
            </a:r>
            <a:r>
              <a:rPr lang="en-US" sz="800" dirty="0">
                <a:solidFill>
                  <a:schemeClr val="tx1"/>
                </a:solidFill>
                <a:latin typeface="+mj-lt"/>
              </a:rPr>
              <a:t>n=178, 2010, n=164; 2009, n=165;  not tracking, base was different in 2008</a:t>
            </a:r>
          </a:p>
        </p:txBody>
      </p:sp>
      <p:sp>
        <p:nvSpPr>
          <p:cNvPr id="12296" name="Text Box 11"/>
          <p:cNvSpPr txBox="1">
            <a:spLocks noChangeArrowheads="1"/>
          </p:cNvSpPr>
          <p:nvPr/>
        </p:nvSpPr>
        <p:spPr bwMode="auto">
          <a:xfrm>
            <a:off x="874889" y="3268315"/>
            <a:ext cx="2509838" cy="411162"/>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12297" name="Text Box 14"/>
          <p:cNvSpPr txBox="1">
            <a:spLocks noChangeArrowheads="1"/>
          </p:cNvSpPr>
          <p:nvPr/>
        </p:nvSpPr>
        <p:spPr bwMode="auto">
          <a:xfrm>
            <a:off x="7232867" y="3175705"/>
            <a:ext cx="531364" cy="353943"/>
          </a:xfrm>
          <a:prstGeom prst="rect">
            <a:avLst/>
          </a:prstGeom>
          <a:noFill/>
          <a:ln w="12700" algn="ctr">
            <a:solidFill>
              <a:schemeClr val="accent6"/>
            </a:solidFill>
            <a:miter lim="800000"/>
            <a:headEnd/>
            <a:tailEnd/>
          </a:ln>
        </p:spPr>
        <p:txBody>
          <a:bodyPr wrap="square">
            <a:spAutoFit/>
          </a:bodyPr>
          <a:lstStyle/>
          <a:p>
            <a:r>
              <a:rPr lang="en-CA" sz="1200" dirty="0"/>
              <a:t>47%</a:t>
            </a:r>
            <a:r>
              <a:rPr lang="en-CA" sz="500" dirty="0"/>
              <a:t>     (n=77)</a:t>
            </a:r>
          </a:p>
        </p:txBody>
      </p:sp>
      <p:sp>
        <p:nvSpPr>
          <p:cNvPr id="12298" name="Text Box 17"/>
          <p:cNvSpPr txBox="1">
            <a:spLocks noChangeArrowheads="1"/>
          </p:cNvSpPr>
          <p:nvPr/>
        </p:nvSpPr>
        <p:spPr bwMode="auto">
          <a:xfrm>
            <a:off x="4708319" y="4097323"/>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(n=61)</a:t>
            </a:r>
          </a:p>
        </p:txBody>
      </p:sp>
      <p:sp>
        <p:nvSpPr>
          <p:cNvPr id="12299" name="Text Box 18"/>
          <p:cNvSpPr txBox="1">
            <a:spLocks noChangeArrowheads="1"/>
          </p:cNvSpPr>
          <p:nvPr/>
        </p:nvSpPr>
        <p:spPr bwMode="auto">
          <a:xfrm>
            <a:off x="3048431" y="4776431"/>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2300" name="Text Box 19"/>
          <p:cNvSpPr txBox="1">
            <a:spLocks noChangeArrowheads="1"/>
          </p:cNvSpPr>
          <p:nvPr/>
        </p:nvSpPr>
        <p:spPr bwMode="auto">
          <a:xfrm>
            <a:off x="1389280" y="5358015"/>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a:t>
            </a:r>
          </a:p>
        </p:txBody>
      </p:sp>
      <p:sp>
        <p:nvSpPr>
          <p:cNvPr id="12301" name="Text Box 20"/>
          <p:cNvSpPr txBox="1">
            <a:spLocks noChangeArrowheads="1"/>
          </p:cNvSpPr>
          <p:nvPr/>
        </p:nvSpPr>
        <p:spPr bwMode="auto">
          <a:xfrm>
            <a:off x="6363131" y="5062182"/>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(n=16)</a:t>
            </a:r>
          </a:p>
        </p:txBody>
      </p:sp>
      <p:sp>
        <p:nvSpPr>
          <p:cNvPr id="12302" name="Text Box 21"/>
          <p:cNvSpPr txBox="1">
            <a:spLocks noChangeArrowheads="1"/>
          </p:cNvSpPr>
          <p:nvPr/>
        </p:nvSpPr>
        <p:spPr bwMode="auto">
          <a:xfrm>
            <a:off x="8010313" y="421128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(n=56)</a:t>
            </a:r>
          </a:p>
        </p:txBody>
      </p:sp>
      <p:sp>
        <p:nvSpPr>
          <p:cNvPr id="12303" name="Text Box 22"/>
          <p:cNvSpPr txBox="1">
            <a:spLocks noChangeArrowheads="1"/>
          </p:cNvSpPr>
          <p:nvPr/>
        </p:nvSpPr>
        <p:spPr bwMode="auto">
          <a:xfrm>
            <a:off x="847549" y="1961622"/>
            <a:ext cx="74168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Given that a Licence is Required to Practice Engineering, Do You Intend to Apply?</a:t>
            </a:r>
          </a:p>
        </p:txBody>
      </p:sp>
      <p:sp>
        <p:nvSpPr>
          <p:cNvPr id="12304" name="Text Box 23"/>
          <p:cNvSpPr txBox="1">
            <a:spLocks noChangeArrowheads="1"/>
          </p:cNvSpPr>
          <p:nvPr/>
        </p:nvSpPr>
        <p:spPr bwMode="auto">
          <a:xfrm>
            <a:off x="1117324" y="5200292"/>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(n=10)</a:t>
            </a:r>
          </a:p>
        </p:txBody>
      </p:sp>
      <p:sp>
        <p:nvSpPr>
          <p:cNvPr id="12305" name="Text Box 24"/>
          <p:cNvSpPr txBox="1">
            <a:spLocks noChangeArrowheads="1"/>
          </p:cNvSpPr>
          <p:nvPr/>
        </p:nvSpPr>
        <p:spPr bwMode="auto">
          <a:xfrm>
            <a:off x="2801452" y="492565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(n=23)</a:t>
            </a:r>
          </a:p>
        </p:txBody>
      </p:sp>
      <p:sp>
        <p:nvSpPr>
          <p:cNvPr id="12306" name="Text Box 25"/>
          <p:cNvSpPr txBox="1">
            <a:spLocks noChangeArrowheads="1"/>
          </p:cNvSpPr>
          <p:nvPr/>
        </p:nvSpPr>
        <p:spPr bwMode="auto">
          <a:xfrm>
            <a:off x="4437816" y="4144608"/>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(n=59)</a:t>
            </a:r>
          </a:p>
        </p:txBody>
      </p:sp>
      <p:sp>
        <p:nvSpPr>
          <p:cNvPr id="12307" name="Text Box 26"/>
          <p:cNvSpPr txBox="1">
            <a:spLocks noChangeArrowheads="1"/>
          </p:cNvSpPr>
          <p:nvPr/>
        </p:nvSpPr>
        <p:spPr bwMode="auto">
          <a:xfrm>
            <a:off x="6111866" y="5173307"/>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(n=11)</a:t>
            </a:r>
          </a:p>
        </p:txBody>
      </p:sp>
      <p:sp>
        <p:nvSpPr>
          <p:cNvPr id="12308" name="Text Box 27"/>
          <p:cNvSpPr txBox="1">
            <a:spLocks noChangeArrowheads="1"/>
          </p:cNvSpPr>
          <p:nvPr/>
        </p:nvSpPr>
        <p:spPr bwMode="auto">
          <a:xfrm>
            <a:off x="7764230" y="411092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(n=37)</a:t>
            </a:r>
          </a:p>
        </p:txBody>
      </p:sp>
      <p:sp>
        <p:nvSpPr>
          <p:cNvPr id="12310" name="Text Box 29"/>
          <p:cNvSpPr txBox="1">
            <a:spLocks noChangeArrowheads="1"/>
          </p:cNvSpPr>
          <p:nvPr/>
        </p:nvSpPr>
        <p:spPr bwMode="auto">
          <a:xfrm>
            <a:off x="6582235" y="3175705"/>
            <a:ext cx="531364" cy="353943"/>
          </a:xfrm>
          <a:prstGeom prst="rect">
            <a:avLst/>
          </a:prstGeom>
          <a:noFill/>
          <a:ln w="12700" algn="ctr">
            <a:solidFill>
              <a:schemeClr val="tx1">
                <a:lumMod val="20000"/>
                <a:lumOff val="80000"/>
              </a:schemeClr>
            </a:solidFill>
            <a:miter lim="800000"/>
            <a:headEnd/>
            <a:tailEnd/>
          </a:ln>
        </p:spPr>
        <p:txBody>
          <a:bodyPr wrap="square">
            <a:spAutoFit/>
          </a:bodyPr>
          <a:lstStyle/>
          <a:p>
            <a:r>
              <a:rPr lang="en-CA" sz="1200" dirty="0"/>
              <a:t>43%</a:t>
            </a:r>
            <a:r>
              <a:rPr lang="en-CA" sz="500" dirty="0"/>
              <a:t>     (n=70)</a:t>
            </a:r>
          </a:p>
        </p:txBody>
      </p:sp>
      <p:sp>
        <p:nvSpPr>
          <p:cNvPr id="12312" name="Text Box 33"/>
          <p:cNvSpPr txBox="1">
            <a:spLocks noChangeArrowheads="1"/>
          </p:cNvSpPr>
          <p:nvPr/>
        </p:nvSpPr>
        <p:spPr bwMode="auto">
          <a:xfrm>
            <a:off x="4258206" y="2709685"/>
            <a:ext cx="2509837" cy="411163"/>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12313" name="Text Box 29"/>
          <p:cNvSpPr txBox="1">
            <a:spLocks noChangeArrowheads="1"/>
          </p:cNvSpPr>
          <p:nvPr/>
        </p:nvSpPr>
        <p:spPr bwMode="auto">
          <a:xfrm>
            <a:off x="5933204" y="3180468"/>
            <a:ext cx="531364" cy="353943"/>
          </a:xfrm>
          <a:prstGeom prst="rect">
            <a:avLst/>
          </a:prstGeom>
          <a:noFill/>
          <a:ln w="12700" algn="ctr">
            <a:solidFill>
              <a:schemeClr val="tx1">
                <a:lumMod val="40000"/>
                <a:lumOff val="60000"/>
              </a:schemeClr>
            </a:solidFill>
            <a:miter lim="800000"/>
            <a:headEnd/>
            <a:tailEnd/>
          </a:ln>
        </p:spPr>
        <p:txBody>
          <a:bodyPr wrap="square">
            <a:spAutoFit/>
          </a:bodyPr>
          <a:lstStyle/>
          <a:p>
            <a:r>
              <a:rPr lang="en-CA" sz="1200" dirty="0"/>
              <a:t>46%</a:t>
            </a:r>
            <a:r>
              <a:rPr lang="en-CA" sz="500" dirty="0"/>
              <a:t>     (n=82)</a:t>
            </a:r>
          </a:p>
        </p:txBody>
      </p:sp>
      <p:sp>
        <p:nvSpPr>
          <p:cNvPr id="12315" name="Text Box 23"/>
          <p:cNvSpPr txBox="1">
            <a:spLocks noChangeArrowheads="1"/>
          </p:cNvSpPr>
          <p:nvPr/>
        </p:nvSpPr>
        <p:spPr bwMode="auto">
          <a:xfrm>
            <a:off x="875607" y="5322189"/>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a:t>
            </a:r>
          </a:p>
        </p:txBody>
      </p:sp>
      <p:sp>
        <p:nvSpPr>
          <p:cNvPr id="12316" name="Text Box 24"/>
          <p:cNvSpPr txBox="1">
            <a:spLocks noChangeArrowheads="1"/>
          </p:cNvSpPr>
          <p:nvPr/>
        </p:nvSpPr>
        <p:spPr bwMode="auto">
          <a:xfrm>
            <a:off x="2562430" y="473232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(n=34)</a:t>
            </a:r>
          </a:p>
        </p:txBody>
      </p:sp>
      <p:sp>
        <p:nvSpPr>
          <p:cNvPr id="12317" name="Text Box 25"/>
          <p:cNvSpPr txBox="1">
            <a:spLocks noChangeArrowheads="1"/>
          </p:cNvSpPr>
          <p:nvPr/>
        </p:nvSpPr>
        <p:spPr bwMode="auto">
          <a:xfrm>
            <a:off x="4195337" y="402747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(n=69)</a:t>
            </a:r>
          </a:p>
        </p:txBody>
      </p:sp>
      <p:sp>
        <p:nvSpPr>
          <p:cNvPr id="12318" name="Text Box 26"/>
          <p:cNvSpPr txBox="1">
            <a:spLocks noChangeArrowheads="1"/>
          </p:cNvSpPr>
          <p:nvPr/>
        </p:nvSpPr>
        <p:spPr bwMode="auto">
          <a:xfrm>
            <a:off x="5853020" y="516957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(n=13)</a:t>
            </a:r>
          </a:p>
        </p:txBody>
      </p:sp>
      <p:sp>
        <p:nvSpPr>
          <p:cNvPr id="12319" name="Text Box 27"/>
          <p:cNvSpPr txBox="1">
            <a:spLocks noChangeArrowheads="1"/>
          </p:cNvSpPr>
          <p:nvPr/>
        </p:nvSpPr>
        <p:spPr bwMode="auto">
          <a:xfrm>
            <a:off x="7506437" y="4310051"/>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(n=56)</a:t>
            </a:r>
          </a:p>
        </p:txBody>
      </p:sp>
      <p:sp>
        <p:nvSpPr>
          <p:cNvPr id="34" name="Content Placeholder 33"/>
          <p:cNvSpPr txBox="1">
            <a:spLocks/>
          </p:cNvSpPr>
          <p:nvPr/>
        </p:nvSpPr>
        <p:spPr>
          <a:xfrm>
            <a:off x="352425" y="742422"/>
            <a:ext cx="8351308"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Once </a:t>
            </a:r>
            <a:r>
              <a:rPr lang="en-US" sz="1400" b="0" dirty="0">
                <a:solidFill>
                  <a:schemeClr val="tx1"/>
                </a:solidFill>
                <a:latin typeface="+mj-lt"/>
              </a:rPr>
              <a:t>told that a licence is required to legally refer to yourself as an engineer and practice as an engineer, </a:t>
            </a:r>
            <a:r>
              <a:rPr lang="en-US" sz="1400" b="0" dirty="0" smtClean="0">
                <a:solidFill>
                  <a:schemeClr val="tx1"/>
                </a:solidFill>
                <a:latin typeface="+mj-lt"/>
              </a:rPr>
              <a:t>two in ten (19%) of students </a:t>
            </a:r>
            <a:r>
              <a:rPr lang="en-US" sz="1400" b="0" dirty="0">
                <a:solidFill>
                  <a:schemeClr val="tx1"/>
                </a:solidFill>
                <a:latin typeface="+mj-lt"/>
              </a:rPr>
              <a:t>who originally did not plan or were unsure of their intentions </a:t>
            </a:r>
            <a:r>
              <a:rPr lang="en-US" sz="1400" b="0" dirty="0" smtClean="0">
                <a:solidFill>
                  <a:schemeClr val="tx1"/>
                </a:solidFill>
                <a:latin typeface="+mj-lt"/>
              </a:rPr>
              <a:t>now indicate they are definitely or probably likely to apply for </a:t>
            </a:r>
            <a:r>
              <a:rPr lang="en-US" sz="1400" b="0" dirty="0" smtClean="0">
                <a:solidFill>
                  <a:srgbClr val="1F497D"/>
                </a:solidFill>
                <a:latin typeface="Calibri"/>
              </a:rPr>
              <a:t>licensure, significantly lower than last year returning to 2012 levels. </a:t>
            </a:r>
            <a:r>
              <a:rPr lang="en-US" sz="1400" b="0" dirty="0" smtClean="0">
                <a:solidFill>
                  <a:schemeClr val="tx1"/>
                </a:solidFill>
                <a:latin typeface="+mj-lt"/>
              </a:rPr>
              <a:t>Comparatively, more than four in ten (43%) </a:t>
            </a:r>
            <a:r>
              <a:rPr lang="en-US" sz="1400" b="0" dirty="0">
                <a:solidFill>
                  <a:schemeClr val="tx1"/>
                </a:solidFill>
                <a:latin typeface="+mj-lt"/>
              </a:rPr>
              <a:t>still </a:t>
            </a:r>
            <a:r>
              <a:rPr lang="en-US" sz="1400" b="0" dirty="0" smtClean="0">
                <a:solidFill>
                  <a:schemeClr val="tx1"/>
                </a:solidFill>
                <a:latin typeface="+mj-lt"/>
              </a:rPr>
              <a:t>indicate that they </a:t>
            </a:r>
            <a:r>
              <a:rPr lang="en-US" sz="1400" b="0" dirty="0">
                <a:solidFill>
                  <a:schemeClr val="tx1"/>
                </a:solidFill>
                <a:latin typeface="+mj-lt"/>
              </a:rPr>
              <a:t>do not intend to apply </a:t>
            </a:r>
            <a:r>
              <a:rPr lang="en-US" sz="1400" b="0" dirty="0" smtClean="0">
                <a:solidFill>
                  <a:schemeClr val="tx1"/>
                </a:solidFill>
                <a:latin typeface="+mj-lt"/>
              </a:rPr>
              <a:t>while slightly fewer (38%) </a:t>
            </a:r>
            <a:r>
              <a:rPr lang="en-US" sz="1400" b="0" dirty="0">
                <a:solidFill>
                  <a:schemeClr val="tx1"/>
                </a:solidFill>
                <a:latin typeface="+mj-lt"/>
              </a:rPr>
              <a:t>are </a:t>
            </a:r>
            <a:r>
              <a:rPr lang="en-US" sz="1400" b="0" dirty="0" smtClean="0">
                <a:solidFill>
                  <a:schemeClr val="tx1"/>
                </a:solidFill>
                <a:latin typeface="+mj-lt"/>
              </a:rPr>
              <a:t>unsure; both figures are directionally higher than in 2013.</a:t>
            </a:r>
            <a:endParaRPr lang="en-US" sz="1800" b="0" dirty="0">
              <a:solidFill>
                <a:schemeClr val="tx1"/>
              </a:solidFill>
              <a:latin typeface="+mn-lt"/>
            </a:endParaRPr>
          </a:p>
        </p:txBody>
      </p:sp>
      <p:sp>
        <p:nvSpPr>
          <p:cNvPr id="37" name="Text Box 29"/>
          <p:cNvSpPr txBox="1">
            <a:spLocks noChangeArrowheads="1"/>
          </p:cNvSpPr>
          <p:nvPr/>
        </p:nvSpPr>
        <p:spPr bwMode="auto">
          <a:xfrm>
            <a:off x="5290713" y="3180468"/>
            <a:ext cx="531364" cy="353943"/>
          </a:xfrm>
          <a:prstGeom prst="rect">
            <a:avLst/>
          </a:prstGeom>
          <a:noFill/>
          <a:ln w="12700" algn="ctr">
            <a:solidFill>
              <a:schemeClr val="tx1">
                <a:lumMod val="60000"/>
                <a:lumOff val="40000"/>
              </a:schemeClr>
            </a:solidFill>
            <a:miter lim="800000"/>
            <a:headEnd/>
            <a:tailEnd/>
          </a:ln>
        </p:spPr>
        <p:txBody>
          <a:bodyPr wrap="square">
            <a:spAutoFit/>
          </a:bodyPr>
          <a:lstStyle/>
          <a:p>
            <a:r>
              <a:rPr lang="en-CA" sz="1200" dirty="0" smtClean="0"/>
              <a:t>45%</a:t>
            </a:r>
            <a:r>
              <a:rPr lang="en-CA" sz="500" dirty="0" smtClean="0"/>
              <a:t>     </a:t>
            </a:r>
            <a:r>
              <a:rPr lang="en-CA" sz="500" dirty="0"/>
              <a:t>(</a:t>
            </a:r>
            <a:r>
              <a:rPr lang="en-CA" sz="500" dirty="0" smtClean="0"/>
              <a:t>n=99)</a:t>
            </a:r>
            <a:endParaRPr lang="en-CA" sz="500" dirty="0"/>
          </a:p>
        </p:txBody>
      </p:sp>
      <p:sp>
        <p:nvSpPr>
          <p:cNvPr id="39" name="AutoShape 10"/>
          <p:cNvSpPr>
            <a:spLocks/>
          </p:cNvSpPr>
          <p:nvPr/>
        </p:nvSpPr>
        <p:spPr bwMode="auto">
          <a:xfrm rot="5400000">
            <a:off x="1995800" y="276589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0" name="AutoShape 10"/>
          <p:cNvSpPr>
            <a:spLocks/>
          </p:cNvSpPr>
          <p:nvPr/>
        </p:nvSpPr>
        <p:spPr bwMode="auto">
          <a:xfrm rot="5400000">
            <a:off x="5485478" y="22039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2" name="Text Box 10"/>
          <p:cNvSpPr txBox="1">
            <a:spLocks noChangeArrowheads="1"/>
          </p:cNvSpPr>
          <p:nvPr/>
        </p:nvSpPr>
        <p:spPr bwMode="auto">
          <a:xfrm>
            <a:off x="935241" y="5201684"/>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(n=13)</a:t>
            </a:r>
            <a:endParaRPr lang="en-CA" dirty="0">
              <a:latin typeface="Arial Narrow" pitchFamily="34" charset="0"/>
            </a:endParaRPr>
          </a:p>
        </p:txBody>
      </p:sp>
      <p:sp>
        <p:nvSpPr>
          <p:cNvPr id="43" name="Text Box 10"/>
          <p:cNvSpPr txBox="1">
            <a:spLocks noChangeArrowheads="1"/>
          </p:cNvSpPr>
          <p:nvPr/>
        </p:nvSpPr>
        <p:spPr bwMode="auto">
          <a:xfrm>
            <a:off x="2579370" y="4842965"/>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(n=34)</a:t>
            </a:r>
            <a:endParaRPr lang="en-CA" dirty="0">
              <a:latin typeface="Arial Narrow" pitchFamily="34" charset="0"/>
            </a:endParaRPr>
          </a:p>
        </p:txBody>
      </p:sp>
      <p:sp>
        <p:nvSpPr>
          <p:cNvPr id="44" name="Text Box 10"/>
          <p:cNvSpPr txBox="1">
            <a:spLocks noChangeArrowheads="1"/>
          </p:cNvSpPr>
          <p:nvPr/>
        </p:nvSpPr>
        <p:spPr bwMode="auto">
          <a:xfrm>
            <a:off x="4225827" y="4028944"/>
            <a:ext cx="552450" cy="184150"/>
          </a:xfrm>
          <a:prstGeom prst="rect">
            <a:avLst/>
          </a:prstGeom>
          <a:noFill/>
          <a:ln w="25400" algn="ctr">
            <a:noFill/>
            <a:miter lim="800000"/>
            <a:headEnd/>
            <a:tailEnd/>
          </a:ln>
        </p:spPr>
        <p:txBody>
          <a:bodyPr>
            <a:spAutoFit/>
          </a:bodyPr>
          <a:lstStyle/>
          <a:p>
            <a:pPr algn="l"/>
            <a:r>
              <a:rPr lang="en-CA" dirty="0" smtClean="0"/>
              <a:t>(n=84)</a:t>
            </a:r>
            <a:endParaRPr lang="en-CA" dirty="0"/>
          </a:p>
        </p:txBody>
      </p:sp>
      <p:sp>
        <p:nvSpPr>
          <p:cNvPr id="45" name="Text Box 10"/>
          <p:cNvSpPr txBox="1">
            <a:spLocks noChangeArrowheads="1"/>
          </p:cNvSpPr>
          <p:nvPr/>
        </p:nvSpPr>
        <p:spPr bwMode="auto">
          <a:xfrm>
            <a:off x="5888039" y="516501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(n=15)</a:t>
            </a:r>
            <a:endParaRPr lang="en-CA" dirty="0">
              <a:latin typeface="Arial Narrow" pitchFamily="34" charset="0"/>
            </a:endParaRPr>
          </a:p>
        </p:txBody>
      </p:sp>
      <p:sp>
        <p:nvSpPr>
          <p:cNvPr id="46" name="Text Box 10"/>
          <p:cNvSpPr txBox="1">
            <a:spLocks noChangeArrowheads="1"/>
          </p:cNvSpPr>
          <p:nvPr/>
        </p:nvSpPr>
        <p:spPr bwMode="auto">
          <a:xfrm>
            <a:off x="7533735" y="4254681"/>
            <a:ext cx="552450" cy="184150"/>
          </a:xfrm>
          <a:prstGeom prst="rect">
            <a:avLst/>
          </a:prstGeom>
          <a:noFill/>
          <a:ln w="25400" algn="ctr">
            <a:noFill/>
            <a:miter lim="800000"/>
            <a:headEnd/>
            <a:tailEnd/>
          </a:ln>
        </p:spPr>
        <p:txBody>
          <a:bodyPr>
            <a:spAutoFit/>
          </a:bodyPr>
          <a:lstStyle/>
          <a:p>
            <a:pPr algn="l"/>
            <a:r>
              <a:rPr lang="en-CA" dirty="0" smtClean="0"/>
              <a:t>(n=72)</a:t>
            </a:r>
            <a:endParaRPr lang="en-CA" dirty="0"/>
          </a:p>
        </p:txBody>
      </p:sp>
      <p:sp>
        <p:nvSpPr>
          <p:cNvPr id="47" name="Text Box 29"/>
          <p:cNvSpPr txBox="1">
            <a:spLocks noChangeArrowheads="1"/>
          </p:cNvSpPr>
          <p:nvPr/>
        </p:nvSpPr>
        <p:spPr bwMode="auto">
          <a:xfrm>
            <a:off x="4640032" y="3189745"/>
            <a:ext cx="531364" cy="353943"/>
          </a:xfrm>
          <a:prstGeom prst="rect">
            <a:avLst/>
          </a:prstGeom>
          <a:noFill/>
          <a:ln w="12700" algn="ctr">
            <a:solidFill>
              <a:schemeClr val="tx1"/>
            </a:solidFill>
            <a:miter lim="800000"/>
            <a:headEnd/>
            <a:tailEnd/>
          </a:ln>
        </p:spPr>
        <p:txBody>
          <a:bodyPr wrap="square">
            <a:spAutoFit/>
          </a:bodyPr>
          <a:lstStyle/>
          <a:p>
            <a:r>
              <a:rPr lang="en-CA" sz="1200" dirty="0" smtClean="0"/>
              <a:t>37%</a:t>
            </a:r>
            <a:r>
              <a:rPr lang="en-CA" sz="500" dirty="0" smtClean="0"/>
              <a:t>     </a:t>
            </a:r>
            <a:r>
              <a:rPr lang="en-CA" sz="500" dirty="0"/>
              <a:t>(</a:t>
            </a:r>
            <a:r>
              <a:rPr lang="en-CA" sz="500" dirty="0" smtClean="0"/>
              <a:t>n=72)</a:t>
            </a:r>
            <a:endParaRPr lang="en-CA" sz="500" dirty="0"/>
          </a:p>
        </p:txBody>
      </p:sp>
      <p:sp>
        <p:nvSpPr>
          <p:cNvPr id="48" name="Text Box 10"/>
          <p:cNvSpPr txBox="1">
            <a:spLocks noChangeArrowheads="1"/>
          </p:cNvSpPr>
          <p:nvPr/>
        </p:nvSpPr>
        <p:spPr bwMode="auto">
          <a:xfrm>
            <a:off x="691040" y="5239687"/>
            <a:ext cx="522151" cy="184666"/>
          </a:xfrm>
          <a:prstGeom prst="rect">
            <a:avLst/>
          </a:prstGeom>
          <a:noFill/>
          <a:ln w="25400" algn="ctr">
            <a:noFill/>
            <a:miter lim="800000"/>
            <a:headEnd/>
            <a:tailEnd/>
          </a:ln>
        </p:spPr>
        <p:txBody>
          <a:bodyPr wrap="square">
            <a:spAutoFit/>
          </a:bodyPr>
          <a:lstStyle/>
          <a:p>
            <a:pPr algn="l"/>
            <a:r>
              <a:rPr lang="en-CA" dirty="0" smtClean="0">
                <a:latin typeface="Arial Narrow" pitchFamily="34" charset="0"/>
              </a:rPr>
              <a:t>(n=9)</a:t>
            </a:r>
            <a:endParaRPr lang="en-CA" dirty="0">
              <a:latin typeface="Arial Narrow" pitchFamily="34" charset="0"/>
            </a:endParaRPr>
          </a:p>
        </p:txBody>
      </p:sp>
      <p:sp>
        <p:nvSpPr>
          <p:cNvPr id="49" name="Text Box 10"/>
          <p:cNvSpPr txBox="1">
            <a:spLocks noChangeArrowheads="1"/>
          </p:cNvSpPr>
          <p:nvPr/>
        </p:nvSpPr>
        <p:spPr bwMode="auto">
          <a:xfrm>
            <a:off x="2329773" y="4457971"/>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(n=53)</a:t>
            </a:r>
            <a:endParaRPr lang="en-CA" dirty="0">
              <a:latin typeface="Arial Narrow" pitchFamily="34" charset="0"/>
            </a:endParaRPr>
          </a:p>
        </p:txBody>
      </p:sp>
      <p:sp>
        <p:nvSpPr>
          <p:cNvPr id="50" name="Text Box 10"/>
          <p:cNvSpPr txBox="1">
            <a:spLocks noChangeArrowheads="1"/>
          </p:cNvSpPr>
          <p:nvPr/>
        </p:nvSpPr>
        <p:spPr bwMode="auto">
          <a:xfrm>
            <a:off x="3991075" y="4286788"/>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(n=62)</a:t>
            </a:r>
            <a:endParaRPr lang="en-CA" dirty="0">
              <a:latin typeface="Arial Narrow" pitchFamily="34" charset="0"/>
            </a:endParaRPr>
          </a:p>
        </p:txBody>
      </p:sp>
      <p:sp>
        <p:nvSpPr>
          <p:cNvPr id="51" name="Text Box 10"/>
          <p:cNvSpPr txBox="1">
            <a:spLocks noChangeArrowheads="1"/>
          </p:cNvSpPr>
          <p:nvPr/>
        </p:nvSpPr>
        <p:spPr bwMode="auto">
          <a:xfrm>
            <a:off x="5657538" y="5240611"/>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(n=10)</a:t>
            </a:r>
            <a:endParaRPr lang="en-CA" dirty="0">
              <a:latin typeface="Arial Narrow" pitchFamily="34" charset="0"/>
            </a:endParaRPr>
          </a:p>
        </p:txBody>
      </p:sp>
      <p:sp>
        <p:nvSpPr>
          <p:cNvPr id="52" name="Text Box 10"/>
          <p:cNvSpPr txBox="1">
            <a:spLocks noChangeArrowheads="1"/>
          </p:cNvSpPr>
          <p:nvPr/>
        </p:nvSpPr>
        <p:spPr bwMode="auto">
          <a:xfrm>
            <a:off x="7312488" y="4315132"/>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(n=61)</a:t>
            </a:r>
            <a:endParaRPr lang="en-CA" dirty="0">
              <a:latin typeface="Arial Narrow" pitchFamily="34" charset="0"/>
            </a:endParaRPr>
          </a:p>
        </p:txBody>
      </p:sp>
      <p:sp>
        <p:nvSpPr>
          <p:cNvPr id="55" name="Text Box 14"/>
          <p:cNvSpPr txBox="1">
            <a:spLocks noChangeArrowheads="1"/>
          </p:cNvSpPr>
          <p:nvPr/>
        </p:nvSpPr>
        <p:spPr bwMode="auto">
          <a:xfrm>
            <a:off x="3367696" y="3637742"/>
            <a:ext cx="533877" cy="353943"/>
          </a:xfrm>
          <a:prstGeom prst="rect">
            <a:avLst/>
          </a:prstGeom>
          <a:noFill/>
          <a:ln w="12700" algn="ctr">
            <a:solidFill>
              <a:schemeClr val="accent6"/>
            </a:solidFill>
            <a:miter lim="800000"/>
            <a:headEnd/>
            <a:tailEnd/>
          </a:ln>
        </p:spPr>
        <p:txBody>
          <a:bodyPr wrap="square">
            <a:spAutoFit/>
          </a:bodyPr>
          <a:lstStyle/>
          <a:p>
            <a:r>
              <a:rPr lang="en-CA" sz="1200" dirty="0" smtClean="0"/>
              <a:t>19%</a:t>
            </a:r>
            <a:r>
              <a:rPr lang="en-CA" sz="500" dirty="0" smtClean="0"/>
              <a:t>     </a:t>
            </a:r>
            <a:r>
              <a:rPr lang="en-CA" sz="500" dirty="0"/>
              <a:t>(</a:t>
            </a:r>
            <a:r>
              <a:rPr lang="en-CA" sz="500" dirty="0" smtClean="0"/>
              <a:t>n=32)</a:t>
            </a:r>
            <a:endParaRPr lang="en-CA" sz="500" dirty="0"/>
          </a:p>
        </p:txBody>
      </p:sp>
      <p:sp>
        <p:nvSpPr>
          <p:cNvPr id="56" name="Text Box 29"/>
          <p:cNvSpPr txBox="1">
            <a:spLocks noChangeArrowheads="1"/>
          </p:cNvSpPr>
          <p:nvPr/>
        </p:nvSpPr>
        <p:spPr bwMode="auto">
          <a:xfrm>
            <a:off x="2802789" y="3647267"/>
            <a:ext cx="533877" cy="353943"/>
          </a:xfrm>
          <a:prstGeom prst="rect">
            <a:avLst/>
          </a:prstGeom>
          <a:noFill/>
          <a:ln w="12700" algn="ctr">
            <a:solidFill>
              <a:schemeClr val="tx1">
                <a:lumMod val="20000"/>
                <a:lumOff val="80000"/>
              </a:schemeClr>
            </a:solidFill>
            <a:miter lim="800000"/>
            <a:headEnd/>
            <a:tailEnd/>
          </a:ln>
        </p:spPr>
        <p:txBody>
          <a:bodyPr wrap="square">
            <a:spAutoFit/>
          </a:bodyPr>
          <a:lstStyle/>
          <a:p>
            <a:r>
              <a:rPr lang="en-CA" sz="1200" dirty="0" smtClean="0"/>
              <a:t>20%</a:t>
            </a:r>
            <a:r>
              <a:rPr lang="en-CA" sz="500" dirty="0" smtClean="0"/>
              <a:t>     </a:t>
            </a:r>
            <a:r>
              <a:rPr lang="en-CA" sz="500" dirty="0"/>
              <a:t>(</a:t>
            </a:r>
            <a:r>
              <a:rPr lang="en-CA" sz="500" dirty="0" smtClean="0"/>
              <a:t>n=33)</a:t>
            </a:r>
            <a:endParaRPr lang="en-CA" sz="500" dirty="0"/>
          </a:p>
        </p:txBody>
      </p:sp>
      <p:sp>
        <p:nvSpPr>
          <p:cNvPr id="57" name="Text Box 29"/>
          <p:cNvSpPr txBox="1">
            <a:spLocks noChangeArrowheads="1"/>
          </p:cNvSpPr>
          <p:nvPr/>
        </p:nvSpPr>
        <p:spPr bwMode="auto">
          <a:xfrm>
            <a:off x="2229958" y="3652030"/>
            <a:ext cx="533877" cy="353943"/>
          </a:xfrm>
          <a:prstGeom prst="rect">
            <a:avLst/>
          </a:prstGeom>
          <a:noFill/>
          <a:ln w="12700" algn="ctr">
            <a:solidFill>
              <a:schemeClr val="tx1">
                <a:lumMod val="40000"/>
                <a:lumOff val="60000"/>
              </a:schemeClr>
            </a:solidFill>
            <a:miter lim="800000"/>
            <a:headEnd/>
            <a:tailEnd/>
          </a:ln>
        </p:spPr>
        <p:txBody>
          <a:bodyPr wrap="square">
            <a:spAutoFit/>
          </a:bodyPr>
          <a:lstStyle/>
          <a:p>
            <a:r>
              <a:rPr lang="en-CA" sz="1200" dirty="0" smtClean="0"/>
              <a:t>22%</a:t>
            </a:r>
            <a:r>
              <a:rPr lang="en-CA" sz="500" dirty="0" smtClean="0"/>
              <a:t>     </a:t>
            </a:r>
            <a:r>
              <a:rPr lang="en-CA" sz="500" dirty="0"/>
              <a:t>(</a:t>
            </a:r>
            <a:r>
              <a:rPr lang="en-CA" sz="500" dirty="0" smtClean="0"/>
              <a:t>n=40)</a:t>
            </a:r>
            <a:endParaRPr lang="en-CA" sz="500" dirty="0"/>
          </a:p>
        </p:txBody>
      </p:sp>
      <p:sp>
        <p:nvSpPr>
          <p:cNvPr id="58" name="Text Box 29"/>
          <p:cNvSpPr txBox="1">
            <a:spLocks noChangeArrowheads="1"/>
          </p:cNvSpPr>
          <p:nvPr/>
        </p:nvSpPr>
        <p:spPr bwMode="auto">
          <a:xfrm>
            <a:off x="1644617" y="3652030"/>
            <a:ext cx="533877" cy="353943"/>
          </a:xfrm>
          <a:prstGeom prst="rect">
            <a:avLst/>
          </a:prstGeom>
          <a:noFill/>
          <a:ln w="12700" algn="ctr">
            <a:solidFill>
              <a:schemeClr val="tx1">
                <a:lumMod val="60000"/>
                <a:lumOff val="40000"/>
              </a:schemeClr>
            </a:solidFill>
            <a:miter lim="800000"/>
            <a:headEnd/>
            <a:tailEnd/>
          </a:ln>
        </p:spPr>
        <p:txBody>
          <a:bodyPr wrap="square">
            <a:spAutoFit/>
          </a:bodyPr>
          <a:lstStyle/>
          <a:p>
            <a:r>
              <a:rPr lang="en-CA" sz="1200" dirty="0" smtClean="0"/>
              <a:t>22%</a:t>
            </a:r>
            <a:r>
              <a:rPr lang="en-CA" sz="500" dirty="0" smtClean="0"/>
              <a:t>     </a:t>
            </a:r>
            <a:r>
              <a:rPr lang="en-CA" sz="500" dirty="0"/>
              <a:t>(</a:t>
            </a:r>
            <a:r>
              <a:rPr lang="en-CA" sz="500" dirty="0" smtClean="0"/>
              <a:t>n=47)</a:t>
            </a:r>
            <a:endParaRPr lang="en-CA" sz="500" dirty="0"/>
          </a:p>
        </p:txBody>
      </p:sp>
      <p:sp>
        <p:nvSpPr>
          <p:cNvPr id="59" name="Text Box 29"/>
          <p:cNvSpPr txBox="1">
            <a:spLocks noChangeArrowheads="1"/>
          </p:cNvSpPr>
          <p:nvPr/>
        </p:nvSpPr>
        <p:spPr bwMode="auto">
          <a:xfrm>
            <a:off x="1079661" y="3651782"/>
            <a:ext cx="533877" cy="353943"/>
          </a:xfrm>
          <a:prstGeom prst="rect">
            <a:avLst/>
          </a:prstGeom>
          <a:noFill/>
          <a:ln w="12700" algn="ctr">
            <a:solidFill>
              <a:schemeClr val="tx1"/>
            </a:solidFill>
            <a:miter lim="800000"/>
            <a:headEnd/>
            <a:tailEnd/>
          </a:ln>
        </p:spPr>
        <p:txBody>
          <a:bodyPr wrap="square">
            <a:spAutoFit/>
          </a:bodyPr>
          <a:lstStyle/>
          <a:p>
            <a:r>
              <a:rPr lang="en-CA" sz="1200" dirty="0" smtClean="0"/>
              <a:t>32%</a:t>
            </a:r>
            <a:r>
              <a:rPr lang="en-CA" sz="500" dirty="0" smtClean="0"/>
              <a:t>     </a:t>
            </a:r>
            <a:r>
              <a:rPr lang="en-CA" sz="500" dirty="0"/>
              <a:t>(</a:t>
            </a:r>
            <a:r>
              <a:rPr lang="en-CA" sz="500" dirty="0" smtClean="0"/>
              <a:t>n=62)</a:t>
            </a:r>
            <a:endParaRPr lang="en-CA" sz="500" dirty="0"/>
          </a:p>
        </p:txBody>
      </p:sp>
      <p:sp>
        <p:nvSpPr>
          <p:cNvPr id="53" name="Text Box 29"/>
          <p:cNvSpPr txBox="1">
            <a:spLocks noChangeArrowheads="1"/>
          </p:cNvSpPr>
          <p:nvPr/>
        </p:nvSpPr>
        <p:spPr bwMode="auto">
          <a:xfrm>
            <a:off x="4026298" y="3193861"/>
            <a:ext cx="531364" cy="353943"/>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43%</a:t>
            </a:r>
            <a:r>
              <a:rPr lang="en-CA" sz="500" dirty="0" smtClean="0"/>
              <a:t>     </a:t>
            </a:r>
            <a:r>
              <a:rPr lang="en-CA" sz="500" dirty="0"/>
              <a:t>(</a:t>
            </a:r>
            <a:r>
              <a:rPr lang="en-CA" sz="500" dirty="0" smtClean="0"/>
              <a:t>n=75)</a:t>
            </a:r>
            <a:endParaRPr lang="en-CA" sz="500" dirty="0"/>
          </a:p>
        </p:txBody>
      </p:sp>
      <p:sp>
        <p:nvSpPr>
          <p:cNvPr id="54" name="Text Box 29"/>
          <p:cNvSpPr txBox="1">
            <a:spLocks noChangeArrowheads="1"/>
          </p:cNvSpPr>
          <p:nvPr/>
        </p:nvSpPr>
        <p:spPr bwMode="auto">
          <a:xfrm>
            <a:off x="467808" y="3647578"/>
            <a:ext cx="577783" cy="353943"/>
          </a:xfrm>
          <a:prstGeom prst="rect">
            <a:avLst/>
          </a:prstGeom>
          <a:noFill/>
          <a:ln w="12700" algn="ctr">
            <a:solidFill>
              <a:schemeClr val="tx1"/>
            </a:solidFill>
            <a:miter lim="800000"/>
            <a:headEnd/>
            <a:tailEnd/>
          </a:ln>
        </p:spPr>
        <p:txBody>
          <a:bodyPr wrap="square">
            <a:spAutoFit/>
          </a:bodyPr>
          <a:lstStyle/>
          <a:p>
            <a:r>
              <a:rPr lang="en-CA" sz="1200" dirty="0" smtClean="0"/>
              <a:t>19%</a:t>
            </a:r>
            <a:r>
              <a:rPr lang="en-CA" sz="500" dirty="0" smtClean="0"/>
              <a:t>     </a:t>
            </a:r>
            <a:r>
              <a:rPr lang="en-CA" sz="500" dirty="0"/>
              <a:t>(</a:t>
            </a:r>
            <a:r>
              <a:rPr lang="en-CA" sz="500" dirty="0" smtClean="0"/>
              <a:t>n=33)</a:t>
            </a:r>
            <a:endParaRPr lang="en-CA" sz="500" dirty="0"/>
          </a:p>
        </p:txBody>
      </p:sp>
      <p:sp>
        <p:nvSpPr>
          <p:cNvPr id="61" name="Text Box 10"/>
          <p:cNvSpPr txBox="1">
            <a:spLocks noChangeArrowheads="1"/>
          </p:cNvSpPr>
          <p:nvPr/>
        </p:nvSpPr>
        <p:spPr bwMode="auto">
          <a:xfrm>
            <a:off x="397548" y="5276282"/>
            <a:ext cx="522151" cy="184666"/>
          </a:xfrm>
          <a:prstGeom prst="rect">
            <a:avLst/>
          </a:prstGeom>
          <a:noFill/>
          <a:ln w="25400" algn="ctr">
            <a:noFill/>
            <a:miter lim="800000"/>
            <a:headEnd/>
            <a:tailEnd/>
          </a:ln>
        </p:spPr>
        <p:txBody>
          <a:bodyPr wrap="square">
            <a:spAutoFit/>
          </a:bodyPr>
          <a:lstStyle/>
          <a:p>
            <a:pPr algn="l"/>
            <a:r>
              <a:rPr lang="en-CA" dirty="0" smtClean="0">
                <a:latin typeface="Arial Narrow" pitchFamily="34" charset="0"/>
              </a:rPr>
              <a:t>(n=7)</a:t>
            </a:r>
            <a:endParaRPr lang="en-CA" dirty="0">
              <a:latin typeface="Arial Narrow" pitchFamily="34" charset="0"/>
            </a:endParaRPr>
          </a:p>
        </p:txBody>
      </p:sp>
      <p:sp>
        <p:nvSpPr>
          <p:cNvPr id="62" name="Text Box 10"/>
          <p:cNvSpPr txBox="1">
            <a:spLocks noChangeArrowheads="1"/>
          </p:cNvSpPr>
          <p:nvPr/>
        </p:nvSpPr>
        <p:spPr bwMode="auto">
          <a:xfrm>
            <a:off x="2053548" y="486850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(n=26)</a:t>
            </a:r>
            <a:endParaRPr lang="en-CA" dirty="0">
              <a:latin typeface="Arial Narrow" pitchFamily="34" charset="0"/>
            </a:endParaRPr>
          </a:p>
        </p:txBody>
      </p:sp>
      <p:sp>
        <p:nvSpPr>
          <p:cNvPr id="63" name="Text Box 10"/>
          <p:cNvSpPr txBox="1">
            <a:spLocks noChangeArrowheads="1"/>
          </p:cNvSpPr>
          <p:nvPr/>
        </p:nvSpPr>
        <p:spPr bwMode="auto">
          <a:xfrm>
            <a:off x="3704467" y="4124537"/>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(n=63)</a:t>
            </a:r>
            <a:endParaRPr lang="en-CA" dirty="0">
              <a:latin typeface="Arial Narrow" pitchFamily="34" charset="0"/>
            </a:endParaRPr>
          </a:p>
        </p:txBody>
      </p:sp>
      <p:sp>
        <p:nvSpPr>
          <p:cNvPr id="66" name="Text Box 10"/>
          <p:cNvSpPr txBox="1">
            <a:spLocks noChangeArrowheads="1"/>
          </p:cNvSpPr>
          <p:nvPr/>
        </p:nvSpPr>
        <p:spPr bwMode="auto">
          <a:xfrm>
            <a:off x="5363679" y="516271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(n=12)</a:t>
            </a:r>
            <a:endParaRPr lang="en-CA" dirty="0">
              <a:latin typeface="Arial Narrow" pitchFamily="34" charset="0"/>
            </a:endParaRPr>
          </a:p>
        </p:txBody>
      </p:sp>
      <p:sp>
        <p:nvSpPr>
          <p:cNvPr id="67" name="Text Box 10"/>
          <p:cNvSpPr txBox="1">
            <a:spLocks noChangeArrowheads="1"/>
          </p:cNvSpPr>
          <p:nvPr/>
        </p:nvSpPr>
        <p:spPr bwMode="auto">
          <a:xfrm>
            <a:off x="7036263" y="4075859"/>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(n=65)</a:t>
            </a:r>
            <a:endParaRPr lang="en-CA" dirty="0">
              <a:latin typeface="Arial Narrow" pitchFamily="34" charset="0"/>
            </a:endParaRPr>
          </a:p>
        </p:txBody>
      </p:sp>
      <p:sp>
        <p:nvSpPr>
          <p:cNvPr id="60" name="TextBox 59"/>
          <p:cNvSpPr txBox="1"/>
          <p:nvPr/>
        </p:nvSpPr>
        <p:spPr>
          <a:xfrm>
            <a:off x="629796" y="3413364"/>
            <a:ext cx="272892" cy="253916"/>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71" name="TextBox 70"/>
          <p:cNvSpPr txBox="1"/>
          <p:nvPr/>
        </p:nvSpPr>
        <p:spPr>
          <a:xfrm>
            <a:off x="2101169" y="4628643"/>
            <a:ext cx="272892" cy="253916"/>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4" name="TextBox 63"/>
          <p:cNvSpPr txBox="1"/>
          <p:nvPr/>
        </p:nvSpPr>
        <p:spPr>
          <a:xfrm>
            <a:off x="6923981" y="3800924"/>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5" name="TextBox 64"/>
          <p:cNvSpPr txBox="1"/>
          <p:nvPr/>
        </p:nvSpPr>
        <p:spPr>
          <a:xfrm>
            <a:off x="3632591" y="3890935"/>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8" name="TextBox 67"/>
          <p:cNvSpPr txBox="1"/>
          <p:nvPr/>
        </p:nvSpPr>
        <p:spPr>
          <a:xfrm>
            <a:off x="3989638" y="2938128"/>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Application Timeframe</a:t>
            </a:r>
          </a:p>
        </p:txBody>
      </p:sp>
      <p:graphicFrame>
        <p:nvGraphicFramePr>
          <p:cNvPr id="31" name="Object 2"/>
          <p:cNvGraphicFramePr>
            <a:graphicFrameLocks noGrp="1" noChangeAspect="1"/>
          </p:cNvGraphicFramePr>
          <p:nvPr>
            <p:ph idx="1"/>
            <p:extLst>
              <p:ext uri="{D42A27DB-BD31-4B8C-83A1-F6EECF244321}">
                <p14:modId xmlns:p14="http://schemas.microsoft.com/office/powerpoint/2010/main" val="1690333959"/>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29E31D8-566F-4FD6-95E5-6FC9EE862CFF}" type="slidenum">
              <a:rPr lang="en-US"/>
              <a:pPr/>
              <a:t>27</a:t>
            </a:fld>
            <a:endParaRPr lang="en-US" dirty="0"/>
          </a:p>
        </p:txBody>
      </p:sp>
      <p:sp>
        <p:nvSpPr>
          <p:cNvPr id="13317" name="Text Box 4"/>
          <p:cNvSpPr txBox="1">
            <a:spLocks noChangeArrowheads="1"/>
          </p:cNvSpPr>
          <p:nvPr/>
        </p:nvSpPr>
        <p:spPr bwMode="auto">
          <a:xfrm>
            <a:off x="7937830" y="431546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(n=196)</a:t>
            </a:r>
          </a:p>
        </p:txBody>
      </p:sp>
      <p:sp>
        <p:nvSpPr>
          <p:cNvPr id="13318" name="Text Box 5"/>
          <p:cNvSpPr txBox="1">
            <a:spLocks noChangeArrowheads="1"/>
          </p:cNvSpPr>
          <p:nvPr/>
        </p:nvSpPr>
        <p:spPr bwMode="auto">
          <a:xfrm>
            <a:off x="2042642" y="4145263"/>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(n=116)</a:t>
            </a:r>
          </a:p>
        </p:txBody>
      </p:sp>
      <p:sp>
        <p:nvSpPr>
          <p:cNvPr id="13319" name="Text Box 6"/>
          <p:cNvSpPr txBox="1">
            <a:spLocks noChangeArrowheads="1"/>
          </p:cNvSpPr>
          <p:nvPr/>
        </p:nvSpPr>
        <p:spPr bwMode="auto">
          <a:xfrm>
            <a:off x="1735250" y="4357857"/>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(n=183)</a:t>
            </a:r>
          </a:p>
        </p:txBody>
      </p:sp>
      <p:sp>
        <p:nvSpPr>
          <p:cNvPr id="13320" name="Text Box 7"/>
          <p:cNvSpPr txBox="1">
            <a:spLocks noChangeArrowheads="1"/>
          </p:cNvSpPr>
          <p:nvPr/>
        </p:nvSpPr>
        <p:spPr bwMode="auto">
          <a:xfrm>
            <a:off x="8206744" y="4319542"/>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(n=96)</a:t>
            </a:r>
          </a:p>
        </p:txBody>
      </p:sp>
      <p:sp>
        <p:nvSpPr>
          <p:cNvPr id="13321" name="Text Box 8"/>
          <p:cNvSpPr txBox="1">
            <a:spLocks noChangeArrowheads="1"/>
          </p:cNvSpPr>
          <p:nvPr/>
        </p:nvSpPr>
        <p:spPr bwMode="auto">
          <a:xfrm>
            <a:off x="6151875" y="4103857"/>
            <a:ext cx="455613" cy="184666"/>
          </a:xfrm>
          <a:prstGeom prst="rect">
            <a:avLst/>
          </a:prstGeom>
          <a:noFill/>
          <a:ln w="25400" algn="ctr">
            <a:noFill/>
            <a:miter lim="800000"/>
            <a:headEnd/>
            <a:tailEnd/>
          </a:ln>
        </p:spPr>
        <p:txBody>
          <a:bodyPr>
            <a:spAutoFit/>
          </a:bodyPr>
          <a:lstStyle/>
          <a:p>
            <a:r>
              <a:rPr lang="en-CA" b="0" dirty="0">
                <a:latin typeface="Arial Narrow" pitchFamily="34" charset="0"/>
              </a:rPr>
              <a:t>(n=121)</a:t>
            </a:r>
          </a:p>
        </p:txBody>
      </p:sp>
      <p:sp>
        <p:nvSpPr>
          <p:cNvPr id="13322" name="Text Box 9"/>
          <p:cNvSpPr txBox="1">
            <a:spLocks noChangeArrowheads="1"/>
          </p:cNvSpPr>
          <p:nvPr/>
        </p:nvSpPr>
        <p:spPr bwMode="auto">
          <a:xfrm>
            <a:off x="5315661" y="399320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(n=281)</a:t>
            </a:r>
          </a:p>
        </p:txBody>
      </p:sp>
      <p:sp>
        <p:nvSpPr>
          <p:cNvPr id="13323" name="Text Box 10"/>
          <p:cNvSpPr txBox="1">
            <a:spLocks noChangeArrowheads="1"/>
          </p:cNvSpPr>
          <p:nvPr/>
        </p:nvSpPr>
        <p:spPr bwMode="auto">
          <a:xfrm>
            <a:off x="4110562" y="4725644"/>
            <a:ext cx="455612" cy="184666"/>
          </a:xfrm>
          <a:prstGeom prst="rect">
            <a:avLst/>
          </a:prstGeom>
          <a:noFill/>
          <a:ln w="25400" algn="ctr">
            <a:noFill/>
            <a:miter lim="800000"/>
            <a:headEnd/>
            <a:tailEnd/>
          </a:ln>
        </p:spPr>
        <p:txBody>
          <a:bodyPr>
            <a:spAutoFit/>
          </a:bodyPr>
          <a:lstStyle/>
          <a:p>
            <a:pPr algn="l"/>
            <a:r>
              <a:rPr lang="en-CA" b="0" dirty="0">
                <a:latin typeface="Arial Narrow" pitchFamily="34" charset="0"/>
              </a:rPr>
              <a:t>(n=56)</a:t>
            </a:r>
          </a:p>
        </p:txBody>
      </p:sp>
      <p:sp>
        <p:nvSpPr>
          <p:cNvPr id="13324" name="Text Box 11"/>
          <p:cNvSpPr txBox="1">
            <a:spLocks noChangeArrowheads="1"/>
          </p:cNvSpPr>
          <p:nvPr/>
        </p:nvSpPr>
        <p:spPr bwMode="auto">
          <a:xfrm>
            <a:off x="3829166" y="461373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(n=131)</a:t>
            </a:r>
          </a:p>
        </p:txBody>
      </p:sp>
      <p:sp>
        <p:nvSpPr>
          <p:cNvPr id="13326" name="Text Box 14"/>
          <p:cNvSpPr txBox="1">
            <a:spLocks noChangeArrowheads="1"/>
          </p:cNvSpPr>
          <p:nvPr/>
        </p:nvSpPr>
        <p:spPr bwMode="auto">
          <a:xfrm>
            <a:off x="3550061" y="3214187"/>
            <a:ext cx="614750" cy="425450"/>
          </a:xfrm>
          <a:prstGeom prst="rect">
            <a:avLst/>
          </a:prstGeom>
          <a:noFill/>
          <a:ln w="12700" algn="ctr">
            <a:solidFill>
              <a:schemeClr val="accent6"/>
            </a:solidFill>
            <a:miter lim="800000"/>
            <a:headEnd/>
            <a:tailEnd/>
          </a:ln>
        </p:spPr>
        <p:txBody>
          <a:bodyPr wrap="square">
            <a:spAutoFit/>
          </a:bodyPr>
          <a:lstStyle/>
          <a:p>
            <a:r>
              <a:rPr lang="en-CA" sz="1500" dirty="0"/>
              <a:t>41%</a:t>
            </a:r>
            <a:r>
              <a:rPr lang="en-CA" dirty="0"/>
              <a:t>     (n=217)</a:t>
            </a:r>
          </a:p>
        </p:txBody>
      </p:sp>
      <p:sp>
        <p:nvSpPr>
          <p:cNvPr id="13327" name="Text Box 15"/>
          <p:cNvSpPr txBox="1">
            <a:spLocks noChangeArrowheads="1"/>
          </p:cNvSpPr>
          <p:nvPr/>
        </p:nvSpPr>
        <p:spPr bwMode="auto">
          <a:xfrm>
            <a:off x="4209180" y="3215775"/>
            <a:ext cx="604127" cy="42545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500" dirty="0"/>
              <a:t>44%</a:t>
            </a:r>
            <a:r>
              <a:rPr lang="en-CA" dirty="0"/>
              <a:t>     (n=389)</a:t>
            </a:r>
          </a:p>
        </p:txBody>
      </p:sp>
      <p:sp>
        <p:nvSpPr>
          <p:cNvPr id="13328" name="Text Box 16"/>
          <p:cNvSpPr txBox="1">
            <a:spLocks noChangeArrowheads="1"/>
          </p:cNvSpPr>
          <p:nvPr/>
        </p:nvSpPr>
        <p:spPr bwMode="auto">
          <a:xfrm>
            <a:off x="1208464" y="2759969"/>
            <a:ext cx="2509837" cy="411162"/>
          </a:xfrm>
          <a:prstGeom prst="rect">
            <a:avLst/>
          </a:prstGeom>
          <a:noFill/>
          <a:ln w="25400" algn="ctr">
            <a:noFill/>
            <a:miter lim="800000"/>
            <a:headEnd/>
            <a:tailEnd/>
          </a:ln>
        </p:spPr>
        <p:txBody>
          <a:bodyPr>
            <a:spAutoFit/>
          </a:bodyPr>
          <a:lstStyle/>
          <a:p>
            <a:r>
              <a:rPr lang="en-CA" sz="1400" dirty="0"/>
              <a:t>Apply Within 1 Year</a:t>
            </a:r>
            <a:br>
              <a:rPr lang="en-CA" sz="1400" dirty="0"/>
            </a:br>
            <a:r>
              <a:rPr lang="en-CA" sz="700" dirty="0"/>
              <a:t>(Top 2 Box)</a:t>
            </a:r>
          </a:p>
        </p:txBody>
      </p:sp>
      <p:sp>
        <p:nvSpPr>
          <p:cNvPr id="13329" name="Text Box 19"/>
          <p:cNvSpPr txBox="1">
            <a:spLocks noChangeArrowheads="1"/>
          </p:cNvSpPr>
          <p:nvPr/>
        </p:nvSpPr>
        <p:spPr bwMode="auto">
          <a:xfrm>
            <a:off x="171450" y="176015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When Do You Plan to Apply for Licensure?</a:t>
            </a:r>
          </a:p>
        </p:txBody>
      </p:sp>
      <p:sp>
        <p:nvSpPr>
          <p:cNvPr id="13330" name="Text Box 20"/>
          <p:cNvSpPr txBox="1">
            <a:spLocks noChangeArrowheads="1"/>
          </p:cNvSpPr>
          <p:nvPr/>
        </p:nvSpPr>
        <p:spPr bwMode="auto">
          <a:xfrm>
            <a:off x="434898" y="6244683"/>
            <a:ext cx="7958021" cy="338554"/>
          </a:xfrm>
          <a:prstGeom prst="rect">
            <a:avLst/>
          </a:prstGeom>
          <a:noFill/>
          <a:ln w="25400">
            <a:noFill/>
            <a:miter lim="800000"/>
            <a:headEnd/>
            <a:tailEnd/>
          </a:ln>
        </p:spPr>
        <p:txBody>
          <a:bodyPr wrap="square">
            <a:spAutoFit/>
          </a:bodyPr>
          <a:lstStyle/>
          <a:p>
            <a:pPr algn="l"/>
            <a:r>
              <a:rPr lang="en-US" sz="800" dirty="0">
                <a:solidFill>
                  <a:schemeClr val="tx1"/>
                </a:solidFill>
                <a:latin typeface="+mn-lt"/>
              </a:rPr>
              <a:t>Q27. Do you intend to apply for licensure...?  Base:  Respondents who plan to apply for licensure</a:t>
            </a:r>
            <a:r>
              <a:rPr lang="en-US" sz="800" dirty="0" smtClean="0">
                <a:solidFill>
                  <a:schemeClr val="tx1"/>
                </a:solidFill>
                <a:latin typeface="+mn-lt"/>
              </a:rPr>
              <a:t>, 2014 n=818; 2013 n=1035; 2012 n=1079; 2011 </a:t>
            </a:r>
            <a:r>
              <a:rPr lang="en-US" sz="800" dirty="0">
                <a:solidFill>
                  <a:schemeClr val="tx1"/>
                </a:solidFill>
                <a:latin typeface="+mn-lt"/>
              </a:rPr>
              <a:t>n=817, 2010, n=752; 2009, n=774; 2008, n=389</a:t>
            </a:r>
          </a:p>
        </p:txBody>
      </p:sp>
      <p:sp>
        <p:nvSpPr>
          <p:cNvPr id="13331" name="Text Box 22"/>
          <p:cNvSpPr txBox="1">
            <a:spLocks noChangeArrowheads="1"/>
          </p:cNvSpPr>
          <p:nvPr/>
        </p:nvSpPr>
        <p:spPr bwMode="auto">
          <a:xfrm>
            <a:off x="1473506" y="433100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(n=191)</a:t>
            </a:r>
          </a:p>
        </p:txBody>
      </p:sp>
      <p:sp>
        <p:nvSpPr>
          <p:cNvPr id="13332" name="Text Box 25"/>
          <p:cNvSpPr txBox="1">
            <a:spLocks noChangeArrowheads="1"/>
          </p:cNvSpPr>
          <p:nvPr/>
        </p:nvSpPr>
        <p:spPr bwMode="auto">
          <a:xfrm>
            <a:off x="3533606" y="4619742"/>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(n=130)</a:t>
            </a:r>
          </a:p>
        </p:txBody>
      </p:sp>
      <p:sp>
        <p:nvSpPr>
          <p:cNvPr id="13333" name="Text Box 26"/>
          <p:cNvSpPr txBox="1">
            <a:spLocks noChangeArrowheads="1"/>
          </p:cNvSpPr>
          <p:nvPr/>
        </p:nvSpPr>
        <p:spPr bwMode="auto">
          <a:xfrm>
            <a:off x="5596540" y="392065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(n=267)</a:t>
            </a:r>
          </a:p>
        </p:txBody>
      </p:sp>
      <p:sp>
        <p:nvSpPr>
          <p:cNvPr id="13334" name="Text Box 27"/>
          <p:cNvSpPr txBox="1">
            <a:spLocks noChangeArrowheads="1"/>
          </p:cNvSpPr>
          <p:nvPr/>
        </p:nvSpPr>
        <p:spPr bwMode="auto">
          <a:xfrm>
            <a:off x="7660503" y="4433633"/>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(n=164)</a:t>
            </a:r>
          </a:p>
        </p:txBody>
      </p:sp>
      <p:sp>
        <p:nvSpPr>
          <p:cNvPr id="13335" name="Text Box 28"/>
          <p:cNvSpPr txBox="1">
            <a:spLocks noChangeArrowheads="1"/>
          </p:cNvSpPr>
          <p:nvPr/>
        </p:nvSpPr>
        <p:spPr bwMode="auto">
          <a:xfrm>
            <a:off x="2888455" y="3215775"/>
            <a:ext cx="614750" cy="42545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500" dirty="0"/>
              <a:t>42%</a:t>
            </a:r>
            <a:r>
              <a:rPr lang="en-CA" dirty="0"/>
              <a:t>     (n=321)</a:t>
            </a:r>
          </a:p>
        </p:txBody>
      </p:sp>
      <p:sp>
        <p:nvSpPr>
          <p:cNvPr id="13336" name="Text Box 28"/>
          <p:cNvSpPr txBox="1">
            <a:spLocks noChangeArrowheads="1"/>
          </p:cNvSpPr>
          <p:nvPr/>
        </p:nvSpPr>
        <p:spPr bwMode="auto">
          <a:xfrm>
            <a:off x="2240926" y="3225300"/>
            <a:ext cx="614750" cy="415925"/>
          </a:xfrm>
          <a:prstGeom prst="rect">
            <a:avLst/>
          </a:prstGeom>
          <a:noFill/>
          <a:ln w="12700" algn="ctr">
            <a:solidFill>
              <a:schemeClr val="tx1">
                <a:lumMod val="40000"/>
                <a:lumOff val="60000"/>
              </a:schemeClr>
            </a:solidFill>
            <a:miter lim="800000"/>
            <a:headEnd/>
            <a:tailEnd/>
          </a:ln>
        </p:spPr>
        <p:txBody>
          <a:bodyPr wrap="square">
            <a:spAutoFit/>
          </a:bodyPr>
          <a:lstStyle/>
          <a:p>
            <a:r>
              <a:rPr lang="en-CA" sz="1500" dirty="0"/>
              <a:t>44%</a:t>
            </a:r>
            <a:r>
              <a:rPr lang="en-CA" dirty="0"/>
              <a:t>     (n=356)</a:t>
            </a:r>
          </a:p>
        </p:txBody>
      </p:sp>
      <p:sp>
        <p:nvSpPr>
          <p:cNvPr id="13337" name="Text Box 22"/>
          <p:cNvSpPr txBox="1">
            <a:spLocks noChangeArrowheads="1"/>
          </p:cNvSpPr>
          <p:nvPr/>
        </p:nvSpPr>
        <p:spPr bwMode="auto">
          <a:xfrm>
            <a:off x="1197212" y="43282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(n=203)</a:t>
            </a:r>
          </a:p>
        </p:txBody>
      </p:sp>
      <p:sp>
        <p:nvSpPr>
          <p:cNvPr id="13338" name="Text Box 25"/>
          <p:cNvSpPr txBox="1">
            <a:spLocks noChangeArrowheads="1"/>
          </p:cNvSpPr>
          <p:nvPr/>
        </p:nvSpPr>
        <p:spPr bwMode="auto">
          <a:xfrm>
            <a:off x="3261895" y="4552136"/>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(n=153)</a:t>
            </a:r>
          </a:p>
        </p:txBody>
      </p:sp>
      <p:sp>
        <p:nvSpPr>
          <p:cNvPr id="13339" name="Text Box 9"/>
          <p:cNvSpPr txBox="1">
            <a:spLocks noChangeArrowheads="1"/>
          </p:cNvSpPr>
          <p:nvPr/>
        </p:nvSpPr>
        <p:spPr bwMode="auto">
          <a:xfrm>
            <a:off x="5867169" y="4005563"/>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(n=264)</a:t>
            </a:r>
          </a:p>
        </p:txBody>
      </p:sp>
      <p:sp>
        <p:nvSpPr>
          <p:cNvPr id="13340" name="Text Box 7"/>
          <p:cNvSpPr txBox="1">
            <a:spLocks noChangeArrowheads="1"/>
          </p:cNvSpPr>
          <p:nvPr/>
        </p:nvSpPr>
        <p:spPr bwMode="auto">
          <a:xfrm>
            <a:off x="7390975" y="4440538"/>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(n=180)</a:t>
            </a:r>
          </a:p>
        </p:txBody>
      </p:sp>
      <p:sp>
        <p:nvSpPr>
          <p:cNvPr id="30" name="Content Placeholder 33"/>
          <p:cNvSpPr txBox="1">
            <a:spLocks/>
          </p:cNvSpPr>
          <p:nvPr/>
        </p:nvSpPr>
        <p:spPr>
          <a:xfrm>
            <a:off x="352424" y="742422"/>
            <a:ext cx="8464197" cy="9387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600"/>
              </a:spcAft>
              <a:buFont typeface="Wingdings" pitchFamily="2" charset="2"/>
              <a:buChar char="§"/>
              <a:defRPr/>
            </a:pPr>
            <a:r>
              <a:rPr lang="en-US" sz="1400" b="0" dirty="0" smtClean="0">
                <a:solidFill>
                  <a:schemeClr val="tx1"/>
                </a:solidFill>
                <a:latin typeface="+mj-lt"/>
              </a:rPr>
              <a:t>More than half of students who </a:t>
            </a:r>
            <a:r>
              <a:rPr lang="en-US" sz="1400" b="0" dirty="0">
                <a:solidFill>
                  <a:schemeClr val="tx1"/>
                </a:solidFill>
                <a:latin typeface="+mj-lt"/>
              </a:rPr>
              <a:t>intend to apply for licensure </a:t>
            </a:r>
            <a:r>
              <a:rPr lang="en-US" sz="1400" b="0" dirty="0" smtClean="0">
                <a:solidFill>
                  <a:schemeClr val="tx1"/>
                </a:solidFill>
                <a:latin typeface="+mj-lt"/>
              </a:rPr>
              <a:t>plan to do so within </a:t>
            </a:r>
            <a:r>
              <a:rPr lang="en-US" sz="1400" b="0" dirty="0">
                <a:solidFill>
                  <a:schemeClr val="tx1"/>
                </a:solidFill>
                <a:latin typeface="+mj-lt"/>
              </a:rPr>
              <a:t>one year </a:t>
            </a:r>
            <a:r>
              <a:rPr lang="en-US" sz="1400" b="0" dirty="0" smtClean="0">
                <a:solidFill>
                  <a:schemeClr val="tx1"/>
                </a:solidFill>
                <a:latin typeface="+mj-lt"/>
              </a:rPr>
              <a:t>(54%).  Three in ten plan </a:t>
            </a:r>
            <a:r>
              <a:rPr lang="en-US" sz="1400" b="0" dirty="0">
                <a:solidFill>
                  <a:schemeClr val="tx1"/>
                </a:solidFill>
                <a:latin typeface="+mj-lt"/>
              </a:rPr>
              <a:t>to apply after a year </a:t>
            </a:r>
            <a:r>
              <a:rPr lang="en-US" sz="1400" b="0" dirty="0" smtClean="0">
                <a:solidFill>
                  <a:schemeClr val="tx1"/>
                </a:solidFill>
                <a:latin typeface="+mj-lt"/>
              </a:rPr>
              <a:t>(29%), </a:t>
            </a:r>
            <a:r>
              <a:rPr lang="en-US" sz="1400" b="0" dirty="0">
                <a:solidFill>
                  <a:schemeClr val="tx1"/>
                </a:solidFill>
                <a:latin typeface="+mj-lt"/>
              </a:rPr>
              <a:t>while </a:t>
            </a:r>
            <a:r>
              <a:rPr lang="en-US" sz="1400" b="0" dirty="0" smtClean="0">
                <a:solidFill>
                  <a:schemeClr val="tx1"/>
                </a:solidFill>
                <a:latin typeface="+mj-lt"/>
              </a:rPr>
              <a:t>two in ten (24%) </a:t>
            </a:r>
            <a:r>
              <a:rPr lang="en-US" sz="1400" b="0" dirty="0">
                <a:solidFill>
                  <a:schemeClr val="tx1"/>
                </a:solidFill>
                <a:latin typeface="+mj-lt"/>
              </a:rPr>
              <a:t>remain undecided</a:t>
            </a:r>
            <a:r>
              <a:rPr lang="en-US" sz="1400" b="0" dirty="0" smtClean="0">
                <a:solidFill>
                  <a:schemeClr val="tx1"/>
                </a:solidFill>
                <a:latin typeface="+mj-lt"/>
              </a:rPr>
              <a:t>.</a:t>
            </a:r>
          </a:p>
          <a:p>
            <a:pPr marL="182563" indent="-182563" algn="l" fontAlgn="auto">
              <a:spcBef>
                <a:spcPts val="0"/>
              </a:spcBef>
              <a:spcAft>
                <a:spcPts val="600"/>
              </a:spcAft>
              <a:buFont typeface="Wingdings" pitchFamily="2" charset="2"/>
              <a:buChar char="§"/>
              <a:defRPr/>
            </a:pPr>
            <a:r>
              <a:rPr lang="en-US" sz="1400" b="0" dirty="0" smtClean="0">
                <a:solidFill>
                  <a:schemeClr val="tx1"/>
                </a:solidFill>
                <a:latin typeface="+mj-lt"/>
              </a:rPr>
              <a:t>Compared to 2013, students are more likely to indicate they plan to apply within six months and less likely to report they don’t know or are unsure.</a:t>
            </a:r>
            <a:endParaRPr lang="en-US" sz="1400" b="0" dirty="0">
              <a:solidFill>
                <a:schemeClr val="tx1"/>
              </a:solidFill>
              <a:latin typeface="+mj-lt"/>
            </a:endParaRPr>
          </a:p>
        </p:txBody>
      </p:sp>
      <p:sp>
        <p:nvSpPr>
          <p:cNvPr id="32" name="Text Box 28"/>
          <p:cNvSpPr txBox="1">
            <a:spLocks noChangeArrowheads="1"/>
          </p:cNvSpPr>
          <p:nvPr/>
        </p:nvSpPr>
        <p:spPr bwMode="auto">
          <a:xfrm>
            <a:off x="1586990" y="3225300"/>
            <a:ext cx="614750" cy="415925"/>
          </a:xfrm>
          <a:prstGeom prst="rect">
            <a:avLst/>
          </a:prstGeom>
          <a:noFill/>
          <a:ln w="12700" algn="ctr">
            <a:solidFill>
              <a:schemeClr val="tx1">
                <a:lumMod val="60000"/>
                <a:lumOff val="40000"/>
              </a:schemeClr>
            </a:solidFill>
            <a:miter lim="800000"/>
            <a:headEnd/>
            <a:tailEnd/>
          </a:ln>
        </p:spPr>
        <p:txBody>
          <a:bodyPr wrap="square">
            <a:spAutoFit/>
          </a:bodyPr>
          <a:lstStyle/>
          <a:p>
            <a:r>
              <a:rPr lang="en-CA" sz="1500" dirty="0" smtClean="0"/>
              <a:t>46%</a:t>
            </a:r>
            <a:r>
              <a:rPr lang="en-CA" dirty="0" smtClean="0"/>
              <a:t>     </a:t>
            </a:r>
            <a:r>
              <a:rPr lang="en-CA" dirty="0"/>
              <a:t>(</a:t>
            </a:r>
            <a:r>
              <a:rPr lang="en-CA" dirty="0" smtClean="0"/>
              <a:t>n=500)</a:t>
            </a:r>
            <a:endParaRPr lang="en-CA" dirty="0"/>
          </a:p>
        </p:txBody>
      </p:sp>
      <p:sp>
        <p:nvSpPr>
          <p:cNvPr id="33" name="AutoShape 10"/>
          <p:cNvSpPr>
            <a:spLocks/>
          </p:cNvSpPr>
          <p:nvPr/>
        </p:nvSpPr>
        <p:spPr bwMode="auto">
          <a:xfrm rot="5400000">
            <a:off x="2296812" y="1879141"/>
            <a:ext cx="151141"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4" name="Text Box 22"/>
          <p:cNvSpPr txBox="1">
            <a:spLocks noChangeArrowheads="1"/>
          </p:cNvSpPr>
          <p:nvPr/>
        </p:nvSpPr>
        <p:spPr bwMode="auto">
          <a:xfrm>
            <a:off x="915216" y="417760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(n=316)</a:t>
            </a:r>
            <a:endParaRPr lang="en-CA" b="0" dirty="0">
              <a:latin typeface="Arial Narrow" pitchFamily="34" charset="0"/>
            </a:endParaRPr>
          </a:p>
        </p:txBody>
      </p:sp>
      <p:sp>
        <p:nvSpPr>
          <p:cNvPr id="35" name="Text Box 22"/>
          <p:cNvSpPr txBox="1">
            <a:spLocks noChangeArrowheads="1"/>
          </p:cNvSpPr>
          <p:nvPr/>
        </p:nvSpPr>
        <p:spPr bwMode="auto">
          <a:xfrm>
            <a:off x="2998719" y="4619244"/>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(n=184)</a:t>
            </a:r>
            <a:endParaRPr lang="en-CA" b="0" dirty="0">
              <a:latin typeface="Arial Narrow" pitchFamily="34" charset="0"/>
            </a:endParaRPr>
          </a:p>
        </p:txBody>
      </p:sp>
      <p:sp>
        <p:nvSpPr>
          <p:cNvPr id="36" name="Text Box 22"/>
          <p:cNvSpPr txBox="1">
            <a:spLocks noChangeArrowheads="1"/>
          </p:cNvSpPr>
          <p:nvPr/>
        </p:nvSpPr>
        <p:spPr bwMode="auto">
          <a:xfrm>
            <a:off x="5060262" y="414307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(n=329)</a:t>
            </a:r>
            <a:endParaRPr lang="en-CA" b="0" dirty="0">
              <a:latin typeface="Arial Narrow" pitchFamily="34" charset="0"/>
            </a:endParaRPr>
          </a:p>
        </p:txBody>
      </p:sp>
      <p:sp>
        <p:nvSpPr>
          <p:cNvPr id="37" name="Text Box 22"/>
          <p:cNvSpPr txBox="1">
            <a:spLocks noChangeArrowheads="1"/>
          </p:cNvSpPr>
          <p:nvPr/>
        </p:nvSpPr>
        <p:spPr bwMode="auto">
          <a:xfrm>
            <a:off x="7095229" y="4407999"/>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(n=250)</a:t>
            </a:r>
            <a:endParaRPr lang="en-CA" b="0" dirty="0">
              <a:latin typeface="Arial Narrow" pitchFamily="34" charset="0"/>
            </a:endParaRPr>
          </a:p>
        </p:txBody>
      </p:sp>
      <p:sp>
        <p:nvSpPr>
          <p:cNvPr id="41" name="Text Box 28"/>
          <p:cNvSpPr txBox="1">
            <a:spLocks noChangeArrowheads="1"/>
          </p:cNvSpPr>
          <p:nvPr/>
        </p:nvSpPr>
        <p:spPr bwMode="auto">
          <a:xfrm>
            <a:off x="937133" y="3223323"/>
            <a:ext cx="614750" cy="415498"/>
          </a:xfrm>
          <a:prstGeom prst="rect">
            <a:avLst/>
          </a:prstGeom>
          <a:noFill/>
          <a:ln w="12700" algn="ctr">
            <a:solidFill>
              <a:schemeClr val="tx1"/>
            </a:solidFill>
            <a:miter lim="800000"/>
            <a:headEnd/>
            <a:tailEnd/>
          </a:ln>
        </p:spPr>
        <p:txBody>
          <a:bodyPr wrap="square">
            <a:spAutoFit/>
          </a:bodyPr>
          <a:lstStyle/>
          <a:p>
            <a:r>
              <a:rPr lang="en-CA" sz="1500" dirty="0" smtClean="0"/>
              <a:t>47%</a:t>
            </a:r>
            <a:r>
              <a:rPr lang="en-CA" dirty="0" smtClean="0"/>
              <a:t>     </a:t>
            </a:r>
            <a:r>
              <a:rPr lang="en-CA" dirty="0"/>
              <a:t>(</a:t>
            </a:r>
            <a:r>
              <a:rPr lang="en-CA" dirty="0" smtClean="0"/>
              <a:t>n=491)</a:t>
            </a:r>
            <a:endParaRPr lang="en-CA" dirty="0"/>
          </a:p>
        </p:txBody>
      </p:sp>
      <p:sp>
        <p:nvSpPr>
          <p:cNvPr id="42" name="Text Box 22"/>
          <p:cNvSpPr txBox="1">
            <a:spLocks noChangeArrowheads="1"/>
          </p:cNvSpPr>
          <p:nvPr/>
        </p:nvSpPr>
        <p:spPr bwMode="auto">
          <a:xfrm>
            <a:off x="659843" y="422113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(n=290)</a:t>
            </a:r>
            <a:endParaRPr lang="en-CA" b="0" dirty="0">
              <a:latin typeface="Arial Narrow" pitchFamily="34" charset="0"/>
            </a:endParaRPr>
          </a:p>
        </p:txBody>
      </p:sp>
      <p:sp>
        <p:nvSpPr>
          <p:cNvPr id="43" name="Text Box 22"/>
          <p:cNvSpPr txBox="1">
            <a:spLocks noChangeArrowheads="1"/>
          </p:cNvSpPr>
          <p:nvPr/>
        </p:nvSpPr>
        <p:spPr bwMode="auto">
          <a:xfrm>
            <a:off x="2728463" y="4541468"/>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(n=201)</a:t>
            </a:r>
            <a:endParaRPr lang="en-CA" b="0" dirty="0">
              <a:latin typeface="Arial Narrow" pitchFamily="34" charset="0"/>
            </a:endParaRPr>
          </a:p>
        </p:txBody>
      </p:sp>
      <p:sp>
        <p:nvSpPr>
          <p:cNvPr id="44" name="Text Box 22"/>
          <p:cNvSpPr txBox="1">
            <a:spLocks noChangeArrowheads="1"/>
          </p:cNvSpPr>
          <p:nvPr/>
        </p:nvSpPr>
        <p:spPr bwMode="auto">
          <a:xfrm>
            <a:off x="4791979" y="4184787"/>
            <a:ext cx="461962" cy="184666"/>
          </a:xfrm>
          <a:prstGeom prst="rect">
            <a:avLst/>
          </a:prstGeom>
          <a:noFill/>
          <a:ln w="25400" algn="ctr">
            <a:noFill/>
            <a:miter lim="800000"/>
            <a:headEnd/>
            <a:tailEnd/>
          </a:ln>
        </p:spPr>
        <p:txBody>
          <a:bodyPr wrap="square">
            <a:spAutoFit/>
          </a:bodyPr>
          <a:lstStyle/>
          <a:p>
            <a:r>
              <a:rPr lang="en-CA" b="0" dirty="0" smtClean="0">
                <a:latin typeface="Arial Narrow" pitchFamily="34" charset="0"/>
              </a:rPr>
              <a:t>(n=297)</a:t>
            </a:r>
            <a:endParaRPr lang="en-CA" b="0" dirty="0">
              <a:latin typeface="Arial Narrow" pitchFamily="34" charset="0"/>
            </a:endParaRPr>
          </a:p>
        </p:txBody>
      </p:sp>
      <p:sp>
        <p:nvSpPr>
          <p:cNvPr id="45" name="Text Box 22"/>
          <p:cNvSpPr txBox="1">
            <a:spLocks noChangeArrowheads="1"/>
          </p:cNvSpPr>
          <p:nvPr/>
        </p:nvSpPr>
        <p:spPr bwMode="auto">
          <a:xfrm>
            <a:off x="6834165" y="437094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(n=247)</a:t>
            </a:r>
            <a:endParaRPr lang="en-CA" b="0" dirty="0">
              <a:latin typeface="Arial Narrow" pitchFamily="34" charset="0"/>
            </a:endParaRPr>
          </a:p>
        </p:txBody>
      </p:sp>
      <p:sp>
        <p:nvSpPr>
          <p:cNvPr id="40" name="Text Box 28"/>
          <p:cNvSpPr txBox="1">
            <a:spLocks noChangeArrowheads="1"/>
          </p:cNvSpPr>
          <p:nvPr/>
        </p:nvSpPr>
        <p:spPr bwMode="auto">
          <a:xfrm>
            <a:off x="330179" y="3227439"/>
            <a:ext cx="635448" cy="415498"/>
          </a:xfrm>
          <a:prstGeom prst="rect">
            <a:avLst/>
          </a:prstGeom>
          <a:noFill/>
          <a:ln w="12700" algn="ctr">
            <a:solidFill>
              <a:schemeClr val="tx1"/>
            </a:solidFill>
            <a:miter lim="800000"/>
            <a:headEnd/>
            <a:tailEnd/>
          </a:ln>
        </p:spPr>
        <p:txBody>
          <a:bodyPr wrap="square">
            <a:spAutoFit/>
          </a:bodyPr>
          <a:lstStyle/>
          <a:p>
            <a:pPr algn="r"/>
            <a:r>
              <a:rPr lang="en-CA" sz="1500" dirty="0" smtClean="0"/>
              <a:t> 54%</a:t>
            </a:r>
            <a:r>
              <a:rPr lang="en-CA" dirty="0" smtClean="0"/>
              <a:t>     </a:t>
            </a:r>
            <a:r>
              <a:rPr lang="en-CA" dirty="0"/>
              <a:t>(</a:t>
            </a:r>
            <a:r>
              <a:rPr lang="en-CA" dirty="0" smtClean="0"/>
              <a:t>n=433)</a:t>
            </a:r>
            <a:endParaRPr lang="en-CA" dirty="0"/>
          </a:p>
        </p:txBody>
      </p:sp>
      <p:sp>
        <p:nvSpPr>
          <p:cNvPr id="47" name="Text Box 22"/>
          <p:cNvSpPr txBox="1">
            <a:spLocks noChangeArrowheads="1"/>
          </p:cNvSpPr>
          <p:nvPr/>
        </p:nvSpPr>
        <p:spPr bwMode="auto">
          <a:xfrm>
            <a:off x="362722" y="396111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(n=282)</a:t>
            </a:r>
            <a:endParaRPr lang="en-CA" b="0" dirty="0">
              <a:latin typeface="Arial Narrow" pitchFamily="34" charset="0"/>
            </a:endParaRPr>
          </a:p>
        </p:txBody>
      </p:sp>
      <p:sp>
        <p:nvSpPr>
          <p:cNvPr id="48" name="Text Box 22"/>
          <p:cNvSpPr txBox="1">
            <a:spLocks noChangeArrowheads="1"/>
          </p:cNvSpPr>
          <p:nvPr/>
        </p:nvSpPr>
        <p:spPr bwMode="auto">
          <a:xfrm>
            <a:off x="2426493" y="453261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(n=151)</a:t>
            </a:r>
            <a:endParaRPr lang="en-CA" b="0" dirty="0">
              <a:latin typeface="Arial Narrow" pitchFamily="34" charset="0"/>
            </a:endParaRPr>
          </a:p>
        </p:txBody>
      </p:sp>
      <p:sp>
        <p:nvSpPr>
          <p:cNvPr id="49" name="Text Box 22"/>
          <p:cNvSpPr txBox="1">
            <a:spLocks noChangeArrowheads="1"/>
          </p:cNvSpPr>
          <p:nvPr/>
        </p:nvSpPr>
        <p:spPr bwMode="auto">
          <a:xfrm>
            <a:off x="4491037" y="4187060"/>
            <a:ext cx="461962" cy="184666"/>
          </a:xfrm>
          <a:prstGeom prst="rect">
            <a:avLst/>
          </a:prstGeom>
          <a:noFill/>
          <a:ln w="25400" algn="ctr">
            <a:noFill/>
            <a:miter lim="800000"/>
            <a:headEnd/>
            <a:tailEnd/>
          </a:ln>
        </p:spPr>
        <p:txBody>
          <a:bodyPr wrap="square">
            <a:spAutoFit/>
          </a:bodyPr>
          <a:lstStyle/>
          <a:p>
            <a:r>
              <a:rPr lang="en-CA" b="0" dirty="0" smtClean="0">
                <a:latin typeface="Arial Narrow" pitchFamily="34" charset="0"/>
              </a:rPr>
              <a:t>(n=236)</a:t>
            </a:r>
            <a:endParaRPr lang="en-CA" b="0" dirty="0">
              <a:latin typeface="Arial Narrow" pitchFamily="34" charset="0"/>
            </a:endParaRPr>
          </a:p>
        </p:txBody>
      </p:sp>
      <p:sp>
        <p:nvSpPr>
          <p:cNvPr id="50" name="Text Box 22"/>
          <p:cNvSpPr txBox="1">
            <a:spLocks noChangeArrowheads="1"/>
          </p:cNvSpPr>
          <p:nvPr/>
        </p:nvSpPr>
        <p:spPr bwMode="auto">
          <a:xfrm>
            <a:off x="6578601" y="4568715"/>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(n=149)</a:t>
            </a:r>
            <a:endParaRPr lang="en-CA" b="0" dirty="0">
              <a:latin typeface="Arial Narrow" pitchFamily="34" charset="0"/>
            </a:endParaRPr>
          </a:p>
        </p:txBody>
      </p:sp>
      <p:sp>
        <p:nvSpPr>
          <p:cNvPr id="46" name="TextBox 45"/>
          <p:cNvSpPr txBox="1"/>
          <p:nvPr/>
        </p:nvSpPr>
        <p:spPr>
          <a:xfrm>
            <a:off x="272032" y="3812788"/>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51" name="TextBox 50"/>
          <p:cNvSpPr txBox="1"/>
          <p:nvPr/>
        </p:nvSpPr>
        <p:spPr>
          <a:xfrm>
            <a:off x="320654" y="3227026"/>
            <a:ext cx="174874"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53" name="TextBox 52"/>
          <p:cNvSpPr txBox="1"/>
          <p:nvPr/>
        </p:nvSpPr>
        <p:spPr>
          <a:xfrm>
            <a:off x="6668539" y="4238642"/>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Waiting to Apply</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1547290045"/>
              </p:ext>
            </p:extLst>
          </p:nvPr>
        </p:nvGraphicFramePr>
        <p:xfrm>
          <a:off x="403225" y="1683834"/>
          <a:ext cx="7639050" cy="4516243"/>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B889DC-2272-4B5C-9078-6C3B2BF71FCB}" type="slidenum">
              <a:rPr lang="en-US"/>
              <a:pPr/>
              <a:t>28</a:t>
            </a:fld>
            <a:endParaRPr lang="en-US" dirty="0"/>
          </a:p>
        </p:txBody>
      </p:sp>
      <p:sp>
        <p:nvSpPr>
          <p:cNvPr id="14341" name="Text Box 3"/>
          <p:cNvSpPr txBox="1">
            <a:spLocks noChangeArrowheads="1"/>
          </p:cNvSpPr>
          <p:nvPr/>
        </p:nvSpPr>
        <p:spPr bwMode="auto">
          <a:xfrm>
            <a:off x="312234" y="6200465"/>
            <a:ext cx="81438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Why do you intend to wait more than a year to apply for the P.Eng.?  Base: Respondents who said &gt;1yr or don’t know/unsure in Q27</a:t>
            </a:r>
            <a:r>
              <a:rPr lang="en-US" sz="800" dirty="0" smtClean="0">
                <a:solidFill>
                  <a:schemeClr val="tx1"/>
                </a:solidFill>
                <a:latin typeface="+mj-lt"/>
              </a:rPr>
              <a:t>, 2014 n=385; 2013 n=544; 2012 n=579; 2011 </a:t>
            </a:r>
            <a:r>
              <a:rPr lang="en-US" sz="800" dirty="0">
                <a:solidFill>
                  <a:schemeClr val="tx1"/>
                </a:solidFill>
                <a:latin typeface="+mj-lt"/>
              </a:rPr>
              <a:t>n=461, 2010, n=431; 2009, n=460.</a:t>
            </a:r>
          </a:p>
        </p:txBody>
      </p:sp>
      <p:sp>
        <p:nvSpPr>
          <p:cNvPr id="14342" name="Text Box 6"/>
          <p:cNvSpPr txBox="1">
            <a:spLocks noChangeArrowheads="1"/>
          </p:cNvSpPr>
          <p:nvPr/>
        </p:nvSpPr>
        <p:spPr bwMode="auto">
          <a:xfrm>
            <a:off x="2689911" y="3720072"/>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3" name="Text Box 7"/>
          <p:cNvSpPr txBox="1">
            <a:spLocks noChangeArrowheads="1"/>
          </p:cNvSpPr>
          <p:nvPr/>
        </p:nvSpPr>
        <p:spPr bwMode="auto">
          <a:xfrm>
            <a:off x="6677024" y="2634565"/>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(n=380)</a:t>
            </a:r>
          </a:p>
        </p:txBody>
      </p:sp>
      <p:sp>
        <p:nvSpPr>
          <p:cNvPr id="14344" name="Text Box 8"/>
          <p:cNvSpPr txBox="1">
            <a:spLocks noChangeArrowheads="1"/>
          </p:cNvSpPr>
          <p:nvPr/>
        </p:nvSpPr>
        <p:spPr bwMode="auto">
          <a:xfrm>
            <a:off x="2619375" y="4798327"/>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5" name="Text Box 9"/>
          <p:cNvSpPr txBox="1">
            <a:spLocks noChangeArrowheads="1"/>
          </p:cNvSpPr>
          <p:nvPr/>
        </p:nvSpPr>
        <p:spPr bwMode="auto">
          <a:xfrm>
            <a:off x="2614613" y="5894946"/>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7" name="Text Box 11"/>
          <p:cNvSpPr txBox="1">
            <a:spLocks noChangeArrowheads="1"/>
          </p:cNvSpPr>
          <p:nvPr/>
        </p:nvSpPr>
        <p:spPr bwMode="auto">
          <a:xfrm>
            <a:off x="293688" y="1411908"/>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Plan to Wait  More Than a Year to Apply?</a:t>
            </a:r>
          </a:p>
        </p:txBody>
      </p:sp>
      <p:sp>
        <p:nvSpPr>
          <p:cNvPr id="14348" name="Text Box 12"/>
          <p:cNvSpPr txBox="1">
            <a:spLocks noChangeArrowheads="1"/>
          </p:cNvSpPr>
          <p:nvPr/>
        </p:nvSpPr>
        <p:spPr bwMode="auto">
          <a:xfrm>
            <a:off x="6926262" y="2460841"/>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(n=378)</a:t>
            </a:r>
          </a:p>
        </p:txBody>
      </p:sp>
      <p:sp>
        <p:nvSpPr>
          <p:cNvPr id="14349" name="Text Box 13"/>
          <p:cNvSpPr txBox="1">
            <a:spLocks noChangeArrowheads="1"/>
          </p:cNvSpPr>
          <p:nvPr/>
        </p:nvSpPr>
        <p:spPr bwMode="auto">
          <a:xfrm>
            <a:off x="2554287" y="357333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(n=10)</a:t>
            </a:r>
          </a:p>
        </p:txBody>
      </p:sp>
      <p:sp>
        <p:nvSpPr>
          <p:cNvPr id="14350" name="Text Box 14"/>
          <p:cNvSpPr txBox="1">
            <a:spLocks noChangeArrowheads="1"/>
          </p:cNvSpPr>
          <p:nvPr/>
        </p:nvSpPr>
        <p:spPr bwMode="auto">
          <a:xfrm>
            <a:off x="2457107" y="4646828"/>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a:t>
            </a:r>
          </a:p>
        </p:txBody>
      </p:sp>
      <p:sp>
        <p:nvSpPr>
          <p:cNvPr id="14351" name="Text Box 15"/>
          <p:cNvSpPr txBox="1">
            <a:spLocks noChangeArrowheads="1"/>
          </p:cNvSpPr>
          <p:nvPr/>
        </p:nvSpPr>
        <p:spPr bwMode="auto">
          <a:xfrm>
            <a:off x="2468562" y="5738342"/>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(n=4)</a:t>
            </a:r>
          </a:p>
        </p:txBody>
      </p:sp>
      <p:sp>
        <p:nvSpPr>
          <p:cNvPr id="14352" name="Text Box 12"/>
          <p:cNvSpPr txBox="1">
            <a:spLocks noChangeArrowheads="1"/>
          </p:cNvSpPr>
          <p:nvPr/>
        </p:nvSpPr>
        <p:spPr bwMode="auto">
          <a:xfrm>
            <a:off x="6888162" y="2304580"/>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(n=397)</a:t>
            </a:r>
          </a:p>
        </p:txBody>
      </p:sp>
      <p:sp>
        <p:nvSpPr>
          <p:cNvPr id="14353" name="Text Box 6"/>
          <p:cNvSpPr txBox="1">
            <a:spLocks noChangeArrowheads="1"/>
          </p:cNvSpPr>
          <p:nvPr/>
        </p:nvSpPr>
        <p:spPr bwMode="auto">
          <a:xfrm>
            <a:off x="2637523" y="3410381"/>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(n=15)</a:t>
            </a:r>
          </a:p>
        </p:txBody>
      </p:sp>
      <p:sp>
        <p:nvSpPr>
          <p:cNvPr id="14354" name="Text Box 14"/>
          <p:cNvSpPr txBox="1">
            <a:spLocks noChangeArrowheads="1"/>
          </p:cNvSpPr>
          <p:nvPr/>
        </p:nvSpPr>
        <p:spPr bwMode="auto">
          <a:xfrm>
            <a:off x="2503831" y="4496231"/>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(n=4)</a:t>
            </a:r>
          </a:p>
        </p:txBody>
      </p:sp>
      <p:sp>
        <p:nvSpPr>
          <p:cNvPr id="14355" name="Text Box 9"/>
          <p:cNvSpPr txBox="1">
            <a:spLocks noChangeArrowheads="1"/>
          </p:cNvSpPr>
          <p:nvPr/>
        </p:nvSpPr>
        <p:spPr bwMode="auto">
          <a:xfrm>
            <a:off x="2538412" y="5586158"/>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(n=6)</a:t>
            </a:r>
          </a:p>
        </p:txBody>
      </p:sp>
      <p:sp>
        <p:nvSpPr>
          <p:cNvPr id="21" name="Content Placeholder 33"/>
          <p:cNvSpPr txBox="1">
            <a:spLocks/>
          </p:cNvSpPr>
          <p:nvPr/>
        </p:nvSpPr>
        <p:spPr>
          <a:xfrm>
            <a:off x="352425" y="745312"/>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Among those students who plan to wait at least a year to apply for licensure or are unsure, virtually all cite the desire for required work experience as the reason for the delay or uncertainty, consistent with 2013.</a:t>
            </a:r>
            <a:endParaRPr lang="en-US" sz="1400" b="0" dirty="0">
              <a:solidFill>
                <a:schemeClr val="tx1"/>
              </a:solidFill>
              <a:latin typeface="+mj-lt"/>
            </a:endParaRPr>
          </a:p>
        </p:txBody>
      </p:sp>
      <p:sp>
        <p:nvSpPr>
          <p:cNvPr id="23" name="Text Box 22"/>
          <p:cNvSpPr txBox="1">
            <a:spLocks noChangeArrowheads="1"/>
          </p:cNvSpPr>
          <p:nvPr/>
        </p:nvSpPr>
        <p:spPr bwMode="auto">
          <a:xfrm>
            <a:off x="7027431" y="213866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(n=519)</a:t>
            </a:r>
            <a:endParaRPr lang="en-CA" b="0" dirty="0">
              <a:latin typeface="Arial Narrow" pitchFamily="34" charset="0"/>
            </a:endParaRPr>
          </a:p>
        </p:txBody>
      </p:sp>
      <p:sp>
        <p:nvSpPr>
          <p:cNvPr id="24" name="Text Box 22"/>
          <p:cNvSpPr txBox="1">
            <a:spLocks noChangeArrowheads="1"/>
          </p:cNvSpPr>
          <p:nvPr/>
        </p:nvSpPr>
        <p:spPr bwMode="auto">
          <a:xfrm>
            <a:off x="2519508" y="322884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(n=6)</a:t>
            </a:r>
            <a:endParaRPr lang="en-CA" b="0" dirty="0">
              <a:latin typeface="Arial Narrow" pitchFamily="34" charset="0"/>
            </a:endParaRPr>
          </a:p>
        </p:txBody>
      </p:sp>
      <p:sp>
        <p:nvSpPr>
          <p:cNvPr id="25" name="Text Box 22"/>
          <p:cNvSpPr txBox="1">
            <a:spLocks noChangeArrowheads="1"/>
          </p:cNvSpPr>
          <p:nvPr/>
        </p:nvSpPr>
        <p:spPr bwMode="auto">
          <a:xfrm>
            <a:off x="2509983" y="431469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(n=8)</a:t>
            </a:r>
            <a:endParaRPr lang="en-CA" b="0" dirty="0">
              <a:latin typeface="Arial Narrow" pitchFamily="34" charset="0"/>
            </a:endParaRPr>
          </a:p>
        </p:txBody>
      </p:sp>
      <p:sp>
        <p:nvSpPr>
          <p:cNvPr id="26" name="Text Box 22"/>
          <p:cNvSpPr txBox="1">
            <a:spLocks noChangeArrowheads="1"/>
          </p:cNvSpPr>
          <p:nvPr/>
        </p:nvSpPr>
        <p:spPr bwMode="auto">
          <a:xfrm>
            <a:off x="2445040" y="541636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a:t>
            </a:r>
            <a:endParaRPr lang="en-CA" b="0" dirty="0">
              <a:latin typeface="Arial Narrow" pitchFamily="34" charset="0"/>
            </a:endParaRPr>
          </a:p>
        </p:txBody>
      </p:sp>
      <p:sp>
        <p:nvSpPr>
          <p:cNvPr id="27" name="Text Box 22"/>
          <p:cNvSpPr txBox="1">
            <a:spLocks noChangeArrowheads="1"/>
          </p:cNvSpPr>
          <p:nvPr/>
        </p:nvSpPr>
        <p:spPr bwMode="auto">
          <a:xfrm>
            <a:off x="2548083" y="307541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(n=10)</a:t>
            </a:r>
            <a:endParaRPr lang="en-CA" b="0" dirty="0">
              <a:latin typeface="Arial Narrow" pitchFamily="34" charset="0"/>
            </a:endParaRPr>
          </a:p>
        </p:txBody>
      </p:sp>
      <p:sp>
        <p:nvSpPr>
          <p:cNvPr id="29" name="Text Box 22"/>
          <p:cNvSpPr txBox="1">
            <a:spLocks noChangeArrowheads="1"/>
          </p:cNvSpPr>
          <p:nvPr/>
        </p:nvSpPr>
        <p:spPr bwMode="auto">
          <a:xfrm>
            <a:off x="2519508" y="414221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(n=7)</a:t>
            </a:r>
            <a:endParaRPr lang="en-CA" b="0" dirty="0">
              <a:latin typeface="Arial Narrow" pitchFamily="34" charset="0"/>
            </a:endParaRPr>
          </a:p>
        </p:txBody>
      </p:sp>
      <p:sp>
        <p:nvSpPr>
          <p:cNvPr id="30" name="Text Box 22"/>
          <p:cNvSpPr txBox="1">
            <a:spLocks noChangeArrowheads="1"/>
          </p:cNvSpPr>
          <p:nvPr/>
        </p:nvSpPr>
        <p:spPr bwMode="auto">
          <a:xfrm>
            <a:off x="2481408" y="525663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a:t>
            </a:r>
            <a:endParaRPr lang="en-CA" b="0" dirty="0">
              <a:latin typeface="Arial Narrow" pitchFamily="34" charset="0"/>
            </a:endParaRPr>
          </a:p>
        </p:txBody>
      </p:sp>
      <p:sp>
        <p:nvSpPr>
          <p:cNvPr id="31" name="Text Box 22"/>
          <p:cNvSpPr txBox="1">
            <a:spLocks noChangeArrowheads="1"/>
          </p:cNvSpPr>
          <p:nvPr/>
        </p:nvSpPr>
        <p:spPr bwMode="auto">
          <a:xfrm>
            <a:off x="6948633" y="198003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(n=480)</a:t>
            </a:r>
            <a:endParaRPr lang="en-CA" b="0" dirty="0">
              <a:latin typeface="Arial Narrow" pitchFamily="34" charset="0"/>
            </a:endParaRPr>
          </a:p>
        </p:txBody>
      </p:sp>
      <p:sp>
        <p:nvSpPr>
          <p:cNvPr id="32" name="Text Box 22"/>
          <p:cNvSpPr txBox="1">
            <a:spLocks noChangeArrowheads="1"/>
          </p:cNvSpPr>
          <p:nvPr/>
        </p:nvSpPr>
        <p:spPr bwMode="auto">
          <a:xfrm>
            <a:off x="7119143" y="182583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(n=350)</a:t>
            </a:r>
            <a:endParaRPr lang="en-CA" b="0" dirty="0">
              <a:latin typeface="Arial Narrow" pitchFamily="34" charset="0"/>
            </a:endParaRPr>
          </a:p>
        </p:txBody>
      </p:sp>
      <p:sp>
        <p:nvSpPr>
          <p:cNvPr id="33" name="Text Box 22"/>
          <p:cNvSpPr txBox="1">
            <a:spLocks noChangeArrowheads="1"/>
          </p:cNvSpPr>
          <p:nvPr/>
        </p:nvSpPr>
        <p:spPr bwMode="auto">
          <a:xfrm>
            <a:off x="2519508" y="289126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a:t>
            </a:r>
            <a:endParaRPr lang="en-CA" b="0" dirty="0">
              <a:latin typeface="Arial Narrow" pitchFamily="34" charset="0"/>
            </a:endParaRPr>
          </a:p>
        </p:txBody>
      </p:sp>
      <p:sp>
        <p:nvSpPr>
          <p:cNvPr id="34" name="Text Box 22"/>
          <p:cNvSpPr txBox="1">
            <a:spLocks noChangeArrowheads="1"/>
          </p:cNvSpPr>
          <p:nvPr/>
        </p:nvSpPr>
        <p:spPr bwMode="auto">
          <a:xfrm>
            <a:off x="2503831" y="397688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a:t>
            </a:r>
            <a:endParaRPr lang="en-CA" b="0" dirty="0">
              <a:latin typeface="Arial Narrow" pitchFamily="34" charset="0"/>
            </a:endParaRPr>
          </a:p>
        </p:txBody>
      </p:sp>
      <p:sp>
        <p:nvSpPr>
          <p:cNvPr id="35" name="Text Box 22"/>
          <p:cNvSpPr txBox="1">
            <a:spLocks noChangeArrowheads="1"/>
          </p:cNvSpPr>
          <p:nvPr/>
        </p:nvSpPr>
        <p:spPr bwMode="auto">
          <a:xfrm>
            <a:off x="2554288" y="507248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Impact of Waiving EIT Fees on Likelihood to Apply within Six Months</a:t>
            </a:r>
          </a:p>
        </p:txBody>
      </p:sp>
      <p:graphicFrame>
        <p:nvGraphicFramePr>
          <p:cNvPr id="54" name="Object 5"/>
          <p:cNvGraphicFramePr>
            <a:graphicFrameLocks noGrp="1" noChangeAspect="1"/>
          </p:cNvGraphicFramePr>
          <p:nvPr>
            <p:ph idx="1"/>
            <p:extLst>
              <p:ext uri="{D42A27DB-BD31-4B8C-83A1-F6EECF244321}">
                <p14:modId xmlns:p14="http://schemas.microsoft.com/office/powerpoint/2010/main" val="3227215449"/>
              </p:ext>
            </p:extLst>
          </p:nvPr>
        </p:nvGraphicFramePr>
        <p:xfrm>
          <a:off x="462368" y="1942037"/>
          <a:ext cx="8227819"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5C27C11-3344-4808-ACE8-F4BA943662B8}" type="slidenum">
              <a:rPr lang="en-US"/>
              <a:pPr/>
              <a:t>29</a:t>
            </a:fld>
            <a:endParaRPr lang="en-US" dirty="0"/>
          </a:p>
        </p:txBody>
      </p:sp>
      <p:sp>
        <p:nvSpPr>
          <p:cNvPr id="15365" name="Rectangle 4"/>
          <p:cNvSpPr>
            <a:spLocks noChangeArrowheads="1"/>
          </p:cNvSpPr>
          <p:nvPr/>
        </p:nvSpPr>
        <p:spPr bwMode="auto">
          <a:xfrm>
            <a:off x="323386" y="6059371"/>
            <a:ext cx="8097915" cy="458788"/>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If you knew that by applying for licensure in Ontario within 6 months of graduation you could be eligible to have the application and first year EIT program fees waived, how likely would you be to apply for licensure within that time frame? Base: Respondents who do not know or intend to apply for licensure in Ontario &gt;6mths after graduation</a:t>
            </a:r>
            <a:r>
              <a:rPr lang="en-US" sz="800" dirty="0" smtClean="0">
                <a:solidFill>
                  <a:schemeClr val="tx1"/>
                </a:solidFill>
                <a:latin typeface="+mj-lt"/>
              </a:rPr>
              <a:t>, 2014 n=536; 2013 n=745; 2012 n=763; 2011 </a:t>
            </a:r>
            <a:r>
              <a:rPr lang="en-US" sz="800" dirty="0">
                <a:solidFill>
                  <a:schemeClr val="tx1"/>
                </a:solidFill>
                <a:latin typeface="+mj-lt"/>
              </a:rPr>
              <a:t>n=614, 2010, n=561; 2009, n=543; 2008, n=265 (Q21).</a:t>
            </a:r>
            <a:endParaRPr lang="en-CA" sz="800" dirty="0">
              <a:solidFill>
                <a:schemeClr val="tx1"/>
              </a:solidFill>
              <a:latin typeface="+mj-lt"/>
            </a:endParaRPr>
          </a:p>
        </p:txBody>
      </p:sp>
      <p:sp>
        <p:nvSpPr>
          <p:cNvPr id="15367" name="Text Box 9"/>
          <p:cNvSpPr txBox="1">
            <a:spLocks noChangeArrowheads="1"/>
          </p:cNvSpPr>
          <p:nvPr/>
        </p:nvSpPr>
        <p:spPr bwMode="auto">
          <a:xfrm>
            <a:off x="1732419" y="2300786"/>
            <a:ext cx="931862" cy="415498"/>
          </a:xfrm>
          <a:prstGeom prst="rect">
            <a:avLst/>
          </a:prstGeom>
          <a:noFill/>
          <a:ln w="25400" algn="ctr">
            <a:noFill/>
            <a:miter lim="800000"/>
            <a:headEnd/>
            <a:tailEnd/>
          </a:ln>
        </p:spPr>
        <p:txBody>
          <a:bodyPr>
            <a:spAutoFit/>
          </a:bodyPr>
          <a:lstStyle/>
          <a:p>
            <a:r>
              <a:rPr lang="en-CA" sz="1400" dirty="0"/>
              <a:t>Likely</a:t>
            </a:r>
            <a:br>
              <a:rPr lang="en-CA" sz="1400" dirty="0"/>
            </a:br>
            <a:r>
              <a:rPr lang="en-CA" sz="700" dirty="0"/>
              <a:t>(Top 2 Box)</a:t>
            </a:r>
          </a:p>
        </p:txBody>
      </p:sp>
      <p:grpSp>
        <p:nvGrpSpPr>
          <p:cNvPr id="15368" name="Group 10"/>
          <p:cNvGrpSpPr>
            <a:grpSpLocks/>
          </p:cNvGrpSpPr>
          <p:nvPr/>
        </p:nvGrpSpPr>
        <p:grpSpPr bwMode="auto">
          <a:xfrm>
            <a:off x="3143961" y="2723217"/>
            <a:ext cx="585529" cy="358775"/>
            <a:chOff x="1259" y="1525"/>
            <a:chExt cx="367" cy="226"/>
          </a:xfrm>
        </p:grpSpPr>
        <p:sp>
          <p:nvSpPr>
            <p:cNvPr id="15411" name="Text Box 11"/>
            <p:cNvSpPr txBox="1">
              <a:spLocks noChangeArrowheads="1"/>
            </p:cNvSpPr>
            <p:nvPr/>
          </p:nvSpPr>
          <p:spPr bwMode="auto">
            <a:xfrm>
              <a:off x="1259" y="1525"/>
              <a:ext cx="352" cy="217"/>
            </a:xfrm>
            <a:prstGeom prst="rect">
              <a:avLst/>
            </a:prstGeom>
            <a:noFill/>
            <a:ln w="6350" algn="ctr">
              <a:solidFill>
                <a:schemeClr val="accent6"/>
              </a:solidFill>
              <a:miter lim="800000"/>
              <a:headEnd/>
              <a:tailEnd/>
            </a:ln>
          </p:spPr>
          <p:txBody>
            <a:bodyPr>
              <a:spAutoFit/>
            </a:bodyPr>
            <a:lstStyle/>
            <a:p>
              <a:r>
                <a:rPr lang="en-CA" sz="1300" dirty="0"/>
                <a:t>87%</a:t>
              </a:r>
            </a:p>
            <a:p>
              <a:endParaRPr lang="en-CA" sz="100" dirty="0"/>
            </a:p>
            <a:p>
              <a:endParaRPr lang="en-CA" sz="100" dirty="0"/>
            </a:p>
          </p:txBody>
        </p:sp>
        <p:sp>
          <p:nvSpPr>
            <p:cNvPr id="15412" name="Text Box 12"/>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(n=503)</a:t>
              </a:r>
            </a:p>
          </p:txBody>
        </p:sp>
      </p:grpSp>
      <p:grpSp>
        <p:nvGrpSpPr>
          <p:cNvPr id="15369" name="Group 13"/>
          <p:cNvGrpSpPr>
            <a:grpSpLocks/>
          </p:cNvGrpSpPr>
          <p:nvPr/>
        </p:nvGrpSpPr>
        <p:grpSpPr bwMode="auto">
          <a:xfrm>
            <a:off x="3725923" y="2723217"/>
            <a:ext cx="577055" cy="374650"/>
            <a:chOff x="1627" y="1523"/>
            <a:chExt cx="358" cy="236"/>
          </a:xfrm>
        </p:grpSpPr>
        <p:sp>
          <p:nvSpPr>
            <p:cNvPr id="15409" name="Text Box 14"/>
            <p:cNvSpPr txBox="1">
              <a:spLocks noChangeArrowheads="1"/>
            </p:cNvSpPr>
            <p:nvPr/>
          </p:nvSpPr>
          <p:spPr bwMode="auto">
            <a:xfrm>
              <a:off x="1627" y="1523"/>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a:t>91%</a:t>
              </a:r>
            </a:p>
            <a:p>
              <a:endParaRPr lang="en-CA" sz="100" dirty="0"/>
            </a:p>
            <a:p>
              <a:endParaRPr lang="en-CA" sz="100" dirty="0"/>
            </a:p>
          </p:txBody>
        </p:sp>
        <p:sp>
          <p:nvSpPr>
            <p:cNvPr id="15410" name="Text Box 15"/>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(n=241)</a:t>
              </a:r>
            </a:p>
          </p:txBody>
        </p:sp>
      </p:grpSp>
      <p:sp>
        <p:nvSpPr>
          <p:cNvPr id="15371" name="Text Box 18"/>
          <p:cNvSpPr txBox="1">
            <a:spLocks noChangeArrowheads="1"/>
          </p:cNvSpPr>
          <p:nvPr/>
        </p:nvSpPr>
        <p:spPr bwMode="auto">
          <a:xfrm>
            <a:off x="5054313" y="3571576"/>
            <a:ext cx="931862" cy="415498"/>
          </a:xfrm>
          <a:prstGeom prst="rect">
            <a:avLst/>
          </a:prstGeom>
          <a:noFill/>
          <a:ln w="25400" algn="ctr">
            <a:noFill/>
            <a:miter lim="800000"/>
            <a:headEnd/>
            <a:tailEnd/>
          </a:ln>
        </p:spPr>
        <p:txBody>
          <a:bodyPr>
            <a:spAutoFit/>
          </a:bodyPr>
          <a:lstStyle/>
          <a:p>
            <a:r>
              <a:rPr lang="en-CA" sz="1400" dirty="0"/>
              <a:t>Unlikely</a:t>
            </a:r>
            <a:br>
              <a:rPr lang="en-CA" sz="1400" dirty="0"/>
            </a:br>
            <a:r>
              <a:rPr lang="en-CA" sz="700" dirty="0"/>
              <a:t>(Low 2 Box)</a:t>
            </a:r>
          </a:p>
        </p:txBody>
      </p:sp>
      <p:grpSp>
        <p:nvGrpSpPr>
          <p:cNvPr id="15372" name="Group 19"/>
          <p:cNvGrpSpPr>
            <a:grpSpLocks/>
          </p:cNvGrpSpPr>
          <p:nvPr/>
        </p:nvGrpSpPr>
        <p:grpSpPr bwMode="auto">
          <a:xfrm>
            <a:off x="6522636" y="4025832"/>
            <a:ext cx="593354" cy="358775"/>
            <a:chOff x="1237" y="1525"/>
            <a:chExt cx="389" cy="226"/>
          </a:xfrm>
        </p:grpSpPr>
        <p:sp>
          <p:nvSpPr>
            <p:cNvPr id="15407" name="Text Box 20"/>
            <p:cNvSpPr txBox="1">
              <a:spLocks noChangeArrowheads="1"/>
            </p:cNvSpPr>
            <p:nvPr/>
          </p:nvSpPr>
          <p:spPr bwMode="auto">
            <a:xfrm>
              <a:off x="1237" y="1525"/>
              <a:ext cx="352" cy="217"/>
            </a:xfrm>
            <a:prstGeom prst="rect">
              <a:avLst/>
            </a:prstGeom>
            <a:noFill/>
            <a:ln w="6350" algn="ctr">
              <a:solidFill>
                <a:schemeClr val="accent6"/>
              </a:solidFill>
              <a:miter lim="800000"/>
              <a:headEnd/>
              <a:tailEnd/>
            </a:ln>
          </p:spPr>
          <p:txBody>
            <a:bodyPr>
              <a:spAutoFit/>
            </a:bodyPr>
            <a:lstStyle/>
            <a:p>
              <a:r>
                <a:rPr lang="en-CA" sz="1300" dirty="0"/>
                <a:t>9%</a:t>
              </a:r>
            </a:p>
            <a:p>
              <a:endParaRPr lang="en-CA" sz="100" dirty="0"/>
            </a:p>
            <a:p>
              <a:endParaRPr lang="en-CA" sz="100" dirty="0"/>
            </a:p>
          </p:txBody>
        </p:sp>
        <p:sp>
          <p:nvSpPr>
            <p:cNvPr id="15408" name="Text Box 21"/>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 (n=47)</a:t>
              </a:r>
            </a:p>
          </p:txBody>
        </p:sp>
      </p:grpSp>
      <p:grpSp>
        <p:nvGrpSpPr>
          <p:cNvPr id="15373" name="Group 22"/>
          <p:cNvGrpSpPr>
            <a:grpSpLocks/>
          </p:cNvGrpSpPr>
          <p:nvPr/>
        </p:nvGrpSpPr>
        <p:grpSpPr bwMode="auto">
          <a:xfrm>
            <a:off x="7080343" y="4025832"/>
            <a:ext cx="546069" cy="374650"/>
            <a:chOff x="1627" y="1523"/>
            <a:chExt cx="358" cy="236"/>
          </a:xfrm>
        </p:grpSpPr>
        <p:sp>
          <p:nvSpPr>
            <p:cNvPr id="15405" name="Text Box 23"/>
            <p:cNvSpPr txBox="1">
              <a:spLocks noChangeArrowheads="1"/>
            </p:cNvSpPr>
            <p:nvPr/>
          </p:nvSpPr>
          <p:spPr bwMode="auto">
            <a:xfrm>
              <a:off x="1627" y="1523"/>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a:t>6%</a:t>
              </a:r>
            </a:p>
            <a:p>
              <a:endParaRPr lang="en-CA" sz="100" dirty="0"/>
            </a:p>
            <a:p>
              <a:endParaRPr lang="en-CA" sz="100" dirty="0"/>
            </a:p>
          </p:txBody>
        </p:sp>
        <p:sp>
          <p:nvSpPr>
            <p:cNvPr id="15406" name="Text Box 24"/>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 (n=16)</a:t>
              </a:r>
            </a:p>
          </p:txBody>
        </p:sp>
      </p:grpSp>
      <p:sp>
        <p:nvSpPr>
          <p:cNvPr id="15374" name="Text Box 26"/>
          <p:cNvSpPr txBox="1">
            <a:spLocks noChangeArrowheads="1"/>
          </p:cNvSpPr>
          <p:nvPr/>
        </p:nvSpPr>
        <p:spPr bwMode="auto">
          <a:xfrm>
            <a:off x="1491862" y="3722475"/>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(n=274)</a:t>
            </a:r>
          </a:p>
        </p:txBody>
      </p:sp>
      <p:sp>
        <p:nvSpPr>
          <p:cNvPr id="15375" name="Text Box 27"/>
          <p:cNvSpPr txBox="1">
            <a:spLocks noChangeArrowheads="1"/>
          </p:cNvSpPr>
          <p:nvPr/>
        </p:nvSpPr>
        <p:spPr bwMode="auto">
          <a:xfrm>
            <a:off x="3118809" y="4268575"/>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(n=196)</a:t>
            </a:r>
          </a:p>
        </p:txBody>
      </p:sp>
      <p:sp>
        <p:nvSpPr>
          <p:cNvPr id="15376" name="Text Box 28"/>
          <p:cNvSpPr txBox="1">
            <a:spLocks noChangeArrowheads="1"/>
          </p:cNvSpPr>
          <p:nvPr/>
        </p:nvSpPr>
        <p:spPr bwMode="auto">
          <a:xfrm>
            <a:off x="4745356" y="5462465"/>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5377" name="Text Box 29"/>
          <p:cNvSpPr txBox="1">
            <a:spLocks noChangeArrowheads="1"/>
          </p:cNvSpPr>
          <p:nvPr/>
        </p:nvSpPr>
        <p:spPr bwMode="auto">
          <a:xfrm>
            <a:off x="1676168" y="3334602"/>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(n=160)</a:t>
            </a:r>
          </a:p>
        </p:txBody>
      </p:sp>
      <p:sp>
        <p:nvSpPr>
          <p:cNvPr id="15378" name="Text Box 30"/>
          <p:cNvSpPr txBox="1">
            <a:spLocks noChangeArrowheads="1"/>
          </p:cNvSpPr>
          <p:nvPr/>
        </p:nvSpPr>
        <p:spPr bwMode="auto">
          <a:xfrm>
            <a:off x="3067050" y="140379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(n=81)</a:t>
            </a:r>
          </a:p>
        </p:txBody>
      </p:sp>
      <p:sp>
        <p:nvSpPr>
          <p:cNvPr id="15379" name="Text Box 31"/>
          <p:cNvSpPr txBox="1">
            <a:spLocks noChangeArrowheads="1"/>
          </p:cNvSpPr>
          <p:nvPr/>
        </p:nvSpPr>
        <p:spPr bwMode="auto">
          <a:xfrm>
            <a:off x="6410913" y="5541872"/>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(n=18)</a:t>
            </a:r>
          </a:p>
        </p:txBody>
      </p:sp>
      <p:sp>
        <p:nvSpPr>
          <p:cNvPr id="15380" name="Text Box 32"/>
          <p:cNvSpPr txBox="1">
            <a:spLocks noChangeArrowheads="1"/>
          </p:cNvSpPr>
          <p:nvPr/>
        </p:nvSpPr>
        <p:spPr bwMode="auto">
          <a:xfrm>
            <a:off x="8054784" y="546781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(n=26)</a:t>
            </a:r>
          </a:p>
        </p:txBody>
      </p:sp>
      <p:sp>
        <p:nvSpPr>
          <p:cNvPr id="15381" name="Text Box 33"/>
          <p:cNvSpPr txBox="1">
            <a:spLocks noChangeArrowheads="1"/>
          </p:cNvSpPr>
          <p:nvPr/>
        </p:nvSpPr>
        <p:spPr bwMode="auto">
          <a:xfrm>
            <a:off x="8242523" y="5538702"/>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a:t>
            </a:r>
          </a:p>
        </p:txBody>
      </p:sp>
      <p:sp>
        <p:nvSpPr>
          <p:cNvPr id="15382" name="Text Box 34"/>
          <p:cNvSpPr txBox="1">
            <a:spLocks noChangeArrowheads="1"/>
          </p:cNvSpPr>
          <p:nvPr/>
        </p:nvSpPr>
        <p:spPr bwMode="auto">
          <a:xfrm>
            <a:off x="4990588" y="5492662"/>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(n=11)</a:t>
            </a:r>
          </a:p>
        </p:txBody>
      </p:sp>
      <p:sp>
        <p:nvSpPr>
          <p:cNvPr id="15383" name="Text Box 35"/>
          <p:cNvSpPr txBox="1">
            <a:spLocks noChangeArrowheads="1"/>
          </p:cNvSpPr>
          <p:nvPr/>
        </p:nvSpPr>
        <p:spPr bwMode="auto">
          <a:xfrm>
            <a:off x="6630482" y="5579977"/>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(n=5)</a:t>
            </a:r>
          </a:p>
        </p:txBody>
      </p:sp>
      <p:sp>
        <p:nvSpPr>
          <p:cNvPr id="15384" name="Text Box 36"/>
          <p:cNvSpPr txBox="1">
            <a:spLocks noChangeArrowheads="1"/>
          </p:cNvSpPr>
          <p:nvPr/>
        </p:nvSpPr>
        <p:spPr bwMode="auto">
          <a:xfrm>
            <a:off x="336858" y="164430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Would you Apply Within 6 Month if Eligible to Have 1st Year EIT Fees Waived?</a:t>
            </a:r>
          </a:p>
        </p:txBody>
      </p:sp>
      <p:sp>
        <p:nvSpPr>
          <p:cNvPr id="15385" name="Text Box 38"/>
          <p:cNvSpPr txBox="1">
            <a:spLocks noChangeArrowheads="1"/>
          </p:cNvSpPr>
          <p:nvPr/>
        </p:nvSpPr>
        <p:spPr bwMode="auto">
          <a:xfrm>
            <a:off x="1321780" y="3428442"/>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(n=326)</a:t>
            </a:r>
          </a:p>
        </p:txBody>
      </p:sp>
      <p:sp>
        <p:nvSpPr>
          <p:cNvPr id="15386" name="Text Box 39"/>
          <p:cNvSpPr txBox="1">
            <a:spLocks noChangeArrowheads="1"/>
          </p:cNvSpPr>
          <p:nvPr/>
        </p:nvSpPr>
        <p:spPr bwMode="auto">
          <a:xfrm>
            <a:off x="2932733" y="453705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(n=163)</a:t>
            </a:r>
          </a:p>
        </p:txBody>
      </p:sp>
      <p:sp>
        <p:nvSpPr>
          <p:cNvPr id="15387" name="Text Box 40"/>
          <p:cNvSpPr txBox="1">
            <a:spLocks noChangeArrowheads="1"/>
          </p:cNvSpPr>
          <p:nvPr/>
        </p:nvSpPr>
        <p:spPr bwMode="auto">
          <a:xfrm>
            <a:off x="4596286" y="546726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(n=27)</a:t>
            </a:r>
          </a:p>
        </p:txBody>
      </p:sp>
      <p:sp>
        <p:nvSpPr>
          <p:cNvPr id="15388" name="Text Box 41"/>
          <p:cNvSpPr txBox="1">
            <a:spLocks noChangeArrowheads="1"/>
          </p:cNvSpPr>
          <p:nvPr/>
        </p:nvSpPr>
        <p:spPr bwMode="auto">
          <a:xfrm>
            <a:off x="6244111" y="5463023"/>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5389" name="Text Box 42"/>
          <p:cNvSpPr txBox="1">
            <a:spLocks noChangeArrowheads="1"/>
          </p:cNvSpPr>
          <p:nvPr/>
        </p:nvSpPr>
        <p:spPr bwMode="auto">
          <a:xfrm>
            <a:off x="7874160" y="5538702"/>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a:t>
            </a:r>
          </a:p>
        </p:txBody>
      </p:sp>
      <p:sp>
        <p:nvSpPr>
          <p:cNvPr id="15390" name="Text Box 44"/>
          <p:cNvSpPr txBox="1">
            <a:spLocks noChangeArrowheads="1"/>
          </p:cNvSpPr>
          <p:nvPr/>
        </p:nvSpPr>
        <p:spPr bwMode="auto">
          <a:xfrm>
            <a:off x="2582463" y="2723217"/>
            <a:ext cx="533029" cy="338554"/>
          </a:xfrm>
          <a:prstGeom prst="rect">
            <a:avLst/>
          </a:prstGeom>
          <a:noFill/>
          <a:ln w="6350" algn="ctr">
            <a:solidFill>
              <a:schemeClr val="tx1">
                <a:lumMod val="20000"/>
                <a:lumOff val="80000"/>
              </a:schemeClr>
            </a:solidFill>
            <a:miter lim="800000"/>
            <a:headEnd/>
            <a:tailEnd/>
          </a:ln>
        </p:spPr>
        <p:txBody>
          <a:bodyPr wrap="square">
            <a:spAutoFit/>
          </a:bodyPr>
          <a:lstStyle/>
          <a:p>
            <a:r>
              <a:rPr lang="en-CA" sz="1300" dirty="0"/>
              <a:t>87%</a:t>
            </a:r>
          </a:p>
          <a:p>
            <a:endParaRPr lang="en-CA" sz="100" dirty="0"/>
          </a:p>
          <a:p>
            <a:endParaRPr lang="en-CA" sz="100" dirty="0"/>
          </a:p>
        </p:txBody>
      </p:sp>
      <p:sp>
        <p:nvSpPr>
          <p:cNvPr id="15391" name="Text Box 45"/>
          <p:cNvSpPr txBox="1">
            <a:spLocks noChangeArrowheads="1"/>
          </p:cNvSpPr>
          <p:nvPr/>
        </p:nvSpPr>
        <p:spPr bwMode="auto">
          <a:xfrm>
            <a:off x="2577467" y="2912130"/>
            <a:ext cx="634723" cy="184150"/>
          </a:xfrm>
          <a:prstGeom prst="rect">
            <a:avLst/>
          </a:prstGeom>
          <a:noFill/>
          <a:ln w="25400" algn="ctr">
            <a:noFill/>
            <a:miter lim="800000"/>
            <a:headEnd/>
            <a:tailEnd/>
          </a:ln>
        </p:spPr>
        <p:txBody>
          <a:bodyPr wrap="square">
            <a:spAutoFit/>
          </a:bodyPr>
          <a:lstStyle/>
          <a:p>
            <a:pPr algn="l"/>
            <a:r>
              <a:rPr lang="en-CA" dirty="0"/>
              <a:t>(n=489)</a:t>
            </a:r>
          </a:p>
        </p:txBody>
      </p:sp>
      <p:grpSp>
        <p:nvGrpSpPr>
          <p:cNvPr id="15392" name="Group 46"/>
          <p:cNvGrpSpPr>
            <a:grpSpLocks/>
          </p:cNvGrpSpPr>
          <p:nvPr/>
        </p:nvGrpSpPr>
        <p:grpSpPr bwMode="auto">
          <a:xfrm>
            <a:off x="5959856" y="4025832"/>
            <a:ext cx="593354" cy="358775"/>
            <a:chOff x="1237" y="1525"/>
            <a:chExt cx="389" cy="226"/>
          </a:xfrm>
        </p:grpSpPr>
        <p:sp>
          <p:nvSpPr>
            <p:cNvPr id="15403" name="Text Box 47"/>
            <p:cNvSpPr txBox="1">
              <a:spLocks noChangeArrowheads="1"/>
            </p:cNvSpPr>
            <p:nvPr/>
          </p:nvSpPr>
          <p:spPr bwMode="auto">
            <a:xfrm>
              <a:off x="1237" y="1525"/>
              <a:ext cx="352" cy="217"/>
            </a:xfrm>
            <a:prstGeom prst="rect">
              <a:avLst/>
            </a:prstGeom>
            <a:noFill/>
            <a:ln w="6350" algn="ctr">
              <a:solidFill>
                <a:schemeClr val="tx1">
                  <a:lumMod val="20000"/>
                  <a:lumOff val="80000"/>
                </a:schemeClr>
              </a:solidFill>
              <a:miter lim="800000"/>
              <a:headEnd/>
              <a:tailEnd/>
            </a:ln>
          </p:spPr>
          <p:txBody>
            <a:bodyPr>
              <a:spAutoFit/>
            </a:bodyPr>
            <a:lstStyle/>
            <a:p>
              <a:r>
                <a:rPr lang="en-CA" sz="1300" dirty="0"/>
                <a:t>10%</a:t>
              </a:r>
            </a:p>
            <a:p>
              <a:endParaRPr lang="en-CA" sz="100" dirty="0"/>
            </a:p>
            <a:p>
              <a:endParaRPr lang="en-CA" sz="100" dirty="0"/>
            </a:p>
          </p:txBody>
        </p:sp>
        <p:sp>
          <p:nvSpPr>
            <p:cNvPr id="15404" name="Text Box 48"/>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(n=56)</a:t>
              </a:r>
            </a:p>
          </p:txBody>
        </p:sp>
      </p:grpSp>
      <p:sp>
        <p:nvSpPr>
          <p:cNvPr id="15393" name="Text Box 44"/>
          <p:cNvSpPr txBox="1">
            <a:spLocks noChangeArrowheads="1"/>
          </p:cNvSpPr>
          <p:nvPr/>
        </p:nvSpPr>
        <p:spPr bwMode="auto">
          <a:xfrm>
            <a:off x="2045062" y="2723217"/>
            <a:ext cx="513978" cy="338554"/>
          </a:xfrm>
          <a:prstGeom prst="rect">
            <a:avLst/>
          </a:prstGeom>
          <a:noFill/>
          <a:ln w="6350" algn="ctr">
            <a:solidFill>
              <a:schemeClr val="tx1">
                <a:lumMod val="40000"/>
                <a:lumOff val="60000"/>
              </a:schemeClr>
            </a:solidFill>
            <a:miter lim="800000"/>
            <a:headEnd/>
            <a:tailEnd/>
          </a:ln>
        </p:spPr>
        <p:txBody>
          <a:bodyPr wrap="square">
            <a:spAutoFit/>
          </a:bodyPr>
          <a:lstStyle/>
          <a:p>
            <a:r>
              <a:rPr lang="en-CA" sz="1300" dirty="0"/>
              <a:t>90%</a:t>
            </a:r>
          </a:p>
          <a:p>
            <a:endParaRPr lang="en-CA" sz="100" dirty="0"/>
          </a:p>
          <a:p>
            <a:endParaRPr lang="en-CA" sz="100" dirty="0"/>
          </a:p>
        </p:txBody>
      </p:sp>
      <p:sp>
        <p:nvSpPr>
          <p:cNvPr id="15394" name="Text Box 45"/>
          <p:cNvSpPr txBox="1">
            <a:spLocks noChangeArrowheads="1"/>
          </p:cNvSpPr>
          <p:nvPr/>
        </p:nvSpPr>
        <p:spPr bwMode="auto">
          <a:xfrm>
            <a:off x="2076648" y="2909622"/>
            <a:ext cx="703392" cy="184150"/>
          </a:xfrm>
          <a:prstGeom prst="rect">
            <a:avLst/>
          </a:prstGeom>
          <a:noFill/>
          <a:ln w="25400" algn="ctr">
            <a:noFill/>
            <a:miter lim="800000"/>
            <a:headEnd/>
            <a:tailEnd/>
          </a:ln>
        </p:spPr>
        <p:txBody>
          <a:bodyPr wrap="square">
            <a:spAutoFit/>
          </a:bodyPr>
          <a:lstStyle/>
          <a:p>
            <a:pPr algn="l"/>
            <a:r>
              <a:rPr lang="en-CA" dirty="0"/>
              <a:t>(n=552)</a:t>
            </a:r>
          </a:p>
        </p:txBody>
      </p:sp>
      <p:grpSp>
        <p:nvGrpSpPr>
          <p:cNvPr id="75" name="Group 74"/>
          <p:cNvGrpSpPr/>
          <p:nvPr/>
        </p:nvGrpSpPr>
        <p:grpSpPr>
          <a:xfrm>
            <a:off x="5344065" y="4025832"/>
            <a:ext cx="589286" cy="366239"/>
            <a:chOff x="4761180" y="4025832"/>
            <a:chExt cx="589286" cy="366239"/>
          </a:xfrm>
        </p:grpSpPr>
        <p:sp>
          <p:nvSpPr>
            <p:cNvPr id="15395" name="Text Box 44"/>
            <p:cNvSpPr txBox="1">
              <a:spLocks noChangeArrowheads="1"/>
            </p:cNvSpPr>
            <p:nvPr/>
          </p:nvSpPr>
          <p:spPr bwMode="auto">
            <a:xfrm>
              <a:off x="4813550" y="4025832"/>
              <a:ext cx="536916" cy="344488"/>
            </a:xfrm>
            <a:prstGeom prst="rect">
              <a:avLst/>
            </a:prstGeom>
            <a:noFill/>
            <a:ln w="6350" algn="ctr">
              <a:solidFill>
                <a:schemeClr val="tx1">
                  <a:lumMod val="40000"/>
                  <a:lumOff val="60000"/>
                </a:schemeClr>
              </a:solidFill>
              <a:miter lim="800000"/>
              <a:headEnd/>
              <a:tailEnd/>
            </a:ln>
          </p:spPr>
          <p:txBody>
            <a:bodyPr wrap="square">
              <a:spAutoFit/>
            </a:bodyPr>
            <a:lstStyle/>
            <a:p>
              <a:r>
                <a:rPr lang="en-CA" sz="1300" dirty="0"/>
                <a:t>6%</a:t>
              </a:r>
            </a:p>
            <a:p>
              <a:endParaRPr lang="en-CA" sz="100" dirty="0"/>
            </a:p>
            <a:p>
              <a:endParaRPr lang="en-CA" sz="100" dirty="0"/>
            </a:p>
          </p:txBody>
        </p:sp>
        <p:sp>
          <p:nvSpPr>
            <p:cNvPr id="15396" name="Text Box 45"/>
            <p:cNvSpPr txBox="1">
              <a:spLocks noChangeArrowheads="1"/>
            </p:cNvSpPr>
            <p:nvPr/>
          </p:nvSpPr>
          <p:spPr bwMode="auto">
            <a:xfrm>
              <a:off x="4761180" y="4207921"/>
              <a:ext cx="550646" cy="184150"/>
            </a:xfrm>
            <a:prstGeom prst="rect">
              <a:avLst/>
            </a:prstGeom>
            <a:noFill/>
            <a:ln w="25400" algn="ctr">
              <a:noFill/>
              <a:miter lim="800000"/>
              <a:headEnd/>
              <a:tailEnd/>
            </a:ln>
          </p:spPr>
          <p:txBody>
            <a:bodyPr wrap="square">
              <a:spAutoFit/>
            </a:bodyPr>
            <a:lstStyle/>
            <a:p>
              <a:pPr algn="l"/>
              <a:r>
                <a:rPr lang="en-CA" dirty="0"/>
                <a:t>(n=35)</a:t>
              </a:r>
            </a:p>
          </p:txBody>
        </p:sp>
      </p:grpSp>
      <p:sp>
        <p:nvSpPr>
          <p:cNvPr id="15397" name="Text Box 38"/>
          <p:cNvSpPr txBox="1">
            <a:spLocks noChangeArrowheads="1"/>
          </p:cNvSpPr>
          <p:nvPr/>
        </p:nvSpPr>
        <p:spPr bwMode="auto">
          <a:xfrm>
            <a:off x="1075867" y="35550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(n=339)</a:t>
            </a:r>
          </a:p>
        </p:txBody>
      </p:sp>
      <p:sp>
        <p:nvSpPr>
          <p:cNvPr id="15398" name="Text Box 30"/>
          <p:cNvSpPr txBox="1">
            <a:spLocks noChangeArrowheads="1"/>
          </p:cNvSpPr>
          <p:nvPr/>
        </p:nvSpPr>
        <p:spPr bwMode="auto">
          <a:xfrm>
            <a:off x="2682953" y="4317099"/>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(n=213)</a:t>
            </a:r>
          </a:p>
        </p:txBody>
      </p:sp>
      <p:sp>
        <p:nvSpPr>
          <p:cNvPr id="15399" name="Text Box 40"/>
          <p:cNvSpPr txBox="1">
            <a:spLocks noChangeArrowheads="1"/>
          </p:cNvSpPr>
          <p:nvPr/>
        </p:nvSpPr>
        <p:spPr bwMode="auto">
          <a:xfrm>
            <a:off x="4371512" y="554346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a:t>
            </a:r>
          </a:p>
        </p:txBody>
      </p:sp>
      <p:sp>
        <p:nvSpPr>
          <p:cNvPr id="15400" name="Text Box 41"/>
          <p:cNvSpPr txBox="1">
            <a:spLocks noChangeArrowheads="1"/>
          </p:cNvSpPr>
          <p:nvPr/>
        </p:nvSpPr>
        <p:spPr bwMode="auto">
          <a:xfrm>
            <a:off x="6027670" y="556921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(n=15)</a:t>
            </a:r>
          </a:p>
        </p:txBody>
      </p:sp>
      <p:sp>
        <p:nvSpPr>
          <p:cNvPr id="15401" name="Text Box 42"/>
          <p:cNvSpPr txBox="1">
            <a:spLocks noChangeArrowheads="1"/>
          </p:cNvSpPr>
          <p:nvPr/>
        </p:nvSpPr>
        <p:spPr bwMode="auto">
          <a:xfrm>
            <a:off x="7672475" y="55005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(n=27)</a:t>
            </a:r>
          </a:p>
        </p:txBody>
      </p:sp>
      <p:sp>
        <p:nvSpPr>
          <p:cNvPr id="53" name="Content Placeholder 33"/>
          <p:cNvSpPr txBox="1">
            <a:spLocks/>
          </p:cNvSpPr>
          <p:nvPr/>
        </p:nvSpPr>
        <p:spPr>
          <a:xfrm>
            <a:off x="341273" y="734161"/>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After </a:t>
            </a:r>
            <a:r>
              <a:rPr lang="en-US" sz="1400" b="0" dirty="0">
                <a:solidFill>
                  <a:schemeClr val="tx1"/>
                </a:solidFill>
                <a:latin typeface="+mj-lt"/>
              </a:rPr>
              <a:t>learning that they could be eligible to have their first year EIT fees waived, </a:t>
            </a:r>
            <a:r>
              <a:rPr lang="en-US" sz="1400" b="0" dirty="0" smtClean="0">
                <a:solidFill>
                  <a:schemeClr val="tx1"/>
                </a:solidFill>
                <a:latin typeface="+mj-lt"/>
              </a:rPr>
              <a:t>nearly six in ten (56%) students </a:t>
            </a:r>
            <a:r>
              <a:rPr lang="en-US" sz="1400" b="0" dirty="0">
                <a:solidFill>
                  <a:schemeClr val="tx1"/>
                </a:solidFill>
                <a:latin typeface="+mj-lt"/>
              </a:rPr>
              <a:t>who intend to apply for licensure in Ontario more than a year after graduation say that they are very likely to apply within six months. </a:t>
            </a:r>
            <a:r>
              <a:rPr lang="en-US" sz="1400" b="0" dirty="0" smtClean="0">
                <a:solidFill>
                  <a:schemeClr val="tx1"/>
                </a:solidFill>
                <a:latin typeface="+mj-lt"/>
              </a:rPr>
              <a:t> One-third </a:t>
            </a:r>
            <a:r>
              <a:rPr lang="en-US" sz="1400" b="0" dirty="0">
                <a:solidFill>
                  <a:schemeClr val="tx1"/>
                </a:solidFill>
                <a:latin typeface="+mj-lt"/>
              </a:rPr>
              <a:t>(</a:t>
            </a:r>
            <a:r>
              <a:rPr lang="en-US" sz="1400" b="0" dirty="0" smtClean="0">
                <a:solidFill>
                  <a:schemeClr val="tx1"/>
                </a:solidFill>
                <a:latin typeface="+mj-lt"/>
              </a:rPr>
              <a:t>32%) </a:t>
            </a:r>
            <a:r>
              <a:rPr lang="en-US" sz="1400" b="0" dirty="0">
                <a:solidFill>
                  <a:schemeClr val="tx1"/>
                </a:solidFill>
                <a:latin typeface="+mj-lt"/>
              </a:rPr>
              <a:t>are somewhat likely to apply within six </a:t>
            </a:r>
            <a:r>
              <a:rPr lang="en-US" sz="1400" b="0" dirty="0" smtClean="0">
                <a:solidFill>
                  <a:schemeClr val="tx1"/>
                </a:solidFill>
                <a:latin typeface="+mj-lt"/>
              </a:rPr>
              <a:t>months, while only one in ten (9%) are unlikely to apply in that timeframe.  Figures are statistically unchanged from 2013.</a:t>
            </a:r>
            <a:endParaRPr lang="en-US" sz="1400" b="0" dirty="0">
              <a:solidFill>
                <a:schemeClr val="tx1"/>
              </a:solidFill>
              <a:latin typeface="+mj-lt"/>
            </a:endParaRPr>
          </a:p>
        </p:txBody>
      </p:sp>
      <p:sp>
        <p:nvSpPr>
          <p:cNvPr id="55" name="Text Box 27"/>
          <p:cNvSpPr txBox="1">
            <a:spLocks noChangeArrowheads="1"/>
          </p:cNvSpPr>
          <p:nvPr/>
        </p:nvSpPr>
        <p:spPr bwMode="auto">
          <a:xfrm>
            <a:off x="3330417" y="4449550"/>
            <a:ext cx="568325" cy="184150"/>
          </a:xfrm>
          <a:prstGeom prst="rect">
            <a:avLst/>
          </a:prstGeom>
          <a:noFill/>
          <a:ln w="25400" algn="ctr">
            <a:noFill/>
            <a:miter lim="800000"/>
            <a:headEnd/>
            <a:tailEnd/>
          </a:ln>
        </p:spPr>
        <p:txBody>
          <a:bodyPr>
            <a:spAutoFit/>
          </a:bodyPr>
          <a:lstStyle/>
          <a:p>
            <a:r>
              <a:rPr lang="en-CA" b="0" dirty="0">
                <a:latin typeface="Arial Narrow" pitchFamily="34" charset="0"/>
              </a:rPr>
              <a:t>(</a:t>
            </a:r>
            <a:r>
              <a:rPr lang="en-CA" b="0" dirty="0" smtClean="0">
                <a:latin typeface="Arial Narrow" pitchFamily="34" charset="0"/>
              </a:rPr>
              <a:t>n=81)</a:t>
            </a:r>
            <a:endParaRPr lang="en-CA" b="0" dirty="0">
              <a:latin typeface="Arial Narrow" pitchFamily="34" charset="0"/>
            </a:endParaRPr>
          </a:p>
        </p:txBody>
      </p:sp>
      <p:sp>
        <p:nvSpPr>
          <p:cNvPr id="56" name="Text Box 44"/>
          <p:cNvSpPr txBox="1">
            <a:spLocks noChangeArrowheads="1"/>
          </p:cNvSpPr>
          <p:nvPr/>
        </p:nvSpPr>
        <p:spPr bwMode="auto">
          <a:xfrm>
            <a:off x="1447034" y="2723217"/>
            <a:ext cx="570887" cy="338554"/>
          </a:xfrm>
          <a:prstGeom prst="rect">
            <a:avLst/>
          </a:prstGeom>
          <a:noFill/>
          <a:ln w="6350" algn="ctr">
            <a:solidFill>
              <a:schemeClr val="tx1">
                <a:lumMod val="60000"/>
                <a:lumOff val="40000"/>
              </a:schemeClr>
            </a:solidFill>
            <a:miter lim="800000"/>
            <a:headEnd/>
            <a:tailEnd/>
          </a:ln>
        </p:spPr>
        <p:txBody>
          <a:bodyPr wrap="square">
            <a:spAutoFit/>
          </a:bodyPr>
          <a:lstStyle/>
          <a:p>
            <a:r>
              <a:rPr lang="en-CA" sz="1300" dirty="0" smtClean="0"/>
              <a:t>90%</a:t>
            </a:r>
            <a:endParaRPr lang="en-CA" sz="1300" dirty="0"/>
          </a:p>
          <a:p>
            <a:endParaRPr lang="en-CA" sz="100" dirty="0"/>
          </a:p>
          <a:p>
            <a:endParaRPr lang="en-CA" sz="100" dirty="0"/>
          </a:p>
        </p:txBody>
      </p:sp>
      <p:sp>
        <p:nvSpPr>
          <p:cNvPr id="58" name="AutoShape 10"/>
          <p:cNvSpPr>
            <a:spLocks/>
          </p:cNvSpPr>
          <p:nvPr/>
        </p:nvSpPr>
        <p:spPr bwMode="auto">
          <a:xfrm rot="5400000">
            <a:off x="2029253" y="1639639"/>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nvSpPr>
        <p:spPr bwMode="auto">
          <a:xfrm rot="5400000">
            <a:off x="5326235" y="298519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45"/>
          <p:cNvSpPr txBox="1">
            <a:spLocks noChangeArrowheads="1"/>
          </p:cNvSpPr>
          <p:nvPr/>
        </p:nvSpPr>
        <p:spPr bwMode="auto">
          <a:xfrm>
            <a:off x="1522831" y="2907801"/>
            <a:ext cx="634723" cy="184150"/>
          </a:xfrm>
          <a:prstGeom prst="rect">
            <a:avLst/>
          </a:prstGeom>
          <a:noFill/>
          <a:ln w="25400" algn="ctr">
            <a:noFill/>
            <a:miter lim="800000"/>
            <a:headEnd/>
            <a:tailEnd/>
          </a:ln>
        </p:spPr>
        <p:txBody>
          <a:bodyPr wrap="square">
            <a:spAutoFit/>
          </a:bodyPr>
          <a:lstStyle/>
          <a:p>
            <a:pPr algn="l"/>
            <a:r>
              <a:rPr lang="en-CA" dirty="0" smtClean="0"/>
              <a:t>(n=687)</a:t>
            </a:r>
            <a:endParaRPr lang="en-CA" dirty="0"/>
          </a:p>
        </p:txBody>
      </p:sp>
      <p:grpSp>
        <p:nvGrpSpPr>
          <p:cNvPr id="74" name="Group 73"/>
          <p:cNvGrpSpPr/>
          <p:nvPr/>
        </p:nvGrpSpPr>
        <p:grpSpPr>
          <a:xfrm>
            <a:off x="4837710" y="4025832"/>
            <a:ext cx="592867" cy="354591"/>
            <a:chOff x="3913625" y="4025832"/>
            <a:chExt cx="592867" cy="354591"/>
          </a:xfrm>
        </p:grpSpPr>
        <p:sp>
          <p:nvSpPr>
            <p:cNvPr id="57" name="Text Box 44"/>
            <p:cNvSpPr txBox="1">
              <a:spLocks noChangeArrowheads="1"/>
            </p:cNvSpPr>
            <p:nvPr/>
          </p:nvSpPr>
          <p:spPr bwMode="auto">
            <a:xfrm>
              <a:off x="3913625" y="4025832"/>
              <a:ext cx="536916" cy="344488"/>
            </a:xfrm>
            <a:prstGeom prst="rect">
              <a:avLst/>
            </a:prstGeom>
            <a:noFill/>
            <a:ln w="6350" algn="ctr">
              <a:solidFill>
                <a:schemeClr val="tx1">
                  <a:lumMod val="60000"/>
                  <a:lumOff val="40000"/>
                </a:schemeClr>
              </a:solidFill>
              <a:miter lim="800000"/>
              <a:headEnd/>
              <a:tailEnd/>
            </a:ln>
          </p:spPr>
          <p:txBody>
            <a:bodyPr wrap="square">
              <a:spAutoFit/>
            </a:bodyPr>
            <a:lstStyle/>
            <a:p>
              <a:r>
                <a:rPr lang="en-CA" sz="1300" dirty="0" smtClean="0"/>
                <a:t>5%</a:t>
              </a:r>
              <a:endParaRPr lang="en-CA" sz="1300" dirty="0"/>
            </a:p>
            <a:p>
              <a:endParaRPr lang="en-CA" sz="100" dirty="0"/>
            </a:p>
            <a:p>
              <a:endParaRPr lang="en-CA" sz="100" dirty="0"/>
            </a:p>
          </p:txBody>
        </p:sp>
        <p:sp>
          <p:nvSpPr>
            <p:cNvPr id="62" name="Text Box 45"/>
            <p:cNvSpPr txBox="1">
              <a:spLocks noChangeArrowheads="1"/>
            </p:cNvSpPr>
            <p:nvPr/>
          </p:nvSpPr>
          <p:spPr bwMode="auto">
            <a:xfrm>
              <a:off x="3955846" y="4196273"/>
              <a:ext cx="550646" cy="184150"/>
            </a:xfrm>
            <a:prstGeom prst="rect">
              <a:avLst/>
            </a:prstGeom>
            <a:noFill/>
            <a:ln w="25400" algn="ctr">
              <a:noFill/>
              <a:miter lim="800000"/>
              <a:headEnd/>
              <a:tailEnd/>
            </a:ln>
          </p:spPr>
          <p:txBody>
            <a:bodyPr wrap="square">
              <a:spAutoFit/>
            </a:bodyPr>
            <a:lstStyle/>
            <a:p>
              <a:pPr algn="l"/>
              <a:r>
                <a:rPr lang="en-CA" dirty="0" smtClean="0"/>
                <a:t>(n=39)</a:t>
              </a:r>
              <a:endParaRPr lang="en-CA" dirty="0"/>
            </a:p>
          </p:txBody>
        </p:sp>
      </p:grpSp>
      <p:sp>
        <p:nvSpPr>
          <p:cNvPr id="63" name="Text Box 45"/>
          <p:cNvSpPr txBox="1">
            <a:spLocks noChangeArrowheads="1"/>
          </p:cNvSpPr>
          <p:nvPr/>
        </p:nvSpPr>
        <p:spPr bwMode="auto">
          <a:xfrm>
            <a:off x="896768" y="3437822"/>
            <a:ext cx="573088" cy="184150"/>
          </a:xfrm>
          <a:prstGeom prst="rect">
            <a:avLst/>
          </a:prstGeom>
          <a:noFill/>
          <a:ln w="25400" algn="ctr">
            <a:noFill/>
            <a:miter lim="800000"/>
            <a:headEnd/>
            <a:tailEnd/>
          </a:ln>
        </p:spPr>
        <p:txBody>
          <a:bodyPr>
            <a:spAutoFit/>
          </a:bodyPr>
          <a:lstStyle/>
          <a:p>
            <a:pPr algn="l"/>
            <a:r>
              <a:rPr lang="en-CA" b="0" dirty="0" smtClean="0"/>
              <a:t>(n=439)</a:t>
            </a:r>
            <a:endParaRPr lang="en-CA" b="0" dirty="0"/>
          </a:p>
        </p:txBody>
      </p:sp>
      <p:sp>
        <p:nvSpPr>
          <p:cNvPr id="64" name="Text Box 45"/>
          <p:cNvSpPr txBox="1">
            <a:spLocks noChangeArrowheads="1"/>
          </p:cNvSpPr>
          <p:nvPr/>
        </p:nvSpPr>
        <p:spPr bwMode="auto">
          <a:xfrm>
            <a:off x="2546186" y="4395668"/>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(n=248)</a:t>
            </a:r>
            <a:endParaRPr lang="en-CA" b="0" dirty="0">
              <a:latin typeface="Arial Narrow" pitchFamily="34" charset="0"/>
            </a:endParaRPr>
          </a:p>
        </p:txBody>
      </p:sp>
      <p:sp>
        <p:nvSpPr>
          <p:cNvPr id="65" name="Text Box 45"/>
          <p:cNvSpPr txBox="1">
            <a:spLocks noChangeArrowheads="1"/>
          </p:cNvSpPr>
          <p:nvPr/>
        </p:nvSpPr>
        <p:spPr bwMode="auto">
          <a:xfrm>
            <a:off x="4209650" y="5535384"/>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a:t>
            </a:r>
            <a:endParaRPr lang="en-CA" b="0" dirty="0">
              <a:latin typeface="Arial Narrow" pitchFamily="34" charset="0"/>
            </a:endParaRPr>
          </a:p>
        </p:txBody>
      </p:sp>
      <p:sp>
        <p:nvSpPr>
          <p:cNvPr id="66" name="Text Box 45"/>
          <p:cNvSpPr txBox="1">
            <a:spLocks noChangeArrowheads="1"/>
          </p:cNvSpPr>
          <p:nvPr/>
        </p:nvSpPr>
        <p:spPr bwMode="auto">
          <a:xfrm>
            <a:off x="5844221" y="5577871"/>
            <a:ext cx="573088" cy="184150"/>
          </a:xfrm>
          <a:prstGeom prst="rect">
            <a:avLst/>
          </a:prstGeom>
          <a:noFill/>
          <a:ln w="25400" algn="ctr">
            <a:noFill/>
            <a:miter lim="800000"/>
            <a:headEnd/>
            <a:tailEnd/>
          </a:ln>
        </p:spPr>
        <p:txBody>
          <a:bodyPr>
            <a:spAutoFit/>
          </a:bodyPr>
          <a:lstStyle/>
          <a:p>
            <a:pPr algn="l"/>
            <a:r>
              <a:rPr lang="en-CA" b="0" dirty="0" smtClean="0"/>
              <a:t>(n=15)</a:t>
            </a:r>
            <a:endParaRPr lang="en-CA" b="0" dirty="0"/>
          </a:p>
        </p:txBody>
      </p:sp>
      <p:sp>
        <p:nvSpPr>
          <p:cNvPr id="67" name="Text Box 45"/>
          <p:cNvSpPr txBox="1">
            <a:spLocks noChangeArrowheads="1"/>
          </p:cNvSpPr>
          <p:nvPr/>
        </p:nvSpPr>
        <p:spPr bwMode="auto">
          <a:xfrm>
            <a:off x="7509580" y="5464166"/>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(n=37)</a:t>
            </a:r>
            <a:endParaRPr lang="en-CA" b="0" dirty="0">
              <a:latin typeface="Arial Narrow" pitchFamily="34" charset="0"/>
            </a:endParaRPr>
          </a:p>
        </p:txBody>
      </p:sp>
      <p:sp>
        <p:nvSpPr>
          <p:cNvPr id="69" name="Text Box 45"/>
          <p:cNvSpPr txBox="1">
            <a:spLocks noChangeArrowheads="1"/>
          </p:cNvSpPr>
          <p:nvPr/>
        </p:nvSpPr>
        <p:spPr bwMode="auto">
          <a:xfrm>
            <a:off x="2332530" y="4429941"/>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(n=241)</a:t>
            </a:r>
            <a:endParaRPr lang="en-CA" b="0" dirty="0">
              <a:latin typeface="Arial Narrow" pitchFamily="34" charset="0"/>
            </a:endParaRPr>
          </a:p>
        </p:txBody>
      </p:sp>
      <p:sp>
        <p:nvSpPr>
          <p:cNvPr id="70" name="Text Box 45"/>
          <p:cNvSpPr txBox="1">
            <a:spLocks noChangeArrowheads="1"/>
          </p:cNvSpPr>
          <p:nvPr/>
        </p:nvSpPr>
        <p:spPr bwMode="auto">
          <a:xfrm>
            <a:off x="4003190" y="550070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(n=29)</a:t>
            </a:r>
            <a:endParaRPr lang="en-CA" b="0" dirty="0">
              <a:latin typeface="Arial Narrow" pitchFamily="34" charset="0"/>
            </a:endParaRPr>
          </a:p>
        </p:txBody>
      </p:sp>
      <p:sp>
        <p:nvSpPr>
          <p:cNvPr id="71" name="Text Box 45"/>
          <p:cNvSpPr txBox="1">
            <a:spLocks noChangeArrowheads="1"/>
          </p:cNvSpPr>
          <p:nvPr/>
        </p:nvSpPr>
        <p:spPr bwMode="auto">
          <a:xfrm>
            <a:off x="5645995" y="558069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(n=18)</a:t>
            </a:r>
            <a:endParaRPr lang="en-CA" b="0" dirty="0">
              <a:latin typeface="Arial Narrow" pitchFamily="34" charset="0"/>
            </a:endParaRPr>
          </a:p>
        </p:txBody>
      </p:sp>
      <p:sp>
        <p:nvSpPr>
          <p:cNvPr id="72" name="Text Box 45"/>
          <p:cNvSpPr txBox="1">
            <a:spLocks noChangeArrowheads="1"/>
          </p:cNvSpPr>
          <p:nvPr/>
        </p:nvSpPr>
        <p:spPr bwMode="auto">
          <a:xfrm>
            <a:off x="7274420" y="5540752"/>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(n=22)</a:t>
            </a:r>
            <a:endParaRPr lang="en-CA" b="0" dirty="0">
              <a:latin typeface="Arial Narrow" pitchFamily="34" charset="0"/>
            </a:endParaRPr>
          </a:p>
        </p:txBody>
      </p:sp>
      <p:sp>
        <p:nvSpPr>
          <p:cNvPr id="73" name="Text Box 45"/>
          <p:cNvSpPr txBox="1">
            <a:spLocks noChangeArrowheads="1"/>
          </p:cNvSpPr>
          <p:nvPr/>
        </p:nvSpPr>
        <p:spPr bwMode="auto">
          <a:xfrm>
            <a:off x="663991" y="343464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(n=435)</a:t>
            </a:r>
            <a:endParaRPr lang="en-CA" b="0" dirty="0">
              <a:latin typeface="Arial Narrow" pitchFamily="34" charset="0"/>
            </a:endParaRPr>
          </a:p>
        </p:txBody>
      </p:sp>
      <p:grpSp>
        <p:nvGrpSpPr>
          <p:cNvPr id="79" name="Group 78"/>
          <p:cNvGrpSpPr/>
          <p:nvPr/>
        </p:nvGrpSpPr>
        <p:grpSpPr>
          <a:xfrm>
            <a:off x="3709297" y="4029005"/>
            <a:ext cx="1150349" cy="371477"/>
            <a:chOff x="3058172" y="4019480"/>
            <a:chExt cx="1150349" cy="371477"/>
          </a:xfrm>
        </p:grpSpPr>
        <p:sp>
          <p:nvSpPr>
            <p:cNvPr id="77" name="Text Box 44"/>
            <p:cNvSpPr txBox="1">
              <a:spLocks noChangeArrowheads="1"/>
            </p:cNvSpPr>
            <p:nvPr/>
          </p:nvSpPr>
          <p:spPr bwMode="auto">
            <a:xfrm>
              <a:off x="3622478" y="4021283"/>
              <a:ext cx="536916" cy="344488"/>
            </a:xfrm>
            <a:prstGeom prst="rect">
              <a:avLst/>
            </a:prstGeom>
            <a:noFill/>
            <a:ln w="6350" algn="ctr">
              <a:solidFill>
                <a:schemeClr val="tx1"/>
              </a:solidFill>
              <a:miter lim="800000"/>
              <a:headEnd/>
              <a:tailEnd/>
            </a:ln>
          </p:spPr>
          <p:txBody>
            <a:bodyPr wrap="square">
              <a:spAutoFit/>
            </a:bodyPr>
            <a:lstStyle/>
            <a:p>
              <a:r>
                <a:rPr lang="en-CA" sz="1300" dirty="0" smtClean="0"/>
                <a:t>6%</a:t>
              </a:r>
              <a:endParaRPr lang="en-CA" sz="1300" dirty="0"/>
            </a:p>
            <a:p>
              <a:endParaRPr lang="en-CA" sz="100" dirty="0"/>
            </a:p>
            <a:p>
              <a:r>
                <a:rPr lang="en-CA" sz="100" dirty="0" smtClean="0"/>
                <a:t>x</a:t>
              </a:r>
              <a:endParaRPr lang="en-CA" sz="100" dirty="0"/>
            </a:p>
          </p:txBody>
        </p:sp>
        <p:sp>
          <p:nvSpPr>
            <p:cNvPr id="78" name="Text Box 45"/>
            <p:cNvSpPr txBox="1">
              <a:spLocks noChangeArrowheads="1"/>
            </p:cNvSpPr>
            <p:nvPr/>
          </p:nvSpPr>
          <p:spPr bwMode="auto">
            <a:xfrm>
              <a:off x="3657875" y="4191724"/>
              <a:ext cx="550646" cy="184150"/>
            </a:xfrm>
            <a:prstGeom prst="rect">
              <a:avLst/>
            </a:prstGeom>
            <a:noFill/>
            <a:ln w="25400" algn="ctr">
              <a:noFill/>
              <a:miter lim="800000"/>
              <a:headEnd/>
              <a:tailEnd/>
            </a:ln>
          </p:spPr>
          <p:txBody>
            <a:bodyPr wrap="square">
              <a:spAutoFit/>
            </a:bodyPr>
            <a:lstStyle/>
            <a:p>
              <a:pPr algn="l"/>
              <a:r>
                <a:rPr lang="en-CA" dirty="0" smtClean="0"/>
                <a:t>(n=47)</a:t>
              </a:r>
              <a:endParaRPr lang="en-CA" dirty="0"/>
            </a:p>
          </p:txBody>
        </p:sp>
        <p:sp>
          <p:nvSpPr>
            <p:cNvPr id="88" name="Text Box 45"/>
            <p:cNvSpPr txBox="1">
              <a:spLocks noChangeArrowheads="1"/>
            </p:cNvSpPr>
            <p:nvPr/>
          </p:nvSpPr>
          <p:spPr bwMode="auto">
            <a:xfrm>
              <a:off x="3058172" y="4206807"/>
              <a:ext cx="550646" cy="184150"/>
            </a:xfrm>
            <a:prstGeom prst="rect">
              <a:avLst/>
            </a:prstGeom>
            <a:noFill/>
            <a:ln w="25400" algn="ctr">
              <a:noFill/>
              <a:miter lim="800000"/>
              <a:headEnd/>
              <a:tailEnd/>
            </a:ln>
          </p:spPr>
          <p:txBody>
            <a:bodyPr wrap="square">
              <a:spAutoFit/>
            </a:bodyPr>
            <a:lstStyle/>
            <a:p>
              <a:pPr algn="l"/>
              <a:r>
                <a:rPr lang="en-CA" dirty="0" smtClean="0"/>
                <a:t>(n=49)</a:t>
              </a:r>
              <a:endParaRPr lang="en-CA" dirty="0"/>
            </a:p>
          </p:txBody>
        </p:sp>
        <p:sp>
          <p:nvSpPr>
            <p:cNvPr id="89" name="Text Box 44"/>
            <p:cNvSpPr txBox="1">
              <a:spLocks noChangeArrowheads="1"/>
            </p:cNvSpPr>
            <p:nvPr/>
          </p:nvSpPr>
          <p:spPr bwMode="auto">
            <a:xfrm>
              <a:off x="3062037" y="4019480"/>
              <a:ext cx="536916" cy="344488"/>
            </a:xfrm>
            <a:prstGeom prst="rect">
              <a:avLst/>
            </a:prstGeom>
            <a:noFill/>
            <a:ln w="6350" algn="ctr">
              <a:solidFill>
                <a:schemeClr val="tx1"/>
              </a:solidFill>
              <a:miter lim="800000"/>
              <a:headEnd/>
              <a:tailEnd/>
            </a:ln>
          </p:spPr>
          <p:txBody>
            <a:bodyPr wrap="square">
              <a:spAutoFit/>
            </a:bodyPr>
            <a:lstStyle/>
            <a:p>
              <a:r>
                <a:rPr lang="en-CA" sz="1300" dirty="0"/>
                <a:t>9</a:t>
              </a:r>
              <a:r>
                <a:rPr lang="en-CA" sz="1300" dirty="0" smtClean="0"/>
                <a:t>%</a:t>
              </a:r>
              <a:endParaRPr lang="en-CA" sz="1300" dirty="0"/>
            </a:p>
            <a:p>
              <a:endParaRPr lang="en-CA" sz="100" dirty="0"/>
            </a:p>
            <a:p>
              <a:r>
                <a:rPr lang="en-CA" sz="100" dirty="0" smtClean="0"/>
                <a:t>x</a:t>
              </a:r>
              <a:endParaRPr lang="en-CA" sz="100" dirty="0"/>
            </a:p>
          </p:txBody>
        </p:sp>
      </p:grpSp>
      <p:grpSp>
        <p:nvGrpSpPr>
          <p:cNvPr id="80" name="Group 79"/>
          <p:cNvGrpSpPr/>
          <p:nvPr/>
        </p:nvGrpSpPr>
        <p:grpSpPr>
          <a:xfrm>
            <a:off x="297755" y="2700192"/>
            <a:ext cx="1160064" cy="382515"/>
            <a:chOff x="3041608" y="4022566"/>
            <a:chExt cx="1160064" cy="382515"/>
          </a:xfrm>
        </p:grpSpPr>
        <p:sp>
          <p:nvSpPr>
            <p:cNvPr id="81" name="Text Box 44"/>
            <p:cNvSpPr txBox="1">
              <a:spLocks noChangeArrowheads="1"/>
            </p:cNvSpPr>
            <p:nvPr/>
          </p:nvSpPr>
          <p:spPr bwMode="auto">
            <a:xfrm>
              <a:off x="3622478" y="4036999"/>
              <a:ext cx="536916" cy="338554"/>
            </a:xfrm>
            <a:prstGeom prst="rect">
              <a:avLst/>
            </a:prstGeom>
            <a:noFill/>
            <a:ln w="6350" algn="ctr">
              <a:solidFill>
                <a:schemeClr val="tx1"/>
              </a:solidFill>
              <a:miter lim="800000"/>
              <a:headEnd/>
              <a:tailEnd/>
            </a:ln>
          </p:spPr>
          <p:txBody>
            <a:bodyPr wrap="square">
              <a:spAutoFit/>
            </a:bodyPr>
            <a:lstStyle/>
            <a:p>
              <a:r>
                <a:rPr lang="en-CA" sz="1300" dirty="0" smtClean="0"/>
                <a:t>91%</a:t>
              </a:r>
              <a:endParaRPr lang="en-CA" sz="1300" dirty="0"/>
            </a:p>
            <a:p>
              <a:endParaRPr lang="en-CA" sz="100" dirty="0"/>
            </a:p>
            <a:p>
              <a:r>
                <a:rPr lang="en-CA" sz="100" dirty="0" smtClean="0"/>
                <a:t>x</a:t>
              </a:r>
              <a:endParaRPr lang="en-CA" sz="100" dirty="0"/>
            </a:p>
          </p:txBody>
        </p:sp>
        <p:sp>
          <p:nvSpPr>
            <p:cNvPr id="82" name="Text Box 45"/>
            <p:cNvSpPr txBox="1">
              <a:spLocks noChangeArrowheads="1"/>
            </p:cNvSpPr>
            <p:nvPr/>
          </p:nvSpPr>
          <p:spPr bwMode="auto">
            <a:xfrm>
              <a:off x="3651026" y="4217045"/>
              <a:ext cx="550646" cy="184150"/>
            </a:xfrm>
            <a:prstGeom prst="rect">
              <a:avLst/>
            </a:prstGeom>
            <a:noFill/>
            <a:ln w="25400" algn="ctr">
              <a:noFill/>
              <a:miter lim="800000"/>
              <a:headEnd/>
              <a:tailEnd/>
            </a:ln>
          </p:spPr>
          <p:txBody>
            <a:bodyPr wrap="square">
              <a:spAutoFit/>
            </a:bodyPr>
            <a:lstStyle/>
            <a:p>
              <a:pPr algn="l"/>
              <a:r>
                <a:rPr lang="en-CA" dirty="0" smtClean="0"/>
                <a:t>(n=676)</a:t>
              </a:r>
              <a:endParaRPr lang="en-CA" dirty="0"/>
            </a:p>
          </p:txBody>
        </p:sp>
        <p:sp>
          <p:nvSpPr>
            <p:cNvPr id="85" name="Text Box 45"/>
            <p:cNvSpPr txBox="1">
              <a:spLocks noChangeArrowheads="1"/>
            </p:cNvSpPr>
            <p:nvPr/>
          </p:nvSpPr>
          <p:spPr bwMode="auto">
            <a:xfrm>
              <a:off x="3079616" y="4220931"/>
              <a:ext cx="550646" cy="184150"/>
            </a:xfrm>
            <a:prstGeom prst="rect">
              <a:avLst/>
            </a:prstGeom>
            <a:noFill/>
            <a:ln w="25400" algn="ctr">
              <a:noFill/>
              <a:miter lim="800000"/>
              <a:headEnd/>
              <a:tailEnd/>
            </a:ln>
          </p:spPr>
          <p:txBody>
            <a:bodyPr wrap="square">
              <a:spAutoFit/>
            </a:bodyPr>
            <a:lstStyle/>
            <a:p>
              <a:pPr algn="l"/>
              <a:r>
                <a:rPr lang="en-CA" dirty="0" smtClean="0"/>
                <a:t>(n=470)</a:t>
              </a:r>
              <a:endParaRPr lang="en-CA" dirty="0"/>
            </a:p>
          </p:txBody>
        </p:sp>
        <p:sp>
          <p:nvSpPr>
            <p:cNvPr id="87" name="Text Box 44"/>
            <p:cNvSpPr txBox="1">
              <a:spLocks noChangeArrowheads="1"/>
            </p:cNvSpPr>
            <p:nvPr/>
          </p:nvSpPr>
          <p:spPr bwMode="auto">
            <a:xfrm>
              <a:off x="3041608" y="4022566"/>
              <a:ext cx="536916" cy="338554"/>
            </a:xfrm>
            <a:prstGeom prst="rect">
              <a:avLst/>
            </a:prstGeom>
            <a:noFill/>
            <a:ln w="6350" algn="ctr">
              <a:solidFill>
                <a:schemeClr val="tx1"/>
              </a:solidFill>
              <a:miter lim="800000"/>
              <a:headEnd/>
              <a:tailEnd/>
            </a:ln>
          </p:spPr>
          <p:txBody>
            <a:bodyPr wrap="square">
              <a:spAutoFit/>
            </a:bodyPr>
            <a:lstStyle/>
            <a:p>
              <a:r>
                <a:rPr lang="en-CA" sz="1300" dirty="0" smtClean="0"/>
                <a:t>88%</a:t>
              </a:r>
              <a:endParaRPr lang="en-CA" sz="1300" dirty="0"/>
            </a:p>
            <a:p>
              <a:endParaRPr lang="en-CA" sz="100" dirty="0"/>
            </a:p>
            <a:p>
              <a:r>
                <a:rPr lang="en-CA" sz="100" dirty="0" smtClean="0"/>
                <a:t>x</a:t>
              </a:r>
              <a:endParaRPr lang="en-CA" sz="100" dirty="0"/>
            </a:p>
          </p:txBody>
        </p:sp>
      </p:grpSp>
      <p:sp>
        <p:nvSpPr>
          <p:cNvPr id="90" name="Text Box 45"/>
          <p:cNvSpPr txBox="1">
            <a:spLocks noChangeArrowheads="1"/>
          </p:cNvSpPr>
          <p:nvPr/>
        </p:nvSpPr>
        <p:spPr bwMode="auto">
          <a:xfrm>
            <a:off x="377447" y="3494972"/>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(n=301)</a:t>
            </a:r>
            <a:endParaRPr lang="en-CA" b="0" dirty="0">
              <a:latin typeface="Arial Narrow" pitchFamily="34" charset="0"/>
            </a:endParaRPr>
          </a:p>
        </p:txBody>
      </p:sp>
      <p:sp>
        <p:nvSpPr>
          <p:cNvPr id="91" name="Text Box 45"/>
          <p:cNvSpPr txBox="1">
            <a:spLocks noChangeArrowheads="1"/>
          </p:cNvSpPr>
          <p:nvPr/>
        </p:nvSpPr>
        <p:spPr bwMode="auto">
          <a:xfrm>
            <a:off x="2091193" y="4444984"/>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(n=169)</a:t>
            </a:r>
            <a:endParaRPr lang="en-CA" b="0" dirty="0">
              <a:latin typeface="Arial Narrow" pitchFamily="34" charset="0"/>
            </a:endParaRPr>
          </a:p>
        </p:txBody>
      </p:sp>
      <p:sp>
        <p:nvSpPr>
          <p:cNvPr id="92" name="Text Box 45"/>
          <p:cNvSpPr txBox="1">
            <a:spLocks noChangeArrowheads="1"/>
          </p:cNvSpPr>
          <p:nvPr/>
        </p:nvSpPr>
        <p:spPr bwMode="auto">
          <a:xfrm>
            <a:off x="3730990" y="5443309"/>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a:t>
            </a:r>
            <a:endParaRPr lang="en-CA" b="0" dirty="0">
              <a:latin typeface="Arial Narrow" pitchFamily="34" charset="0"/>
            </a:endParaRPr>
          </a:p>
        </p:txBody>
      </p:sp>
      <p:sp>
        <p:nvSpPr>
          <p:cNvPr id="93" name="Text Box 45"/>
          <p:cNvSpPr txBox="1">
            <a:spLocks noChangeArrowheads="1"/>
          </p:cNvSpPr>
          <p:nvPr/>
        </p:nvSpPr>
        <p:spPr bwMode="auto">
          <a:xfrm>
            <a:off x="5374626" y="5542130"/>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(n=15)</a:t>
            </a:r>
            <a:endParaRPr lang="en-CA" b="0" dirty="0">
              <a:latin typeface="Arial Narrow" pitchFamily="34" charset="0"/>
            </a:endParaRPr>
          </a:p>
        </p:txBody>
      </p:sp>
      <p:sp>
        <p:nvSpPr>
          <p:cNvPr id="94" name="Text Box 45"/>
          <p:cNvSpPr txBox="1">
            <a:spLocks noChangeArrowheads="1"/>
          </p:cNvSpPr>
          <p:nvPr/>
        </p:nvSpPr>
        <p:spPr bwMode="auto">
          <a:xfrm>
            <a:off x="7037876" y="5551035"/>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(n=17)</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Research Objectives</a:t>
            </a:r>
          </a:p>
        </p:txBody>
      </p:sp>
      <p:sp>
        <p:nvSpPr>
          <p:cNvPr id="77827" name="Rectangle 3"/>
          <p:cNvSpPr>
            <a:spLocks noGrp="1" noChangeArrowheads="1"/>
          </p:cNvSpPr>
          <p:nvPr>
            <p:ph idx="1"/>
          </p:nvPr>
        </p:nvSpPr>
        <p:spPr bwMode="auto">
          <a:xfrm>
            <a:off x="517525" y="9667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en-CA" dirty="0" smtClean="0">
                <a:ea typeface="Times New Roman" pitchFamily="18" charset="0"/>
                <a:cs typeface="Arial" charset="0"/>
              </a:rPr>
              <a:t>The primary objective of this research is to </a:t>
            </a:r>
            <a:r>
              <a:rPr lang="en-US" dirty="0" smtClean="0">
                <a:ea typeface="Times New Roman" pitchFamily="18" charset="0"/>
                <a:cs typeface="Arial" charset="0"/>
              </a:rPr>
              <a:t>understand the reasons why graduates of CEAB accredited engineering programs at Ontario universities do or do not intend to apply for their licence in Ontario.  </a:t>
            </a:r>
            <a:endParaRPr lang="en-CA" dirty="0" smtClean="0">
              <a:ea typeface="Times New Roman" pitchFamily="18" charset="0"/>
              <a:cs typeface="Arial" charset="0"/>
            </a:endParaRPr>
          </a:p>
          <a:p>
            <a:pPr marL="0" indent="0">
              <a:lnSpc>
                <a:spcPct val="100000"/>
              </a:lnSpc>
              <a:spcBef>
                <a:spcPts val="600"/>
              </a:spcBef>
              <a:buFontTx/>
              <a:buNone/>
            </a:pPr>
            <a:r>
              <a:rPr lang="en-CA" dirty="0" smtClean="0">
                <a:ea typeface="Times New Roman" pitchFamily="18" charset="0"/>
                <a:cs typeface="Arial" charset="0"/>
              </a:rPr>
              <a:t>In order to achieve this objective, the research seeks to understand the following:</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future career and/or education plans of final year engineering students;</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percentage of final year engineering students who intend to pursue a career in Engineering and the percentage who intend to apply for their P.Eng licence;</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level of knowledge of the </a:t>
            </a:r>
            <a:r>
              <a:rPr lang="en-CA" sz="1800" i="1" dirty="0" smtClean="0">
                <a:ea typeface="Times New Roman" pitchFamily="18" charset="0"/>
                <a:cs typeface="Arial" charset="0"/>
              </a:rPr>
              <a:t>Professional Engineers Act of Ontario</a:t>
            </a:r>
            <a:r>
              <a:rPr lang="en-CA" sz="1800" dirty="0" smtClean="0">
                <a:ea typeface="Times New Roman" pitchFamily="18" charset="0"/>
                <a:cs typeface="Arial" charset="0"/>
              </a:rPr>
              <a:t> and of PEO; and,</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awareness and participation in PEO’s Student Membership Program.</a:t>
            </a: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
        <p:nvSpPr>
          <p:cNvPr id="7782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Country of Application</a:t>
            </a:r>
          </a:p>
        </p:txBody>
      </p:sp>
      <p:graphicFrame>
        <p:nvGraphicFramePr>
          <p:cNvPr id="36" name="Object 5"/>
          <p:cNvGraphicFramePr>
            <a:graphicFrameLocks noGrp="1" noChangeAspect="1"/>
          </p:cNvGraphicFramePr>
          <p:nvPr>
            <p:ph idx="1"/>
            <p:extLst>
              <p:ext uri="{D42A27DB-BD31-4B8C-83A1-F6EECF244321}">
                <p14:modId xmlns:p14="http://schemas.microsoft.com/office/powerpoint/2010/main" val="3629682828"/>
              </p:ext>
            </p:extLst>
          </p:nvPr>
        </p:nvGraphicFramePr>
        <p:xfrm>
          <a:off x="425527" y="1940313"/>
          <a:ext cx="7639050" cy="4102564"/>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11447-89BD-451B-9136-C122716D6C32}" type="slidenum">
              <a:rPr lang="en-US"/>
              <a:pPr/>
              <a:t>30</a:t>
            </a:fld>
            <a:endParaRPr lang="en-US" dirty="0"/>
          </a:p>
        </p:txBody>
      </p:sp>
      <p:sp>
        <p:nvSpPr>
          <p:cNvPr id="16389" name="Text Box 3"/>
          <p:cNvSpPr txBox="1">
            <a:spLocks noChangeArrowheads="1"/>
          </p:cNvSpPr>
          <p:nvPr/>
        </p:nvSpPr>
        <p:spPr bwMode="auto">
          <a:xfrm>
            <a:off x="315332" y="6272174"/>
            <a:ext cx="8474075" cy="338554"/>
          </a:xfrm>
          <a:prstGeom prst="rect">
            <a:avLst/>
          </a:prstGeom>
          <a:noFill/>
          <a:ln w="25400">
            <a:noFill/>
            <a:miter lim="800000"/>
            <a:headEnd/>
            <a:tailEnd/>
          </a:ln>
        </p:spPr>
        <p:txBody>
          <a:bodyPr>
            <a:spAutoFit/>
          </a:bodyPr>
          <a:lstStyle/>
          <a:p>
            <a:pPr algn="l"/>
            <a:r>
              <a:rPr lang="en-US" sz="800" dirty="0">
                <a:solidFill>
                  <a:schemeClr val="tx1"/>
                </a:solidFill>
                <a:latin typeface="+mn-lt"/>
              </a:rPr>
              <a:t>Q25. Where do you intend to apply for licensure? Base: Respondents who ever plan to apply for licensure</a:t>
            </a:r>
            <a:r>
              <a:rPr lang="en-US" sz="800" dirty="0" smtClean="0">
                <a:solidFill>
                  <a:schemeClr val="tx1"/>
                </a:solidFill>
                <a:latin typeface="+mn-lt"/>
              </a:rPr>
              <a:t>, 2014 n=818; 2013 n=1035; 2012 n=1079; 2011 </a:t>
            </a:r>
            <a:r>
              <a:rPr lang="en-US" sz="800" dirty="0">
                <a:solidFill>
                  <a:schemeClr val="tx1"/>
                </a:solidFill>
                <a:latin typeface="+mn-lt"/>
              </a:rPr>
              <a:t>n=817  2010, n=752; 2009, n=774; 2008, n=389 (Q18A).</a:t>
            </a:r>
          </a:p>
        </p:txBody>
      </p:sp>
      <p:sp>
        <p:nvSpPr>
          <p:cNvPr id="16390" name="Text Box 7"/>
          <p:cNvSpPr txBox="1">
            <a:spLocks noChangeArrowheads="1"/>
          </p:cNvSpPr>
          <p:nvPr/>
        </p:nvSpPr>
        <p:spPr bwMode="auto">
          <a:xfrm>
            <a:off x="7327253" y="248445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(n=760)</a:t>
            </a:r>
          </a:p>
        </p:txBody>
      </p:sp>
      <p:sp>
        <p:nvSpPr>
          <p:cNvPr id="16391" name="Text Box 8"/>
          <p:cNvSpPr txBox="1">
            <a:spLocks noChangeArrowheads="1"/>
          </p:cNvSpPr>
          <p:nvPr/>
        </p:nvSpPr>
        <p:spPr bwMode="auto">
          <a:xfrm>
            <a:off x="7333089" y="2580147"/>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(n=386)</a:t>
            </a:r>
          </a:p>
        </p:txBody>
      </p:sp>
      <p:sp>
        <p:nvSpPr>
          <p:cNvPr id="16392" name="Text Box 9"/>
          <p:cNvSpPr txBox="1">
            <a:spLocks noChangeArrowheads="1"/>
          </p:cNvSpPr>
          <p:nvPr/>
        </p:nvSpPr>
        <p:spPr bwMode="auto">
          <a:xfrm>
            <a:off x="2489017" y="330047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(n=135)</a:t>
            </a:r>
          </a:p>
        </p:txBody>
      </p:sp>
      <p:sp>
        <p:nvSpPr>
          <p:cNvPr id="16393" name="Text Box 10"/>
          <p:cNvSpPr txBox="1">
            <a:spLocks noChangeArrowheads="1"/>
          </p:cNvSpPr>
          <p:nvPr/>
        </p:nvSpPr>
        <p:spPr bwMode="auto">
          <a:xfrm>
            <a:off x="2549305" y="3412682"/>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(n=70)</a:t>
            </a:r>
          </a:p>
        </p:txBody>
      </p:sp>
      <p:sp>
        <p:nvSpPr>
          <p:cNvPr id="16394" name="Text Box 11"/>
          <p:cNvSpPr txBox="1">
            <a:spLocks noChangeArrowheads="1"/>
          </p:cNvSpPr>
          <p:nvPr/>
        </p:nvSpPr>
        <p:spPr bwMode="auto">
          <a:xfrm>
            <a:off x="1806334" y="414170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(n=51)</a:t>
            </a:r>
          </a:p>
        </p:txBody>
      </p:sp>
      <p:sp>
        <p:nvSpPr>
          <p:cNvPr id="16395" name="Text Box 12"/>
          <p:cNvSpPr txBox="1">
            <a:spLocks noChangeArrowheads="1"/>
          </p:cNvSpPr>
          <p:nvPr/>
        </p:nvSpPr>
        <p:spPr bwMode="auto">
          <a:xfrm>
            <a:off x="1751376" y="4239247"/>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16396" name="Text Box 13"/>
          <p:cNvSpPr txBox="1">
            <a:spLocks noChangeArrowheads="1"/>
          </p:cNvSpPr>
          <p:nvPr/>
        </p:nvSpPr>
        <p:spPr bwMode="auto">
          <a:xfrm>
            <a:off x="1792584" y="4920953"/>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a:t>
            </a:r>
          </a:p>
        </p:txBody>
      </p:sp>
      <p:sp>
        <p:nvSpPr>
          <p:cNvPr id="16397" name="Text Box 14"/>
          <p:cNvSpPr txBox="1">
            <a:spLocks noChangeArrowheads="1"/>
          </p:cNvSpPr>
          <p:nvPr/>
        </p:nvSpPr>
        <p:spPr bwMode="auto">
          <a:xfrm>
            <a:off x="1684634" y="5039232"/>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(n=14)</a:t>
            </a:r>
          </a:p>
        </p:txBody>
      </p:sp>
      <p:sp>
        <p:nvSpPr>
          <p:cNvPr id="16398" name="Text Box 15"/>
          <p:cNvSpPr txBox="1">
            <a:spLocks noChangeArrowheads="1"/>
          </p:cNvSpPr>
          <p:nvPr/>
        </p:nvSpPr>
        <p:spPr bwMode="auto">
          <a:xfrm>
            <a:off x="1581729" y="5725816"/>
            <a:ext cx="544512" cy="184150"/>
          </a:xfrm>
          <a:prstGeom prst="rect">
            <a:avLst/>
          </a:prstGeom>
          <a:noFill/>
          <a:ln w="25400" algn="ctr">
            <a:noFill/>
            <a:miter lim="800000"/>
            <a:headEnd/>
            <a:tailEnd/>
          </a:ln>
        </p:spPr>
        <p:txBody>
          <a:bodyPr>
            <a:spAutoFit/>
          </a:bodyPr>
          <a:lstStyle/>
          <a:p>
            <a:pPr algn="l"/>
            <a:r>
              <a:rPr lang="en-CA" b="0" dirty="0">
                <a:latin typeface="Arial Narrow" pitchFamily="34" charset="0"/>
              </a:rPr>
              <a:t>(n=16)</a:t>
            </a:r>
          </a:p>
        </p:txBody>
      </p:sp>
      <p:sp>
        <p:nvSpPr>
          <p:cNvPr id="16399" name="Text Box 16"/>
          <p:cNvSpPr txBox="1">
            <a:spLocks noChangeArrowheads="1"/>
          </p:cNvSpPr>
          <p:nvPr/>
        </p:nvSpPr>
        <p:spPr bwMode="auto">
          <a:xfrm>
            <a:off x="1518503" y="5842263"/>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a:t>
            </a:r>
          </a:p>
        </p:txBody>
      </p:sp>
      <p:sp>
        <p:nvSpPr>
          <p:cNvPr id="16401" name="Text Box 19"/>
          <p:cNvSpPr txBox="1">
            <a:spLocks noChangeArrowheads="1"/>
          </p:cNvSpPr>
          <p:nvPr/>
        </p:nvSpPr>
        <p:spPr bwMode="auto">
          <a:xfrm>
            <a:off x="5497351" y="4192223"/>
            <a:ext cx="441694" cy="307777"/>
          </a:xfrm>
          <a:prstGeom prst="rect">
            <a:avLst/>
          </a:prstGeom>
          <a:noFill/>
          <a:ln w="12700" algn="ctr">
            <a:solidFill>
              <a:schemeClr val="accent6"/>
            </a:solidFill>
            <a:miter lim="800000"/>
            <a:headEnd/>
            <a:tailEnd/>
          </a:ln>
        </p:spPr>
        <p:txBody>
          <a:bodyPr wrap="square">
            <a:spAutoFit/>
          </a:bodyPr>
          <a:lstStyle/>
          <a:p>
            <a:r>
              <a:rPr lang="en-CA" sz="1000" dirty="0"/>
              <a:t>13%</a:t>
            </a:r>
            <a:r>
              <a:rPr lang="en-CA" sz="300" dirty="0"/>
              <a:t>     </a:t>
            </a:r>
            <a:r>
              <a:rPr lang="en-CA" sz="400" dirty="0"/>
              <a:t>(n=99)</a:t>
            </a:r>
          </a:p>
        </p:txBody>
      </p:sp>
      <p:sp>
        <p:nvSpPr>
          <p:cNvPr id="16402" name="Text Box 20"/>
          <p:cNvSpPr txBox="1">
            <a:spLocks noChangeArrowheads="1"/>
          </p:cNvSpPr>
          <p:nvPr/>
        </p:nvSpPr>
        <p:spPr bwMode="auto">
          <a:xfrm>
            <a:off x="5997350" y="4192223"/>
            <a:ext cx="451141" cy="307777"/>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000" dirty="0"/>
              <a:t>10%</a:t>
            </a:r>
            <a:r>
              <a:rPr lang="en-CA" sz="300" dirty="0"/>
              <a:t>     </a:t>
            </a:r>
            <a:r>
              <a:rPr lang="en-CA" sz="400" dirty="0"/>
              <a:t>(n=38)</a:t>
            </a:r>
          </a:p>
        </p:txBody>
      </p:sp>
      <p:sp>
        <p:nvSpPr>
          <p:cNvPr id="16403" name="Text Box 21"/>
          <p:cNvSpPr txBox="1">
            <a:spLocks noChangeArrowheads="1"/>
          </p:cNvSpPr>
          <p:nvPr/>
        </p:nvSpPr>
        <p:spPr bwMode="auto">
          <a:xfrm>
            <a:off x="3488944" y="3880437"/>
            <a:ext cx="2509837" cy="274637"/>
          </a:xfrm>
          <a:prstGeom prst="rect">
            <a:avLst/>
          </a:prstGeom>
          <a:noFill/>
          <a:ln w="25400" algn="ctr">
            <a:noFill/>
            <a:miter lim="800000"/>
            <a:headEnd/>
            <a:tailEnd/>
          </a:ln>
        </p:spPr>
        <p:txBody>
          <a:bodyPr>
            <a:spAutoFit/>
          </a:bodyPr>
          <a:lstStyle/>
          <a:p>
            <a:r>
              <a:rPr lang="en-CA" sz="1200" dirty="0"/>
              <a:t>Abroad</a:t>
            </a:r>
          </a:p>
        </p:txBody>
      </p:sp>
      <p:sp>
        <p:nvSpPr>
          <p:cNvPr id="16404" name="Text Box 23"/>
          <p:cNvSpPr txBox="1">
            <a:spLocks noChangeArrowheads="1"/>
          </p:cNvSpPr>
          <p:nvPr/>
        </p:nvSpPr>
        <p:spPr bwMode="auto">
          <a:xfrm>
            <a:off x="1066490" y="157391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Where Do You Intend to Apply for Licensure?</a:t>
            </a:r>
          </a:p>
        </p:txBody>
      </p:sp>
      <p:sp>
        <p:nvSpPr>
          <p:cNvPr id="16405" name="Text Box 24"/>
          <p:cNvSpPr txBox="1">
            <a:spLocks noChangeArrowheads="1"/>
          </p:cNvSpPr>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16406" name="Text Box 25"/>
          <p:cNvSpPr txBox="1">
            <a:spLocks noChangeArrowheads="1"/>
          </p:cNvSpPr>
          <p:nvPr/>
        </p:nvSpPr>
        <p:spPr bwMode="auto">
          <a:xfrm>
            <a:off x="7338113" y="237296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(n=748)</a:t>
            </a:r>
          </a:p>
        </p:txBody>
      </p:sp>
      <p:sp>
        <p:nvSpPr>
          <p:cNvPr id="16407" name="Text Box 26"/>
          <p:cNvSpPr txBox="1">
            <a:spLocks noChangeArrowheads="1"/>
          </p:cNvSpPr>
          <p:nvPr/>
        </p:nvSpPr>
        <p:spPr bwMode="auto">
          <a:xfrm>
            <a:off x="2534639" y="319573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(n=136)</a:t>
            </a:r>
          </a:p>
        </p:txBody>
      </p:sp>
      <p:sp>
        <p:nvSpPr>
          <p:cNvPr id="16408" name="Text Box 27"/>
          <p:cNvSpPr txBox="1">
            <a:spLocks noChangeArrowheads="1"/>
          </p:cNvSpPr>
          <p:nvPr/>
        </p:nvSpPr>
        <p:spPr bwMode="auto">
          <a:xfrm>
            <a:off x="2084029" y="4008074"/>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(n=80)</a:t>
            </a:r>
          </a:p>
        </p:txBody>
      </p:sp>
      <p:sp>
        <p:nvSpPr>
          <p:cNvPr id="16409" name="Text Box 28"/>
          <p:cNvSpPr txBox="1">
            <a:spLocks noChangeArrowheads="1"/>
          </p:cNvSpPr>
          <p:nvPr/>
        </p:nvSpPr>
        <p:spPr bwMode="auto">
          <a:xfrm>
            <a:off x="1812175" y="478680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(n=55)</a:t>
            </a:r>
          </a:p>
        </p:txBody>
      </p:sp>
      <p:sp>
        <p:nvSpPr>
          <p:cNvPr id="16410" name="Text Box 29"/>
          <p:cNvSpPr txBox="1">
            <a:spLocks noChangeArrowheads="1"/>
          </p:cNvSpPr>
          <p:nvPr/>
        </p:nvSpPr>
        <p:spPr bwMode="auto">
          <a:xfrm>
            <a:off x="1596819" y="5611496"/>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a:t>
            </a:r>
          </a:p>
        </p:txBody>
      </p:sp>
      <p:sp>
        <p:nvSpPr>
          <p:cNvPr id="16411" name="Text Box 30"/>
          <p:cNvSpPr txBox="1">
            <a:spLocks noChangeArrowheads="1"/>
          </p:cNvSpPr>
          <p:nvPr/>
        </p:nvSpPr>
        <p:spPr bwMode="auto">
          <a:xfrm>
            <a:off x="5003306" y="4192223"/>
            <a:ext cx="441694" cy="307777"/>
          </a:xfrm>
          <a:prstGeom prst="rect">
            <a:avLst/>
          </a:prstGeom>
          <a:noFill/>
          <a:ln w="12700" algn="ctr">
            <a:solidFill>
              <a:schemeClr val="tx1">
                <a:lumMod val="20000"/>
                <a:lumOff val="80000"/>
              </a:schemeClr>
            </a:solidFill>
            <a:miter lim="800000"/>
            <a:headEnd/>
            <a:tailEnd/>
          </a:ln>
        </p:spPr>
        <p:txBody>
          <a:bodyPr wrap="square">
            <a:spAutoFit/>
          </a:bodyPr>
          <a:lstStyle/>
          <a:p>
            <a:r>
              <a:rPr lang="en-CA" sz="1000" dirty="0"/>
              <a:t>18%</a:t>
            </a:r>
            <a:r>
              <a:rPr lang="en-CA" sz="300" dirty="0"/>
              <a:t>     </a:t>
            </a:r>
            <a:r>
              <a:rPr lang="en-CA" sz="400" dirty="0"/>
              <a:t>(n=135)</a:t>
            </a:r>
          </a:p>
        </p:txBody>
      </p:sp>
      <p:sp>
        <p:nvSpPr>
          <p:cNvPr id="16412" name="Text Box 30"/>
          <p:cNvSpPr txBox="1">
            <a:spLocks noChangeArrowheads="1"/>
          </p:cNvSpPr>
          <p:nvPr/>
        </p:nvSpPr>
        <p:spPr bwMode="auto">
          <a:xfrm>
            <a:off x="4511157" y="4192223"/>
            <a:ext cx="441694" cy="307777"/>
          </a:xfrm>
          <a:prstGeom prst="rect">
            <a:avLst/>
          </a:prstGeom>
          <a:noFill/>
          <a:ln w="12700" algn="ctr">
            <a:solidFill>
              <a:schemeClr val="tx1">
                <a:lumMod val="40000"/>
                <a:lumOff val="60000"/>
              </a:schemeClr>
            </a:solidFill>
            <a:miter lim="800000"/>
            <a:headEnd/>
            <a:tailEnd/>
          </a:ln>
        </p:spPr>
        <p:txBody>
          <a:bodyPr wrap="square">
            <a:spAutoFit/>
          </a:bodyPr>
          <a:lstStyle/>
          <a:p>
            <a:r>
              <a:rPr lang="en-CA" sz="1000" dirty="0"/>
              <a:t>13%</a:t>
            </a:r>
            <a:r>
              <a:rPr lang="en-CA" sz="300" dirty="0"/>
              <a:t>     </a:t>
            </a:r>
            <a:r>
              <a:rPr lang="en-CA" sz="400" dirty="0"/>
              <a:t>(n=109)</a:t>
            </a:r>
          </a:p>
        </p:txBody>
      </p:sp>
      <p:sp>
        <p:nvSpPr>
          <p:cNvPr id="16413" name="Text Box 26"/>
          <p:cNvSpPr txBox="1">
            <a:spLocks noChangeArrowheads="1"/>
          </p:cNvSpPr>
          <p:nvPr/>
        </p:nvSpPr>
        <p:spPr bwMode="auto">
          <a:xfrm>
            <a:off x="2566686" y="3075147"/>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(n=149)</a:t>
            </a:r>
          </a:p>
        </p:txBody>
      </p:sp>
      <p:sp>
        <p:nvSpPr>
          <p:cNvPr id="16414" name="Text Box 27"/>
          <p:cNvSpPr txBox="1">
            <a:spLocks noChangeArrowheads="1"/>
          </p:cNvSpPr>
          <p:nvPr/>
        </p:nvSpPr>
        <p:spPr bwMode="auto">
          <a:xfrm>
            <a:off x="1905741" y="388953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(n=70)</a:t>
            </a:r>
          </a:p>
        </p:txBody>
      </p:sp>
      <p:sp>
        <p:nvSpPr>
          <p:cNvPr id="16415" name="Text Box 27"/>
          <p:cNvSpPr txBox="1">
            <a:spLocks noChangeArrowheads="1"/>
          </p:cNvSpPr>
          <p:nvPr/>
        </p:nvSpPr>
        <p:spPr bwMode="auto">
          <a:xfrm>
            <a:off x="1695520" y="4659259"/>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(n=39)</a:t>
            </a:r>
          </a:p>
        </p:txBody>
      </p:sp>
      <p:sp>
        <p:nvSpPr>
          <p:cNvPr id="16416" name="Text Box 27"/>
          <p:cNvSpPr txBox="1">
            <a:spLocks noChangeArrowheads="1"/>
          </p:cNvSpPr>
          <p:nvPr/>
        </p:nvSpPr>
        <p:spPr bwMode="auto">
          <a:xfrm>
            <a:off x="1552126" y="5483954"/>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(n=17)</a:t>
            </a:r>
          </a:p>
        </p:txBody>
      </p:sp>
      <p:sp>
        <p:nvSpPr>
          <p:cNvPr id="16417" name="Text Box 27"/>
          <p:cNvSpPr txBox="1">
            <a:spLocks noChangeArrowheads="1"/>
          </p:cNvSpPr>
          <p:nvPr/>
        </p:nvSpPr>
        <p:spPr bwMode="auto">
          <a:xfrm>
            <a:off x="7340422" y="2259090"/>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(n=808)</a:t>
            </a:r>
          </a:p>
        </p:txBody>
      </p:sp>
      <p:sp>
        <p:nvSpPr>
          <p:cNvPr id="35" name="Content Placeholder 33"/>
          <p:cNvSpPr txBox="1">
            <a:spLocks/>
          </p:cNvSpPr>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Virtually all final year engineering students (99%) who </a:t>
            </a:r>
            <a:r>
              <a:rPr lang="en-US" sz="1400" b="0" dirty="0">
                <a:solidFill>
                  <a:schemeClr val="tx1"/>
                </a:solidFill>
                <a:latin typeface="+mj-lt"/>
              </a:rPr>
              <a:t>intend to apply for licensure plan to apply in </a:t>
            </a:r>
            <a:r>
              <a:rPr lang="en-US" sz="1400" b="0" dirty="0" smtClean="0">
                <a:solidFill>
                  <a:schemeClr val="tx1"/>
                </a:solidFill>
                <a:latin typeface="+mj-lt"/>
              </a:rPr>
              <a:t>Canada, unchanged from 2013.  </a:t>
            </a:r>
            <a:r>
              <a:rPr lang="en-US" sz="1400" b="0" dirty="0">
                <a:solidFill>
                  <a:schemeClr val="tx1"/>
                </a:solidFill>
                <a:latin typeface="+mj-lt"/>
              </a:rPr>
              <a:t>Two-in-ten </a:t>
            </a:r>
            <a:r>
              <a:rPr lang="en-US" sz="1400" b="0" dirty="0" smtClean="0">
                <a:solidFill>
                  <a:schemeClr val="tx1"/>
                </a:solidFill>
                <a:latin typeface="+mj-lt"/>
              </a:rPr>
              <a:t>(21%) </a:t>
            </a:r>
            <a:r>
              <a:rPr lang="en-US" sz="1400" b="0" dirty="0">
                <a:solidFill>
                  <a:schemeClr val="tx1"/>
                </a:solidFill>
                <a:latin typeface="+mj-lt"/>
              </a:rPr>
              <a:t>also plan to apply in the </a:t>
            </a:r>
            <a:r>
              <a:rPr lang="en-US" sz="1400" b="0" dirty="0" smtClean="0">
                <a:solidFill>
                  <a:schemeClr val="tx1"/>
                </a:solidFill>
                <a:latin typeface="+mj-lt"/>
              </a:rPr>
              <a:t>US, </a:t>
            </a:r>
            <a:r>
              <a:rPr lang="en-US" sz="1400" b="0" dirty="0">
                <a:solidFill>
                  <a:schemeClr val="tx1"/>
                </a:solidFill>
                <a:latin typeface="+mj-lt"/>
              </a:rPr>
              <a:t>while fewer (</a:t>
            </a:r>
            <a:r>
              <a:rPr lang="en-US" sz="1400" b="0" dirty="0" smtClean="0">
                <a:solidFill>
                  <a:schemeClr val="tx1"/>
                </a:solidFill>
                <a:latin typeface="+mj-lt"/>
              </a:rPr>
              <a:t>14%) </a:t>
            </a:r>
            <a:r>
              <a:rPr lang="en-US" sz="1400" b="0" dirty="0">
                <a:solidFill>
                  <a:schemeClr val="tx1"/>
                </a:solidFill>
                <a:latin typeface="+mj-lt"/>
              </a:rPr>
              <a:t>plan to apply abroad. </a:t>
            </a:r>
          </a:p>
        </p:txBody>
      </p:sp>
      <p:sp>
        <p:nvSpPr>
          <p:cNvPr id="37" name="AutoShape 10"/>
          <p:cNvSpPr>
            <a:spLocks/>
          </p:cNvSpPr>
          <p:nvPr/>
        </p:nvSpPr>
        <p:spPr bwMode="auto">
          <a:xfrm rot="10800000">
            <a:off x="2751559" y="3642391"/>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8" name="Text Box 30"/>
          <p:cNvSpPr txBox="1">
            <a:spLocks noChangeArrowheads="1"/>
          </p:cNvSpPr>
          <p:nvPr/>
        </p:nvSpPr>
        <p:spPr bwMode="auto">
          <a:xfrm>
            <a:off x="4012520" y="4192223"/>
            <a:ext cx="441694" cy="307777"/>
          </a:xfrm>
          <a:prstGeom prst="rect">
            <a:avLst/>
          </a:prstGeom>
          <a:noFill/>
          <a:ln w="12700" algn="ctr">
            <a:solidFill>
              <a:schemeClr val="tx1">
                <a:lumMod val="60000"/>
                <a:lumOff val="40000"/>
              </a:schemeClr>
            </a:solidFill>
            <a:miter lim="800000"/>
            <a:headEnd/>
            <a:tailEnd/>
          </a:ln>
        </p:spPr>
        <p:txBody>
          <a:bodyPr wrap="square">
            <a:spAutoFit/>
          </a:bodyPr>
          <a:lstStyle/>
          <a:p>
            <a:r>
              <a:rPr lang="en-CA" sz="1000" dirty="0" smtClean="0"/>
              <a:t>14%</a:t>
            </a:r>
            <a:r>
              <a:rPr lang="en-CA" sz="300" dirty="0" smtClean="0"/>
              <a:t>     </a:t>
            </a:r>
            <a:r>
              <a:rPr lang="en-CA" sz="400" dirty="0"/>
              <a:t>(</a:t>
            </a:r>
            <a:r>
              <a:rPr lang="en-CA" sz="400" dirty="0" smtClean="0"/>
              <a:t>n=145</a:t>
            </a:r>
            <a:endParaRPr lang="en-CA" sz="400" dirty="0"/>
          </a:p>
        </p:txBody>
      </p:sp>
      <p:sp>
        <p:nvSpPr>
          <p:cNvPr id="39" name="Text Box 45"/>
          <p:cNvSpPr txBox="1">
            <a:spLocks noChangeArrowheads="1"/>
          </p:cNvSpPr>
          <p:nvPr/>
        </p:nvSpPr>
        <p:spPr bwMode="auto">
          <a:xfrm>
            <a:off x="7454080" y="2151453"/>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(n=1075)</a:t>
            </a:r>
            <a:endParaRPr lang="en-CA" b="0" dirty="0">
              <a:latin typeface="Arial Narrow" pitchFamily="34" charset="0"/>
            </a:endParaRPr>
          </a:p>
        </p:txBody>
      </p:sp>
      <p:sp>
        <p:nvSpPr>
          <p:cNvPr id="40" name="Text Box 45"/>
          <p:cNvSpPr txBox="1">
            <a:spLocks noChangeArrowheads="1"/>
          </p:cNvSpPr>
          <p:nvPr/>
        </p:nvSpPr>
        <p:spPr bwMode="auto">
          <a:xfrm>
            <a:off x="2561956" y="2976610"/>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(n=197)</a:t>
            </a:r>
            <a:endParaRPr lang="en-CA" b="0" dirty="0">
              <a:latin typeface="Arial Narrow" pitchFamily="34" charset="0"/>
            </a:endParaRPr>
          </a:p>
        </p:txBody>
      </p:sp>
      <p:sp>
        <p:nvSpPr>
          <p:cNvPr id="41" name="Text Box 45"/>
          <p:cNvSpPr txBox="1">
            <a:spLocks noChangeArrowheads="1"/>
          </p:cNvSpPr>
          <p:nvPr/>
        </p:nvSpPr>
        <p:spPr bwMode="auto">
          <a:xfrm>
            <a:off x="1879403" y="3779082"/>
            <a:ext cx="573088" cy="184150"/>
          </a:xfrm>
          <a:prstGeom prst="rect">
            <a:avLst/>
          </a:prstGeom>
          <a:noFill/>
          <a:ln w="25400" algn="ctr">
            <a:noFill/>
            <a:miter lim="800000"/>
            <a:headEnd/>
            <a:tailEnd/>
          </a:ln>
        </p:spPr>
        <p:txBody>
          <a:bodyPr>
            <a:spAutoFit/>
          </a:bodyPr>
          <a:lstStyle/>
          <a:p>
            <a:pPr algn="l"/>
            <a:r>
              <a:rPr lang="en-CA" dirty="0" smtClean="0"/>
              <a:t>(n=85)</a:t>
            </a:r>
            <a:endParaRPr lang="en-CA" dirty="0"/>
          </a:p>
        </p:txBody>
      </p:sp>
      <p:sp>
        <p:nvSpPr>
          <p:cNvPr id="42" name="Text Box 45"/>
          <p:cNvSpPr txBox="1">
            <a:spLocks noChangeArrowheads="1"/>
          </p:cNvSpPr>
          <p:nvPr/>
        </p:nvSpPr>
        <p:spPr bwMode="auto">
          <a:xfrm>
            <a:off x="1790283" y="4542332"/>
            <a:ext cx="573088" cy="184150"/>
          </a:xfrm>
          <a:prstGeom prst="rect">
            <a:avLst/>
          </a:prstGeom>
          <a:noFill/>
          <a:ln w="25400" algn="ctr">
            <a:noFill/>
            <a:miter lim="800000"/>
            <a:headEnd/>
            <a:tailEnd/>
          </a:ln>
        </p:spPr>
        <p:txBody>
          <a:bodyPr>
            <a:spAutoFit/>
          </a:bodyPr>
          <a:lstStyle/>
          <a:p>
            <a:pPr algn="l"/>
            <a:r>
              <a:rPr lang="en-CA" dirty="0" smtClean="0"/>
              <a:t>(n=60)</a:t>
            </a:r>
            <a:endParaRPr lang="en-CA" dirty="0"/>
          </a:p>
        </p:txBody>
      </p:sp>
      <p:sp>
        <p:nvSpPr>
          <p:cNvPr id="43" name="Text Box 45"/>
          <p:cNvSpPr txBox="1">
            <a:spLocks noChangeArrowheads="1"/>
          </p:cNvSpPr>
          <p:nvPr/>
        </p:nvSpPr>
        <p:spPr bwMode="auto">
          <a:xfrm>
            <a:off x="1637886" y="5364771"/>
            <a:ext cx="573088" cy="184150"/>
          </a:xfrm>
          <a:prstGeom prst="rect">
            <a:avLst/>
          </a:prstGeom>
          <a:noFill/>
          <a:ln w="25400" algn="ctr">
            <a:noFill/>
            <a:miter lim="800000"/>
            <a:headEnd/>
            <a:tailEnd/>
          </a:ln>
        </p:spPr>
        <p:txBody>
          <a:bodyPr>
            <a:spAutoFit/>
          </a:bodyPr>
          <a:lstStyle/>
          <a:p>
            <a:pPr algn="l"/>
            <a:r>
              <a:rPr lang="en-CA" dirty="0" smtClean="0"/>
              <a:t>(n=29)</a:t>
            </a:r>
            <a:endParaRPr lang="en-CA" dirty="0"/>
          </a:p>
        </p:txBody>
      </p:sp>
      <p:sp>
        <p:nvSpPr>
          <p:cNvPr id="44" name="Text Box 30"/>
          <p:cNvSpPr txBox="1">
            <a:spLocks noChangeArrowheads="1"/>
          </p:cNvSpPr>
          <p:nvPr/>
        </p:nvSpPr>
        <p:spPr bwMode="auto">
          <a:xfrm>
            <a:off x="3518464" y="4185598"/>
            <a:ext cx="441694" cy="307777"/>
          </a:xfrm>
          <a:prstGeom prst="rect">
            <a:avLst/>
          </a:prstGeom>
          <a:noFill/>
          <a:ln w="12700" algn="ctr">
            <a:solidFill>
              <a:schemeClr val="tx1"/>
            </a:solidFill>
            <a:miter lim="800000"/>
            <a:headEnd/>
            <a:tailEnd/>
          </a:ln>
        </p:spPr>
        <p:txBody>
          <a:bodyPr wrap="square">
            <a:spAutoFit/>
          </a:bodyPr>
          <a:lstStyle/>
          <a:p>
            <a:r>
              <a:rPr lang="en-CA" sz="1000" dirty="0" smtClean="0"/>
              <a:t>12%</a:t>
            </a:r>
            <a:r>
              <a:rPr lang="en-CA" sz="300" dirty="0" smtClean="0"/>
              <a:t>     </a:t>
            </a:r>
            <a:r>
              <a:rPr lang="en-CA" sz="400" dirty="0"/>
              <a:t>(</a:t>
            </a:r>
            <a:r>
              <a:rPr lang="en-CA" sz="400" dirty="0" smtClean="0"/>
              <a:t>n=126)</a:t>
            </a:r>
            <a:endParaRPr lang="en-CA" sz="400" dirty="0"/>
          </a:p>
        </p:txBody>
      </p:sp>
      <p:sp>
        <p:nvSpPr>
          <p:cNvPr id="45" name="Text Box 26"/>
          <p:cNvSpPr txBox="1">
            <a:spLocks noChangeArrowheads="1"/>
          </p:cNvSpPr>
          <p:nvPr/>
        </p:nvSpPr>
        <p:spPr bwMode="auto">
          <a:xfrm>
            <a:off x="1829285" y="3701730"/>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n=73)</a:t>
            </a:r>
            <a:endParaRPr lang="en-CA" b="0" dirty="0">
              <a:latin typeface="Arial Narrow" pitchFamily="34" charset="0"/>
            </a:endParaRPr>
          </a:p>
        </p:txBody>
      </p:sp>
      <p:sp>
        <p:nvSpPr>
          <p:cNvPr id="46" name="Text Box 26"/>
          <p:cNvSpPr txBox="1">
            <a:spLocks noChangeArrowheads="1"/>
          </p:cNvSpPr>
          <p:nvPr/>
        </p:nvSpPr>
        <p:spPr bwMode="auto">
          <a:xfrm>
            <a:off x="1741003" y="4487895"/>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n=53)</a:t>
            </a:r>
            <a:endParaRPr lang="en-CA" b="0" dirty="0">
              <a:latin typeface="Arial Narrow" pitchFamily="34" charset="0"/>
            </a:endParaRPr>
          </a:p>
        </p:txBody>
      </p:sp>
      <p:sp>
        <p:nvSpPr>
          <p:cNvPr id="47" name="Text Box 26"/>
          <p:cNvSpPr txBox="1">
            <a:spLocks noChangeArrowheads="1"/>
          </p:cNvSpPr>
          <p:nvPr/>
        </p:nvSpPr>
        <p:spPr bwMode="auto">
          <a:xfrm>
            <a:off x="1597501" y="529122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n=24)</a:t>
            </a:r>
            <a:endParaRPr lang="en-CA" b="0" dirty="0">
              <a:latin typeface="Arial Narrow" pitchFamily="34" charset="0"/>
            </a:endParaRPr>
          </a:p>
        </p:txBody>
      </p:sp>
      <p:sp>
        <p:nvSpPr>
          <p:cNvPr id="49" name="Text Box 26"/>
          <p:cNvSpPr txBox="1">
            <a:spLocks noChangeArrowheads="1"/>
          </p:cNvSpPr>
          <p:nvPr/>
        </p:nvSpPr>
        <p:spPr bwMode="auto">
          <a:xfrm>
            <a:off x="2613759" y="287672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n=198)</a:t>
            </a:r>
            <a:endParaRPr lang="en-CA" b="0" dirty="0">
              <a:latin typeface="Arial Narrow" pitchFamily="34" charset="0"/>
            </a:endParaRPr>
          </a:p>
        </p:txBody>
      </p:sp>
      <p:sp>
        <p:nvSpPr>
          <p:cNvPr id="50" name="Text Box 26"/>
          <p:cNvSpPr txBox="1">
            <a:spLocks noChangeArrowheads="1"/>
          </p:cNvSpPr>
          <p:nvPr/>
        </p:nvSpPr>
        <p:spPr bwMode="auto">
          <a:xfrm>
            <a:off x="7328929" y="2042260"/>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n=1020)</a:t>
            </a:r>
            <a:endParaRPr lang="en-CA" b="0" dirty="0">
              <a:latin typeface="Arial Narrow" pitchFamily="34" charset="0"/>
            </a:endParaRPr>
          </a:p>
        </p:txBody>
      </p:sp>
      <p:sp>
        <p:nvSpPr>
          <p:cNvPr id="48" name="Text Box 30"/>
          <p:cNvSpPr txBox="1">
            <a:spLocks noChangeArrowheads="1"/>
          </p:cNvSpPr>
          <p:nvPr/>
        </p:nvSpPr>
        <p:spPr bwMode="auto">
          <a:xfrm>
            <a:off x="3028300" y="4189714"/>
            <a:ext cx="441694" cy="307777"/>
          </a:xfrm>
          <a:prstGeom prst="rect">
            <a:avLst/>
          </a:prstGeom>
          <a:noFill/>
          <a:ln w="12700" algn="ctr">
            <a:solidFill>
              <a:schemeClr val="tx1">
                <a:lumMod val="50000"/>
              </a:schemeClr>
            </a:solidFill>
            <a:miter lim="800000"/>
            <a:headEnd/>
            <a:tailEnd/>
          </a:ln>
        </p:spPr>
        <p:txBody>
          <a:bodyPr wrap="square">
            <a:spAutoFit/>
          </a:bodyPr>
          <a:lstStyle/>
          <a:p>
            <a:r>
              <a:rPr lang="en-CA" sz="1000" dirty="0" smtClean="0"/>
              <a:t>14%</a:t>
            </a:r>
            <a:r>
              <a:rPr lang="en-CA" sz="300" dirty="0" smtClean="0"/>
              <a:t>     </a:t>
            </a:r>
            <a:r>
              <a:rPr lang="en-CA" sz="400" dirty="0"/>
              <a:t>(</a:t>
            </a:r>
            <a:r>
              <a:rPr lang="en-CA" sz="400" dirty="0" smtClean="0"/>
              <a:t>n=117)</a:t>
            </a:r>
            <a:endParaRPr lang="en-CA" sz="400" dirty="0"/>
          </a:p>
        </p:txBody>
      </p:sp>
      <p:sp>
        <p:nvSpPr>
          <p:cNvPr id="52" name="Text Box 26"/>
          <p:cNvSpPr txBox="1">
            <a:spLocks noChangeArrowheads="1"/>
          </p:cNvSpPr>
          <p:nvPr/>
        </p:nvSpPr>
        <p:spPr bwMode="auto">
          <a:xfrm>
            <a:off x="7344677" y="194227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n=810)</a:t>
            </a:r>
            <a:endParaRPr lang="en-CA" b="0" dirty="0">
              <a:latin typeface="Arial Narrow" pitchFamily="34" charset="0"/>
            </a:endParaRPr>
          </a:p>
        </p:txBody>
      </p:sp>
      <p:sp>
        <p:nvSpPr>
          <p:cNvPr id="53" name="Text Box 26"/>
          <p:cNvSpPr txBox="1">
            <a:spLocks noChangeArrowheads="1"/>
          </p:cNvSpPr>
          <p:nvPr/>
        </p:nvSpPr>
        <p:spPr bwMode="auto">
          <a:xfrm>
            <a:off x="2759899" y="2763779"/>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n=174)</a:t>
            </a:r>
            <a:endParaRPr lang="en-CA" b="0" dirty="0">
              <a:latin typeface="Arial Narrow" pitchFamily="34" charset="0"/>
            </a:endParaRPr>
          </a:p>
        </p:txBody>
      </p:sp>
      <p:sp>
        <p:nvSpPr>
          <p:cNvPr id="54" name="Text Box 26"/>
          <p:cNvSpPr txBox="1">
            <a:spLocks noChangeArrowheads="1"/>
          </p:cNvSpPr>
          <p:nvPr/>
        </p:nvSpPr>
        <p:spPr bwMode="auto">
          <a:xfrm>
            <a:off x="1901409" y="3594932"/>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n=65)</a:t>
            </a:r>
            <a:endParaRPr lang="en-CA" b="0" dirty="0">
              <a:latin typeface="Arial Narrow" pitchFamily="34" charset="0"/>
            </a:endParaRPr>
          </a:p>
        </p:txBody>
      </p:sp>
      <p:sp>
        <p:nvSpPr>
          <p:cNvPr id="55" name="Text Box 26"/>
          <p:cNvSpPr txBox="1">
            <a:spLocks noChangeArrowheads="1"/>
          </p:cNvSpPr>
          <p:nvPr/>
        </p:nvSpPr>
        <p:spPr bwMode="auto">
          <a:xfrm>
            <a:off x="1783107" y="4373706"/>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n=52)</a:t>
            </a:r>
            <a:endParaRPr lang="en-CA" b="0" dirty="0">
              <a:latin typeface="Arial Narrow" pitchFamily="34" charset="0"/>
            </a:endParaRPr>
          </a:p>
        </p:txBody>
      </p:sp>
      <p:sp>
        <p:nvSpPr>
          <p:cNvPr id="56" name="Text Box 26"/>
          <p:cNvSpPr txBox="1">
            <a:spLocks noChangeArrowheads="1"/>
          </p:cNvSpPr>
          <p:nvPr/>
        </p:nvSpPr>
        <p:spPr bwMode="auto">
          <a:xfrm>
            <a:off x="1552126" y="522770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n=18)</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Province of Intended Licensure</a:t>
            </a:r>
          </a:p>
        </p:txBody>
      </p:sp>
      <p:graphicFrame>
        <p:nvGraphicFramePr>
          <p:cNvPr id="59" name="Object 3"/>
          <p:cNvGraphicFramePr>
            <a:graphicFrameLocks noGrp="1" noChangeAspect="1"/>
          </p:cNvGraphicFramePr>
          <p:nvPr>
            <p:ph idx="1"/>
            <p:extLst>
              <p:ext uri="{D42A27DB-BD31-4B8C-83A1-F6EECF244321}">
                <p14:modId xmlns:p14="http://schemas.microsoft.com/office/powerpoint/2010/main" val="3519763336"/>
              </p:ext>
            </p:extLst>
          </p:nvPr>
        </p:nvGraphicFramePr>
        <p:xfrm>
          <a:off x="382535" y="1148265"/>
          <a:ext cx="7639050" cy="5040351"/>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DE813F9-1FB3-4988-90F9-227C0440AC91}" type="slidenum">
              <a:rPr lang="en-US"/>
              <a:pPr/>
              <a:t>31</a:t>
            </a:fld>
            <a:endParaRPr lang="en-US" dirty="0"/>
          </a:p>
        </p:txBody>
      </p:sp>
      <p:sp>
        <p:nvSpPr>
          <p:cNvPr id="17413" name="Text Box 28"/>
          <p:cNvSpPr txBox="1">
            <a:spLocks noChangeArrowheads="1"/>
          </p:cNvSpPr>
          <p:nvPr/>
        </p:nvSpPr>
        <p:spPr bwMode="auto">
          <a:xfrm>
            <a:off x="2184014" y="4316500"/>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17414" name="Text Box 53"/>
          <p:cNvSpPr txBox="1">
            <a:spLocks noChangeArrowheads="1"/>
          </p:cNvSpPr>
          <p:nvPr/>
        </p:nvSpPr>
        <p:spPr bwMode="auto">
          <a:xfrm>
            <a:off x="2191831" y="462242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15" name="Text Box 28"/>
          <p:cNvSpPr txBox="1">
            <a:spLocks noChangeArrowheads="1"/>
          </p:cNvSpPr>
          <p:nvPr/>
        </p:nvSpPr>
        <p:spPr bwMode="auto">
          <a:xfrm>
            <a:off x="2225835" y="4557465"/>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16" name="Text Box 52"/>
          <p:cNvSpPr txBox="1">
            <a:spLocks noChangeArrowheads="1"/>
          </p:cNvSpPr>
          <p:nvPr/>
        </p:nvSpPr>
        <p:spPr bwMode="auto">
          <a:xfrm>
            <a:off x="2230015" y="4213315"/>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17417" name="Text Box 25"/>
          <p:cNvSpPr txBox="1">
            <a:spLocks noChangeArrowheads="1"/>
          </p:cNvSpPr>
          <p:nvPr/>
        </p:nvSpPr>
        <p:spPr bwMode="auto">
          <a:xfrm>
            <a:off x="2226315" y="415614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17418" name="Text Box 7"/>
          <p:cNvSpPr txBox="1">
            <a:spLocks noChangeArrowheads="1"/>
          </p:cNvSpPr>
          <p:nvPr/>
        </p:nvSpPr>
        <p:spPr bwMode="auto">
          <a:xfrm>
            <a:off x="7206743" y="142903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(n=375)</a:t>
            </a:r>
          </a:p>
        </p:txBody>
      </p:sp>
      <p:sp>
        <p:nvSpPr>
          <p:cNvPr id="17419" name="Text Box 6"/>
          <p:cNvSpPr txBox="1">
            <a:spLocks noChangeArrowheads="1"/>
          </p:cNvSpPr>
          <p:nvPr/>
        </p:nvSpPr>
        <p:spPr bwMode="auto">
          <a:xfrm>
            <a:off x="7011478" y="1387416"/>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(n=709)</a:t>
            </a:r>
          </a:p>
        </p:txBody>
      </p:sp>
      <p:sp>
        <p:nvSpPr>
          <p:cNvPr id="17420" name="Text Box 9"/>
          <p:cNvSpPr txBox="1">
            <a:spLocks noChangeArrowheads="1"/>
          </p:cNvSpPr>
          <p:nvPr/>
        </p:nvSpPr>
        <p:spPr bwMode="auto">
          <a:xfrm>
            <a:off x="2947024" y="1792339"/>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(n=114)</a:t>
            </a:r>
          </a:p>
        </p:txBody>
      </p:sp>
      <p:sp>
        <p:nvSpPr>
          <p:cNvPr id="17421" name="Text Box 10"/>
          <p:cNvSpPr txBox="1">
            <a:spLocks noChangeArrowheads="1"/>
          </p:cNvSpPr>
          <p:nvPr/>
        </p:nvSpPr>
        <p:spPr bwMode="auto">
          <a:xfrm>
            <a:off x="2948053" y="184791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(n=59)</a:t>
            </a:r>
          </a:p>
        </p:txBody>
      </p:sp>
      <p:sp>
        <p:nvSpPr>
          <p:cNvPr id="17422" name="Text Box 12"/>
          <p:cNvSpPr txBox="1">
            <a:spLocks noChangeArrowheads="1"/>
          </p:cNvSpPr>
          <p:nvPr/>
        </p:nvSpPr>
        <p:spPr bwMode="auto">
          <a:xfrm>
            <a:off x="2892508" y="2200884"/>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(n=104)</a:t>
            </a:r>
          </a:p>
        </p:txBody>
      </p:sp>
      <p:sp>
        <p:nvSpPr>
          <p:cNvPr id="17423" name="Text Box 13"/>
          <p:cNvSpPr txBox="1">
            <a:spLocks noChangeArrowheads="1"/>
          </p:cNvSpPr>
          <p:nvPr/>
        </p:nvSpPr>
        <p:spPr bwMode="auto">
          <a:xfrm>
            <a:off x="2861318" y="2256970"/>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(n=52)</a:t>
            </a:r>
          </a:p>
        </p:txBody>
      </p:sp>
      <p:sp>
        <p:nvSpPr>
          <p:cNvPr id="17424" name="Text Box 15"/>
          <p:cNvSpPr txBox="1">
            <a:spLocks noChangeArrowheads="1"/>
          </p:cNvSpPr>
          <p:nvPr/>
        </p:nvSpPr>
        <p:spPr bwMode="auto">
          <a:xfrm>
            <a:off x="2541655" y="2616813"/>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17425" name="Text Box 16"/>
          <p:cNvSpPr txBox="1">
            <a:spLocks noChangeArrowheads="1"/>
          </p:cNvSpPr>
          <p:nvPr/>
        </p:nvSpPr>
        <p:spPr bwMode="auto">
          <a:xfrm>
            <a:off x="2489336" y="2675024"/>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(n=27)</a:t>
            </a:r>
          </a:p>
        </p:txBody>
      </p:sp>
      <p:sp>
        <p:nvSpPr>
          <p:cNvPr id="17426" name="Text Box 18"/>
          <p:cNvSpPr txBox="1">
            <a:spLocks noChangeArrowheads="1"/>
          </p:cNvSpPr>
          <p:nvPr/>
        </p:nvSpPr>
        <p:spPr bwMode="auto">
          <a:xfrm>
            <a:off x="2230606" y="3021100"/>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27" name="Text Box 19"/>
          <p:cNvSpPr txBox="1">
            <a:spLocks noChangeArrowheads="1"/>
          </p:cNvSpPr>
          <p:nvPr/>
        </p:nvSpPr>
        <p:spPr bwMode="auto">
          <a:xfrm>
            <a:off x="2285578" y="307882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a:t>
            </a:r>
          </a:p>
        </p:txBody>
      </p:sp>
      <p:sp>
        <p:nvSpPr>
          <p:cNvPr id="17428" name="Text Box 21"/>
          <p:cNvSpPr txBox="1">
            <a:spLocks noChangeArrowheads="1"/>
          </p:cNvSpPr>
          <p:nvPr/>
        </p:nvSpPr>
        <p:spPr bwMode="auto">
          <a:xfrm>
            <a:off x="2232666" y="3435421"/>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29" name="Text Box 22"/>
          <p:cNvSpPr txBox="1">
            <a:spLocks noChangeArrowheads="1"/>
          </p:cNvSpPr>
          <p:nvPr/>
        </p:nvSpPr>
        <p:spPr bwMode="auto">
          <a:xfrm>
            <a:off x="2276036" y="349469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a:t>
            </a:r>
          </a:p>
        </p:txBody>
      </p:sp>
      <p:sp>
        <p:nvSpPr>
          <p:cNvPr id="17430" name="Text Box 24"/>
          <p:cNvSpPr txBox="1">
            <a:spLocks noChangeArrowheads="1"/>
          </p:cNvSpPr>
          <p:nvPr/>
        </p:nvSpPr>
        <p:spPr bwMode="auto">
          <a:xfrm>
            <a:off x="2231046" y="3847647"/>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17431" name="Text Box 25"/>
          <p:cNvSpPr txBox="1">
            <a:spLocks noChangeArrowheads="1"/>
          </p:cNvSpPr>
          <p:nvPr/>
        </p:nvSpPr>
        <p:spPr bwMode="auto">
          <a:xfrm>
            <a:off x="2232651" y="3909036"/>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32" name="Text Box 27"/>
          <p:cNvSpPr txBox="1">
            <a:spLocks noChangeArrowheads="1"/>
          </p:cNvSpPr>
          <p:nvPr/>
        </p:nvSpPr>
        <p:spPr bwMode="auto">
          <a:xfrm>
            <a:off x="2228450" y="426781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17433" name="Text Box 30"/>
          <p:cNvSpPr txBox="1">
            <a:spLocks noChangeArrowheads="1"/>
          </p:cNvSpPr>
          <p:nvPr/>
        </p:nvSpPr>
        <p:spPr bwMode="auto">
          <a:xfrm>
            <a:off x="2187651" y="4680086"/>
            <a:ext cx="380503"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(n=6)</a:t>
            </a:r>
          </a:p>
        </p:txBody>
      </p:sp>
      <p:sp>
        <p:nvSpPr>
          <p:cNvPr id="17434" name="Text Box 31"/>
          <p:cNvSpPr txBox="1">
            <a:spLocks noChangeArrowheads="1"/>
          </p:cNvSpPr>
          <p:nvPr/>
        </p:nvSpPr>
        <p:spPr bwMode="auto">
          <a:xfrm>
            <a:off x="2146526" y="5146562"/>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17435" name="Text Box 33"/>
          <p:cNvSpPr txBox="1">
            <a:spLocks noChangeArrowheads="1"/>
          </p:cNvSpPr>
          <p:nvPr/>
        </p:nvSpPr>
        <p:spPr bwMode="auto">
          <a:xfrm>
            <a:off x="2175616" y="5082432"/>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36" name="Text Box 34"/>
          <p:cNvSpPr txBox="1">
            <a:spLocks noChangeArrowheads="1"/>
          </p:cNvSpPr>
          <p:nvPr/>
        </p:nvSpPr>
        <p:spPr bwMode="auto">
          <a:xfrm>
            <a:off x="2191343" y="4732479"/>
            <a:ext cx="332283"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(n=2)</a:t>
            </a:r>
          </a:p>
        </p:txBody>
      </p:sp>
      <p:sp>
        <p:nvSpPr>
          <p:cNvPr id="17437" name="Text Box 36"/>
          <p:cNvSpPr txBox="1">
            <a:spLocks noChangeArrowheads="1"/>
          </p:cNvSpPr>
          <p:nvPr/>
        </p:nvSpPr>
        <p:spPr bwMode="auto">
          <a:xfrm>
            <a:off x="2160192" y="5562436"/>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17438" name="Text Box 37"/>
          <p:cNvSpPr txBox="1">
            <a:spLocks noChangeArrowheads="1"/>
          </p:cNvSpPr>
          <p:nvPr/>
        </p:nvSpPr>
        <p:spPr bwMode="auto">
          <a:xfrm>
            <a:off x="2320770" y="581185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(n=32)</a:t>
            </a:r>
          </a:p>
        </p:txBody>
      </p:sp>
      <p:sp>
        <p:nvSpPr>
          <p:cNvPr id="17439" name="Text Box 38"/>
          <p:cNvSpPr txBox="1">
            <a:spLocks noChangeArrowheads="1"/>
          </p:cNvSpPr>
          <p:nvPr/>
        </p:nvSpPr>
        <p:spPr bwMode="auto">
          <a:xfrm>
            <a:off x="2282754" y="5919947"/>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17440" name="Text Box 40"/>
          <p:cNvSpPr txBox="1">
            <a:spLocks noChangeArrowheads="1"/>
          </p:cNvSpPr>
          <p:nvPr/>
        </p:nvSpPr>
        <p:spPr bwMode="auto">
          <a:xfrm>
            <a:off x="273618" y="6297075"/>
            <a:ext cx="4940869" cy="46166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Please select the provinces and/or territories in which you intend on applying for licensure.   Base: Respondents who plan to apply for </a:t>
            </a:r>
            <a:r>
              <a:rPr lang="en-US" sz="800" dirty="0" smtClean="0">
                <a:solidFill>
                  <a:schemeClr val="tx1"/>
                </a:solidFill>
                <a:latin typeface="+mj-lt"/>
              </a:rPr>
              <a:t>licensure </a:t>
            </a:r>
            <a:r>
              <a:rPr lang="en-US" sz="800" dirty="0">
                <a:solidFill>
                  <a:schemeClr val="tx1"/>
                </a:solidFill>
                <a:latin typeface="+mj-lt"/>
              </a:rPr>
              <a:t>in Canada, </a:t>
            </a:r>
            <a:r>
              <a:rPr lang="en-US" sz="800" dirty="0" smtClean="0">
                <a:solidFill>
                  <a:schemeClr val="tx1"/>
                </a:solidFill>
                <a:latin typeface="+mj-lt"/>
              </a:rPr>
              <a:t>2014 n=810; 2013 n=1020; 2012 n=1075; 2011 </a:t>
            </a:r>
            <a:r>
              <a:rPr lang="en-US" sz="800" dirty="0">
                <a:solidFill>
                  <a:schemeClr val="tx1"/>
                </a:solidFill>
                <a:latin typeface="+mj-lt"/>
              </a:rPr>
              <a:t>n=808, 2010, n=748;  2009, n=760; 2008, n=386 (Q18B).</a:t>
            </a:r>
          </a:p>
        </p:txBody>
      </p:sp>
      <p:sp>
        <p:nvSpPr>
          <p:cNvPr id="17441" name="Text Box 41"/>
          <p:cNvSpPr txBox="1">
            <a:spLocks noChangeArrowheads="1"/>
          </p:cNvSpPr>
          <p:nvPr/>
        </p:nvSpPr>
        <p:spPr bwMode="auto">
          <a:xfrm>
            <a:off x="5169420" y="5193530"/>
            <a:ext cx="3716338" cy="646331"/>
          </a:xfrm>
          <a:prstGeom prst="rect">
            <a:avLst/>
          </a:prstGeom>
          <a:noFill/>
          <a:ln w="25400" algn="ctr">
            <a:solidFill>
              <a:schemeClr val="accent1"/>
            </a:solidFill>
            <a:prstDash val="dash"/>
            <a:miter lim="800000"/>
            <a:headEnd/>
            <a:tailEnd/>
          </a:ln>
        </p:spPr>
        <p:txBody>
          <a:bodyPr>
            <a:spAutoFit/>
          </a:bodyPr>
          <a:lstStyle/>
          <a:p>
            <a:pPr algn="l"/>
            <a:r>
              <a:rPr lang="en-CA" sz="800" dirty="0">
                <a:solidFill>
                  <a:schemeClr val="tx1"/>
                </a:solidFill>
              </a:rPr>
              <a:t>Ontario Only: 70% </a:t>
            </a:r>
            <a:r>
              <a:rPr lang="en-CA" sz="800" b="0" dirty="0">
                <a:solidFill>
                  <a:schemeClr val="tx1"/>
                </a:solidFill>
              </a:rPr>
              <a:t>(n=513)</a:t>
            </a:r>
            <a:br>
              <a:rPr lang="en-CA" sz="800" b="0" dirty="0">
                <a:solidFill>
                  <a:schemeClr val="tx1"/>
                </a:solidFill>
              </a:rPr>
            </a:br>
            <a:r>
              <a:rPr lang="en-CA" sz="800" dirty="0">
                <a:solidFill>
                  <a:schemeClr val="tx1"/>
                </a:solidFill>
              </a:rPr>
              <a:t>Ontario &amp; At Least One Other Province:  27% </a:t>
            </a:r>
            <a:r>
              <a:rPr lang="en-CA" sz="800" b="0" dirty="0">
                <a:solidFill>
                  <a:schemeClr val="tx1"/>
                </a:solidFill>
              </a:rPr>
              <a:t>(n=196)</a:t>
            </a:r>
            <a:br>
              <a:rPr lang="en-CA" sz="800" b="0" dirty="0">
                <a:solidFill>
                  <a:schemeClr val="tx1"/>
                </a:solidFill>
              </a:rPr>
            </a:br>
            <a:r>
              <a:rPr lang="en-CA" sz="800" dirty="0">
                <a:solidFill>
                  <a:schemeClr val="tx1"/>
                </a:solidFill>
              </a:rPr>
              <a:t>Anywhere Other Than Ontario: 4% </a:t>
            </a:r>
            <a:r>
              <a:rPr lang="en-CA" sz="800" b="0" dirty="0">
                <a:solidFill>
                  <a:schemeClr val="tx1"/>
                </a:solidFill>
              </a:rPr>
              <a:t>(n=27)</a:t>
            </a:r>
          </a:p>
          <a:p>
            <a:pPr algn="l"/>
            <a:r>
              <a:rPr lang="en-CA" sz="800" dirty="0">
                <a:solidFill>
                  <a:schemeClr val="tx1"/>
                </a:solidFill>
              </a:rPr>
              <a:t>Ontario Residents Applying in Ontario: 96% </a:t>
            </a:r>
            <a:r>
              <a:rPr lang="en-CA" sz="800" b="0" dirty="0">
                <a:solidFill>
                  <a:schemeClr val="tx1"/>
                </a:solidFill>
              </a:rPr>
              <a:t>(n=645)</a:t>
            </a:r>
          </a:p>
        </p:txBody>
      </p:sp>
      <p:sp>
        <p:nvSpPr>
          <p:cNvPr id="17442" name="Text Box 42"/>
          <p:cNvSpPr txBox="1">
            <a:spLocks noChangeArrowheads="1"/>
          </p:cNvSpPr>
          <p:nvPr/>
        </p:nvSpPr>
        <p:spPr bwMode="auto">
          <a:xfrm>
            <a:off x="476366" y="6138312"/>
            <a:ext cx="9158288" cy="214313"/>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 NOTE:  </a:t>
            </a:r>
            <a:r>
              <a:rPr lang="en-US" sz="800" i="1" dirty="0">
                <a:solidFill>
                  <a:schemeClr val="tx1"/>
                </a:solidFill>
                <a:latin typeface="+mj-lt"/>
              </a:rPr>
              <a:t>Don’t know/ Unsure was not an option in 2008 </a:t>
            </a:r>
            <a:r>
              <a:rPr lang="en-US" sz="800" dirty="0">
                <a:solidFill>
                  <a:schemeClr val="tx1"/>
                </a:solidFill>
                <a:latin typeface="+mj-lt"/>
              </a:rPr>
              <a:t>and 2009 are </a:t>
            </a:r>
            <a:r>
              <a:rPr lang="en-US" sz="800" u="sng" dirty="0">
                <a:solidFill>
                  <a:schemeClr val="tx1"/>
                </a:solidFill>
                <a:latin typeface="+mj-lt"/>
              </a:rPr>
              <a:t>not</a:t>
            </a:r>
            <a:r>
              <a:rPr lang="en-US" sz="800" dirty="0">
                <a:solidFill>
                  <a:schemeClr val="tx1"/>
                </a:solidFill>
                <a:latin typeface="+mj-lt"/>
              </a:rPr>
              <a:t> rebased.</a:t>
            </a:r>
            <a:endParaRPr lang="en-US" sz="800" i="1" dirty="0">
              <a:solidFill>
                <a:schemeClr val="tx1"/>
              </a:solidFill>
              <a:latin typeface="+mj-lt"/>
            </a:endParaRPr>
          </a:p>
        </p:txBody>
      </p:sp>
      <p:sp>
        <p:nvSpPr>
          <p:cNvPr id="17443" name="Text Box 43"/>
          <p:cNvSpPr txBox="1">
            <a:spLocks noChangeArrowheads="1"/>
          </p:cNvSpPr>
          <p:nvPr/>
        </p:nvSpPr>
        <p:spPr bwMode="auto">
          <a:xfrm>
            <a:off x="5178945" y="5902559"/>
            <a:ext cx="3716338" cy="646331"/>
          </a:xfrm>
          <a:prstGeom prst="rect">
            <a:avLst/>
          </a:prstGeom>
          <a:noFill/>
          <a:ln w="25400" algn="ctr">
            <a:solidFill>
              <a:schemeClr val="hlink"/>
            </a:solidFill>
            <a:prstDash val="dash"/>
            <a:miter lim="800000"/>
            <a:headEnd/>
            <a:tailEnd/>
          </a:ln>
        </p:spPr>
        <p:txBody>
          <a:bodyPr>
            <a:spAutoFit/>
          </a:bodyPr>
          <a:lstStyle/>
          <a:p>
            <a:pPr algn="l"/>
            <a:r>
              <a:rPr lang="en-CA" sz="800" dirty="0">
                <a:solidFill>
                  <a:schemeClr val="tx1"/>
                </a:solidFill>
              </a:rPr>
              <a:t>Ontario Only: 74% </a:t>
            </a:r>
            <a:r>
              <a:rPr lang="en-CA" sz="800" b="0" dirty="0">
                <a:solidFill>
                  <a:schemeClr val="tx1"/>
                </a:solidFill>
              </a:rPr>
              <a:t>(n=285)</a:t>
            </a:r>
            <a:br>
              <a:rPr lang="en-CA" sz="800" b="0" dirty="0">
                <a:solidFill>
                  <a:schemeClr val="tx1"/>
                </a:solidFill>
              </a:rPr>
            </a:br>
            <a:r>
              <a:rPr lang="en-CA" sz="800" dirty="0">
                <a:solidFill>
                  <a:schemeClr val="tx1"/>
                </a:solidFill>
              </a:rPr>
              <a:t>Ontario &amp; At Least One Other Province:  24% </a:t>
            </a:r>
            <a:r>
              <a:rPr lang="en-CA" sz="800" b="0" dirty="0">
                <a:solidFill>
                  <a:schemeClr val="tx1"/>
                </a:solidFill>
              </a:rPr>
              <a:t>(n=90)</a:t>
            </a:r>
            <a:br>
              <a:rPr lang="en-CA" sz="800" b="0" dirty="0">
                <a:solidFill>
                  <a:schemeClr val="tx1"/>
                </a:solidFill>
              </a:rPr>
            </a:br>
            <a:r>
              <a:rPr lang="en-CA" sz="800" dirty="0">
                <a:solidFill>
                  <a:schemeClr val="tx1"/>
                </a:solidFill>
              </a:rPr>
              <a:t>Anywhere Other Than Ontario: 2% </a:t>
            </a:r>
            <a:r>
              <a:rPr lang="en-CA" sz="800" b="0" dirty="0">
                <a:solidFill>
                  <a:schemeClr val="tx1"/>
                </a:solidFill>
              </a:rPr>
              <a:t>(n=11)</a:t>
            </a:r>
          </a:p>
          <a:p>
            <a:pPr algn="l"/>
            <a:r>
              <a:rPr lang="en-CA" sz="800" dirty="0">
                <a:solidFill>
                  <a:schemeClr val="tx1"/>
                </a:solidFill>
              </a:rPr>
              <a:t>Ontario Residents Applying in Ontario: 100% </a:t>
            </a:r>
            <a:r>
              <a:rPr lang="en-CA" sz="800" b="0" dirty="0">
                <a:solidFill>
                  <a:schemeClr val="tx1"/>
                </a:solidFill>
              </a:rPr>
              <a:t>(n=375)</a:t>
            </a:r>
          </a:p>
        </p:txBody>
      </p:sp>
      <p:sp>
        <p:nvSpPr>
          <p:cNvPr id="17444" name="Text Box 45"/>
          <p:cNvSpPr txBox="1">
            <a:spLocks noChangeArrowheads="1"/>
          </p:cNvSpPr>
          <p:nvPr/>
        </p:nvSpPr>
        <p:spPr bwMode="auto">
          <a:xfrm>
            <a:off x="7093350" y="132018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(n=709)</a:t>
            </a:r>
          </a:p>
        </p:txBody>
      </p:sp>
      <p:sp>
        <p:nvSpPr>
          <p:cNvPr id="17445" name="Text Box 46"/>
          <p:cNvSpPr txBox="1">
            <a:spLocks noChangeArrowheads="1"/>
          </p:cNvSpPr>
          <p:nvPr/>
        </p:nvSpPr>
        <p:spPr bwMode="auto">
          <a:xfrm>
            <a:off x="3086183" y="1739410"/>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(n=131)</a:t>
            </a:r>
          </a:p>
        </p:txBody>
      </p:sp>
      <p:sp>
        <p:nvSpPr>
          <p:cNvPr id="17446" name="Text Box 47"/>
          <p:cNvSpPr txBox="1">
            <a:spLocks noChangeArrowheads="1"/>
          </p:cNvSpPr>
          <p:nvPr/>
        </p:nvSpPr>
        <p:spPr bwMode="auto">
          <a:xfrm>
            <a:off x="3033761" y="215428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(n=127)</a:t>
            </a:r>
          </a:p>
        </p:txBody>
      </p:sp>
      <p:sp>
        <p:nvSpPr>
          <p:cNvPr id="17447" name="Text Box 48"/>
          <p:cNvSpPr txBox="1">
            <a:spLocks noChangeArrowheads="1"/>
          </p:cNvSpPr>
          <p:nvPr/>
        </p:nvSpPr>
        <p:spPr bwMode="auto">
          <a:xfrm>
            <a:off x="2489860" y="2563361"/>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17448" name="Text Box 49"/>
          <p:cNvSpPr txBox="1">
            <a:spLocks noChangeArrowheads="1"/>
          </p:cNvSpPr>
          <p:nvPr/>
        </p:nvSpPr>
        <p:spPr bwMode="auto">
          <a:xfrm>
            <a:off x="2233729" y="296499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49" name="Text Box 50"/>
          <p:cNvSpPr txBox="1">
            <a:spLocks noChangeArrowheads="1"/>
          </p:cNvSpPr>
          <p:nvPr/>
        </p:nvSpPr>
        <p:spPr bwMode="auto">
          <a:xfrm>
            <a:off x="2233207" y="337774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50" name="Text Box 51"/>
          <p:cNvSpPr txBox="1">
            <a:spLocks noChangeArrowheads="1"/>
          </p:cNvSpPr>
          <p:nvPr/>
        </p:nvSpPr>
        <p:spPr bwMode="auto">
          <a:xfrm>
            <a:off x="2233243" y="3793691"/>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a:t>
            </a:r>
          </a:p>
        </p:txBody>
      </p:sp>
      <p:sp>
        <p:nvSpPr>
          <p:cNvPr id="17451" name="Text Box 54"/>
          <p:cNvSpPr txBox="1">
            <a:spLocks noChangeArrowheads="1"/>
          </p:cNvSpPr>
          <p:nvPr/>
        </p:nvSpPr>
        <p:spPr bwMode="auto">
          <a:xfrm>
            <a:off x="2175765" y="5033022"/>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52" name="Text Box 55"/>
          <p:cNvSpPr txBox="1">
            <a:spLocks noChangeArrowheads="1"/>
          </p:cNvSpPr>
          <p:nvPr/>
        </p:nvSpPr>
        <p:spPr bwMode="auto">
          <a:xfrm>
            <a:off x="2165766" y="5447821"/>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53" name="Text Box 56"/>
          <p:cNvSpPr txBox="1">
            <a:spLocks noChangeArrowheads="1"/>
          </p:cNvSpPr>
          <p:nvPr/>
        </p:nvSpPr>
        <p:spPr bwMode="auto">
          <a:xfrm>
            <a:off x="2243520" y="586944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54" name="Text Box 57"/>
          <p:cNvSpPr txBox="1">
            <a:spLocks noChangeArrowheads="1"/>
          </p:cNvSpPr>
          <p:nvPr/>
        </p:nvSpPr>
        <p:spPr bwMode="auto">
          <a:xfrm>
            <a:off x="5169420" y="4465452"/>
            <a:ext cx="3716338" cy="646331"/>
          </a:xfrm>
          <a:prstGeom prst="rect">
            <a:avLst/>
          </a:prstGeom>
          <a:noFill/>
          <a:ln w="25400" algn="ctr">
            <a:solidFill>
              <a:srgbClr val="003399"/>
            </a:solidFill>
            <a:prstDash val="dash"/>
            <a:miter lim="800000"/>
            <a:headEnd/>
            <a:tailEnd/>
          </a:ln>
        </p:spPr>
        <p:txBody>
          <a:bodyPr>
            <a:spAutoFit/>
          </a:bodyPr>
          <a:lstStyle/>
          <a:p>
            <a:pPr algn="l"/>
            <a:r>
              <a:rPr lang="en-CA" sz="800" dirty="0">
                <a:solidFill>
                  <a:schemeClr val="tx1"/>
                </a:solidFill>
              </a:rPr>
              <a:t>Ontario Only: 69% </a:t>
            </a:r>
            <a:r>
              <a:rPr lang="en-CA" sz="800" b="0" dirty="0">
                <a:solidFill>
                  <a:schemeClr val="tx1"/>
                </a:solidFill>
              </a:rPr>
              <a:t>(n=505)</a:t>
            </a:r>
            <a:br>
              <a:rPr lang="en-CA" sz="800" b="0" dirty="0">
                <a:solidFill>
                  <a:schemeClr val="tx1"/>
                </a:solidFill>
              </a:rPr>
            </a:br>
            <a:r>
              <a:rPr lang="en-CA" sz="800" dirty="0">
                <a:solidFill>
                  <a:schemeClr val="tx1"/>
                </a:solidFill>
              </a:rPr>
              <a:t>Ontario &amp; At Least One Other Province:  28% </a:t>
            </a:r>
            <a:r>
              <a:rPr lang="en-CA" sz="800" b="0" dirty="0">
                <a:solidFill>
                  <a:schemeClr val="tx1"/>
                </a:solidFill>
              </a:rPr>
              <a:t>(n=204)</a:t>
            </a:r>
            <a:br>
              <a:rPr lang="en-CA" sz="800" b="0" dirty="0">
                <a:solidFill>
                  <a:schemeClr val="tx1"/>
                </a:solidFill>
              </a:rPr>
            </a:br>
            <a:r>
              <a:rPr lang="en-CA" sz="800" dirty="0">
                <a:solidFill>
                  <a:schemeClr val="tx1"/>
                </a:solidFill>
              </a:rPr>
              <a:t>Anywhere Other Than Ontario: 3% </a:t>
            </a:r>
            <a:r>
              <a:rPr lang="en-CA" sz="800" b="0" dirty="0">
                <a:solidFill>
                  <a:schemeClr val="tx1"/>
                </a:solidFill>
              </a:rPr>
              <a:t>(n=24)</a:t>
            </a:r>
          </a:p>
          <a:p>
            <a:pPr algn="l"/>
            <a:r>
              <a:rPr lang="en-CA" sz="800" dirty="0">
                <a:solidFill>
                  <a:schemeClr val="tx1"/>
                </a:solidFill>
              </a:rPr>
              <a:t>Ontario Residents Applying in Ontario: 98% </a:t>
            </a:r>
            <a:r>
              <a:rPr lang="en-CA" sz="800" b="0" dirty="0">
                <a:solidFill>
                  <a:schemeClr val="tx1"/>
                </a:solidFill>
              </a:rPr>
              <a:t>(n=626)</a:t>
            </a:r>
          </a:p>
        </p:txBody>
      </p:sp>
      <p:sp>
        <p:nvSpPr>
          <p:cNvPr id="17456" name="Text Box 10"/>
          <p:cNvSpPr txBox="1">
            <a:spLocks noChangeArrowheads="1"/>
          </p:cNvSpPr>
          <p:nvPr/>
        </p:nvSpPr>
        <p:spPr bwMode="auto">
          <a:xfrm>
            <a:off x="3085119" y="1684896"/>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(n=146)</a:t>
            </a:r>
          </a:p>
        </p:txBody>
      </p:sp>
      <p:sp>
        <p:nvSpPr>
          <p:cNvPr id="17457" name="Text Box 10"/>
          <p:cNvSpPr txBox="1">
            <a:spLocks noChangeArrowheads="1"/>
          </p:cNvSpPr>
          <p:nvPr/>
        </p:nvSpPr>
        <p:spPr bwMode="auto">
          <a:xfrm>
            <a:off x="3035349" y="2095535"/>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(n=139)</a:t>
            </a:r>
          </a:p>
        </p:txBody>
      </p:sp>
      <p:sp>
        <p:nvSpPr>
          <p:cNvPr id="17458" name="Text Box 48"/>
          <p:cNvSpPr txBox="1">
            <a:spLocks noChangeArrowheads="1"/>
          </p:cNvSpPr>
          <p:nvPr/>
        </p:nvSpPr>
        <p:spPr bwMode="auto">
          <a:xfrm>
            <a:off x="2544339" y="2511499"/>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(n=67)</a:t>
            </a:r>
          </a:p>
        </p:txBody>
      </p:sp>
      <p:sp>
        <p:nvSpPr>
          <p:cNvPr id="17459" name="Text Box 16"/>
          <p:cNvSpPr txBox="1">
            <a:spLocks noChangeArrowheads="1"/>
          </p:cNvSpPr>
          <p:nvPr/>
        </p:nvSpPr>
        <p:spPr bwMode="auto">
          <a:xfrm>
            <a:off x="2282977" y="2908913"/>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(n=21)</a:t>
            </a:r>
          </a:p>
        </p:txBody>
      </p:sp>
      <p:sp>
        <p:nvSpPr>
          <p:cNvPr id="17460" name="Text Box 21"/>
          <p:cNvSpPr txBox="1">
            <a:spLocks noChangeArrowheads="1"/>
          </p:cNvSpPr>
          <p:nvPr/>
        </p:nvSpPr>
        <p:spPr bwMode="auto">
          <a:xfrm>
            <a:off x="2284007" y="3321646"/>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17461" name="Text Box 51"/>
          <p:cNvSpPr txBox="1">
            <a:spLocks noChangeArrowheads="1"/>
          </p:cNvSpPr>
          <p:nvPr/>
        </p:nvSpPr>
        <p:spPr bwMode="auto">
          <a:xfrm>
            <a:off x="2231619" y="3741827"/>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(n=19)</a:t>
            </a:r>
          </a:p>
        </p:txBody>
      </p:sp>
      <p:sp>
        <p:nvSpPr>
          <p:cNvPr id="17462" name="Text Box 54"/>
          <p:cNvSpPr txBox="1">
            <a:spLocks noChangeArrowheads="1"/>
          </p:cNvSpPr>
          <p:nvPr/>
        </p:nvSpPr>
        <p:spPr bwMode="auto">
          <a:xfrm>
            <a:off x="2177251" y="497894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63" name="Text Box 34"/>
          <p:cNvSpPr txBox="1">
            <a:spLocks noChangeArrowheads="1"/>
          </p:cNvSpPr>
          <p:nvPr/>
        </p:nvSpPr>
        <p:spPr bwMode="auto">
          <a:xfrm>
            <a:off x="2167364" y="538744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64" name="Text Box 57"/>
          <p:cNvSpPr txBox="1">
            <a:spLocks noChangeArrowheads="1"/>
          </p:cNvSpPr>
          <p:nvPr/>
        </p:nvSpPr>
        <p:spPr bwMode="auto">
          <a:xfrm>
            <a:off x="5169420" y="3746899"/>
            <a:ext cx="3716338" cy="646331"/>
          </a:xfrm>
          <a:prstGeom prst="rect">
            <a:avLst/>
          </a:prstGeom>
          <a:noFill/>
          <a:ln w="25400" algn="ctr">
            <a:solidFill>
              <a:schemeClr val="accent2"/>
            </a:solidFill>
            <a:prstDash val="dash"/>
            <a:miter lim="800000"/>
            <a:headEnd/>
            <a:tailEnd/>
          </a:ln>
        </p:spPr>
        <p:txBody>
          <a:bodyPr>
            <a:spAutoFit/>
          </a:bodyPr>
          <a:lstStyle/>
          <a:p>
            <a:pPr algn="l"/>
            <a:r>
              <a:rPr lang="en-CA" sz="800" dirty="0">
                <a:solidFill>
                  <a:schemeClr val="tx1"/>
                </a:solidFill>
              </a:rPr>
              <a:t>Ontario Only: 68% </a:t>
            </a:r>
            <a:r>
              <a:rPr lang="en-CA" sz="800" b="0" dirty="0">
                <a:solidFill>
                  <a:schemeClr val="tx1"/>
                </a:solidFill>
              </a:rPr>
              <a:t>(n=525)</a:t>
            </a:r>
            <a:br>
              <a:rPr lang="en-CA" sz="800" b="0" dirty="0">
                <a:solidFill>
                  <a:schemeClr val="tx1"/>
                </a:solidFill>
              </a:rPr>
            </a:br>
            <a:r>
              <a:rPr lang="en-CA" sz="800" dirty="0">
                <a:solidFill>
                  <a:schemeClr val="tx1"/>
                </a:solidFill>
              </a:rPr>
              <a:t>Ontario &amp; At Least One Other Province:  29% </a:t>
            </a:r>
            <a:r>
              <a:rPr lang="en-CA" sz="800" b="0" dirty="0">
                <a:solidFill>
                  <a:schemeClr val="tx1"/>
                </a:solidFill>
              </a:rPr>
              <a:t>(n=222)</a:t>
            </a:r>
            <a:br>
              <a:rPr lang="en-CA" sz="800" b="0" dirty="0">
                <a:solidFill>
                  <a:schemeClr val="tx1"/>
                </a:solidFill>
              </a:rPr>
            </a:br>
            <a:r>
              <a:rPr lang="en-CA" sz="800" dirty="0">
                <a:solidFill>
                  <a:schemeClr val="tx1"/>
                </a:solidFill>
              </a:rPr>
              <a:t>Anywhere Other Than Ontario: 4% </a:t>
            </a:r>
            <a:r>
              <a:rPr lang="en-CA" sz="800" b="0" dirty="0">
                <a:solidFill>
                  <a:schemeClr val="tx1"/>
                </a:solidFill>
              </a:rPr>
              <a:t>(n=29)</a:t>
            </a:r>
          </a:p>
          <a:p>
            <a:pPr algn="l"/>
            <a:r>
              <a:rPr lang="en-CA" sz="800" dirty="0">
                <a:solidFill>
                  <a:schemeClr val="tx1"/>
                </a:solidFill>
              </a:rPr>
              <a:t>Ontario Residents Applying in Ontario: 96% </a:t>
            </a:r>
            <a:r>
              <a:rPr lang="en-CA" sz="800" b="0" dirty="0">
                <a:solidFill>
                  <a:schemeClr val="tx1"/>
                </a:solidFill>
              </a:rPr>
              <a:t>(n=678)</a:t>
            </a:r>
          </a:p>
        </p:txBody>
      </p:sp>
      <p:sp>
        <p:nvSpPr>
          <p:cNvPr id="58" name="Content Placeholder 33"/>
          <p:cNvSpPr txBox="1">
            <a:spLocks/>
          </p:cNvSpPr>
          <p:nvPr/>
        </p:nvSpPr>
        <p:spPr>
          <a:xfrm>
            <a:off x="159488" y="642699"/>
            <a:ext cx="8708287" cy="36933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200" b="0" dirty="0" smtClean="0">
                <a:solidFill>
                  <a:schemeClr val="tx1"/>
                </a:solidFill>
                <a:latin typeface="+mj-lt"/>
              </a:rPr>
              <a:t>Over nine in ten students who </a:t>
            </a:r>
            <a:r>
              <a:rPr lang="en-US" sz="1200" b="0" dirty="0">
                <a:solidFill>
                  <a:schemeClr val="tx1"/>
                </a:solidFill>
                <a:latin typeface="+mj-lt"/>
              </a:rPr>
              <a:t>plan to apply for licensure </a:t>
            </a:r>
            <a:r>
              <a:rPr lang="en-US" sz="1200" b="0" dirty="0" smtClean="0">
                <a:solidFill>
                  <a:schemeClr val="tx1"/>
                </a:solidFill>
                <a:latin typeface="+mj-lt"/>
              </a:rPr>
              <a:t>intend </a:t>
            </a:r>
            <a:r>
              <a:rPr lang="en-US" sz="1200" b="0" dirty="0">
                <a:solidFill>
                  <a:schemeClr val="tx1"/>
                </a:solidFill>
                <a:latin typeface="+mj-lt"/>
              </a:rPr>
              <a:t>to apply in Ontario. </a:t>
            </a:r>
            <a:r>
              <a:rPr lang="en-US" sz="1200" b="0" dirty="0" smtClean="0">
                <a:solidFill>
                  <a:schemeClr val="tx1"/>
                </a:solidFill>
                <a:latin typeface="+mj-lt"/>
              </a:rPr>
              <a:t>  The percentage applying to Ontario only stands at six in ten (62%), unchanged from 2013, while there has been a decline in Ontario residents applying in Ontario (92% from 97% last year).</a:t>
            </a:r>
            <a:endParaRPr lang="en-US" sz="1200" b="0" dirty="0">
              <a:solidFill>
                <a:schemeClr val="tx1"/>
              </a:solidFill>
              <a:latin typeface="+mn-lt"/>
            </a:endParaRPr>
          </a:p>
        </p:txBody>
      </p:sp>
      <p:sp>
        <p:nvSpPr>
          <p:cNvPr id="60" name="Text Box 57"/>
          <p:cNvSpPr txBox="1">
            <a:spLocks noChangeArrowheads="1"/>
          </p:cNvSpPr>
          <p:nvPr/>
        </p:nvSpPr>
        <p:spPr bwMode="auto">
          <a:xfrm>
            <a:off x="5169420" y="3011376"/>
            <a:ext cx="3716338" cy="646331"/>
          </a:xfrm>
          <a:prstGeom prst="rect">
            <a:avLst/>
          </a:prstGeom>
          <a:noFill/>
          <a:ln w="25400" algn="ctr">
            <a:solidFill>
              <a:srgbClr val="003399"/>
            </a:solidFill>
            <a:prstDash val="dash"/>
            <a:miter lim="800000"/>
            <a:headEnd/>
            <a:tailEnd/>
          </a:ln>
        </p:spPr>
        <p:txBody>
          <a:bodyPr wrap="square">
            <a:spAutoFit/>
          </a:bodyPr>
          <a:lstStyle/>
          <a:p>
            <a:pPr algn="l"/>
            <a:r>
              <a:rPr lang="en-CA" sz="800" dirty="0" smtClean="0">
                <a:solidFill>
                  <a:schemeClr val="tx1"/>
                </a:solidFill>
              </a:rPr>
              <a:t>Ontario Only: 64% </a:t>
            </a:r>
            <a:r>
              <a:rPr lang="en-CA" sz="800" b="0" dirty="0" smtClean="0">
                <a:solidFill>
                  <a:schemeClr val="tx1"/>
                </a:solidFill>
              </a:rPr>
              <a:t>(n=667)</a:t>
            </a:r>
            <a:br>
              <a:rPr lang="en-CA" sz="800" b="0" dirty="0" smtClean="0">
                <a:solidFill>
                  <a:schemeClr val="tx1"/>
                </a:solidFill>
              </a:rPr>
            </a:br>
            <a:r>
              <a:rPr lang="en-CA" sz="800" dirty="0" smtClean="0">
                <a:solidFill>
                  <a:schemeClr val="tx1"/>
                </a:solidFill>
              </a:rPr>
              <a:t>Ontario &amp; At Least One Other Province:  32% </a:t>
            </a:r>
            <a:r>
              <a:rPr lang="en-CA" sz="800" b="0" dirty="0" smtClean="0">
                <a:solidFill>
                  <a:schemeClr val="tx1"/>
                </a:solidFill>
              </a:rPr>
              <a:t>(n=333)</a:t>
            </a:r>
            <a:br>
              <a:rPr lang="en-CA" sz="800" b="0" dirty="0" smtClean="0">
                <a:solidFill>
                  <a:schemeClr val="tx1"/>
                </a:solidFill>
              </a:rPr>
            </a:br>
            <a:r>
              <a:rPr lang="en-CA" sz="800" dirty="0" smtClean="0">
                <a:solidFill>
                  <a:schemeClr val="tx1"/>
                </a:solidFill>
              </a:rPr>
              <a:t>Anywhere Other Than Ontario: 5% </a:t>
            </a:r>
            <a:r>
              <a:rPr lang="en-CA" sz="800" b="0" dirty="0" smtClean="0">
                <a:solidFill>
                  <a:schemeClr val="tx1"/>
                </a:solidFill>
              </a:rPr>
              <a:t>(n=48)</a:t>
            </a:r>
          </a:p>
          <a:p>
            <a:pPr algn="l"/>
            <a:r>
              <a:rPr lang="en-US" sz="800" dirty="0" smtClean="0">
                <a:solidFill>
                  <a:schemeClr val="tx1"/>
                </a:solidFill>
              </a:rPr>
              <a:t>Ontario Residents Applying in Ontario: 96% </a:t>
            </a:r>
            <a:r>
              <a:rPr lang="en-US" sz="800" b="0" dirty="0" smtClean="0">
                <a:solidFill>
                  <a:schemeClr val="tx1"/>
                </a:solidFill>
              </a:rPr>
              <a:t>(n=871)</a:t>
            </a:r>
            <a:endParaRPr lang="en-CA" sz="800" b="0" dirty="0" smtClean="0">
              <a:solidFill>
                <a:schemeClr val="tx1"/>
              </a:solidFill>
            </a:endParaRPr>
          </a:p>
        </p:txBody>
      </p:sp>
      <p:sp>
        <p:nvSpPr>
          <p:cNvPr id="62" name="Text Box 7"/>
          <p:cNvSpPr txBox="1">
            <a:spLocks noChangeArrowheads="1"/>
          </p:cNvSpPr>
          <p:nvPr/>
        </p:nvSpPr>
        <p:spPr bwMode="auto">
          <a:xfrm>
            <a:off x="6918041" y="126393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(n=747)</a:t>
            </a:r>
          </a:p>
        </p:txBody>
      </p:sp>
      <p:sp>
        <p:nvSpPr>
          <p:cNvPr id="63" name="Text Box 7"/>
          <p:cNvSpPr txBox="1">
            <a:spLocks noChangeArrowheads="1"/>
          </p:cNvSpPr>
          <p:nvPr/>
        </p:nvSpPr>
        <p:spPr bwMode="auto">
          <a:xfrm>
            <a:off x="6969043" y="1207237"/>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(n=1000)</a:t>
            </a:r>
            <a:endParaRPr lang="en-CA" sz="500" b="0" dirty="0">
              <a:latin typeface="Arial Narrow" pitchFamily="34" charset="0"/>
            </a:endParaRPr>
          </a:p>
        </p:txBody>
      </p:sp>
      <p:sp>
        <p:nvSpPr>
          <p:cNvPr id="64" name="Text Box 7"/>
          <p:cNvSpPr txBox="1">
            <a:spLocks noChangeArrowheads="1"/>
          </p:cNvSpPr>
          <p:nvPr/>
        </p:nvSpPr>
        <p:spPr bwMode="auto">
          <a:xfrm>
            <a:off x="3229769" y="1630143"/>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(n=230)</a:t>
            </a:r>
            <a:endParaRPr lang="en-CA" sz="500" b="0" dirty="0">
              <a:latin typeface="Arial Narrow" pitchFamily="34" charset="0"/>
            </a:endParaRPr>
          </a:p>
        </p:txBody>
      </p:sp>
      <p:sp>
        <p:nvSpPr>
          <p:cNvPr id="65" name="Text Box 7"/>
          <p:cNvSpPr txBox="1">
            <a:spLocks noChangeArrowheads="1"/>
          </p:cNvSpPr>
          <p:nvPr/>
        </p:nvSpPr>
        <p:spPr bwMode="auto">
          <a:xfrm>
            <a:off x="3134498" y="2034018"/>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(n=207)</a:t>
            </a:r>
            <a:endParaRPr lang="en-CA" sz="500" b="0" dirty="0">
              <a:latin typeface="Arial Narrow" pitchFamily="34" charset="0"/>
            </a:endParaRPr>
          </a:p>
        </p:txBody>
      </p:sp>
      <p:sp>
        <p:nvSpPr>
          <p:cNvPr id="66" name="Text Box 7"/>
          <p:cNvSpPr txBox="1">
            <a:spLocks noChangeArrowheads="1"/>
          </p:cNvSpPr>
          <p:nvPr/>
        </p:nvSpPr>
        <p:spPr bwMode="auto">
          <a:xfrm>
            <a:off x="2541218" y="2458895"/>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(n=84)</a:t>
            </a:r>
            <a:endParaRPr lang="en-CA" sz="500" b="0" dirty="0">
              <a:latin typeface="Arial Narrow" pitchFamily="34" charset="0"/>
            </a:endParaRPr>
          </a:p>
        </p:txBody>
      </p:sp>
      <p:sp>
        <p:nvSpPr>
          <p:cNvPr id="67" name="Text Box 7"/>
          <p:cNvSpPr txBox="1">
            <a:spLocks noChangeArrowheads="1"/>
          </p:cNvSpPr>
          <p:nvPr/>
        </p:nvSpPr>
        <p:spPr bwMode="auto">
          <a:xfrm>
            <a:off x="2232323" y="2860242"/>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(n=25)</a:t>
            </a:r>
            <a:endParaRPr lang="en-CA" sz="500" b="0" dirty="0">
              <a:latin typeface="Arial Narrow" pitchFamily="34" charset="0"/>
            </a:endParaRPr>
          </a:p>
        </p:txBody>
      </p:sp>
      <p:sp>
        <p:nvSpPr>
          <p:cNvPr id="68" name="Text Box 7"/>
          <p:cNvSpPr txBox="1">
            <a:spLocks noChangeArrowheads="1"/>
          </p:cNvSpPr>
          <p:nvPr/>
        </p:nvSpPr>
        <p:spPr bwMode="auto">
          <a:xfrm>
            <a:off x="2285706" y="3265830"/>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(n=34)</a:t>
            </a:r>
            <a:endParaRPr lang="en-CA" sz="500" b="0" dirty="0">
              <a:latin typeface="Arial Narrow" pitchFamily="34" charset="0"/>
            </a:endParaRPr>
          </a:p>
        </p:txBody>
      </p:sp>
      <p:sp>
        <p:nvSpPr>
          <p:cNvPr id="69" name="Text Box 7"/>
          <p:cNvSpPr txBox="1">
            <a:spLocks noChangeArrowheads="1"/>
          </p:cNvSpPr>
          <p:nvPr/>
        </p:nvSpPr>
        <p:spPr bwMode="auto">
          <a:xfrm>
            <a:off x="2271619" y="3682946"/>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(n=35)</a:t>
            </a:r>
            <a:endParaRPr lang="en-CA" sz="500" b="0" dirty="0">
              <a:latin typeface="Arial Narrow" pitchFamily="34" charset="0"/>
            </a:endParaRPr>
          </a:p>
        </p:txBody>
      </p:sp>
      <p:sp>
        <p:nvSpPr>
          <p:cNvPr id="70" name="Text Box 7"/>
          <p:cNvSpPr txBox="1">
            <a:spLocks noChangeArrowheads="1"/>
          </p:cNvSpPr>
          <p:nvPr/>
        </p:nvSpPr>
        <p:spPr bwMode="auto">
          <a:xfrm>
            <a:off x="2226804" y="4095823"/>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71" name="Text Box 7"/>
          <p:cNvSpPr txBox="1">
            <a:spLocks noChangeArrowheads="1"/>
          </p:cNvSpPr>
          <p:nvPr/>
        </p:nvSpPr>
        <p:spPr bwMode="auto">
          <a:xfrm>
            <a:off x="2227005" y="4500607"/>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72" name="Text Box 7"/>
          <p:cNvSpPr txBox="1">
            <a:spLocks noChangeArrowheads="1"/>
          </p:cNvSpPr>
          <p:nvPr/>
        </p:nvSpPr>
        <p:spPr bwMode="auto">
          <a:xfrm>
            <a:off x="2221975" y="4919960"/>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73" name="Text Box 7"/>
          <p:cNvSpPr txBox="1">
            <a:spLocks noChangeArrowheads="1"/>
          </p:cNvSpPr>
          <p:nvPr/>
        </p:nvSpPr>
        <p:spPr bwMode="auto">
          <a:xfrm>
            <a:off x="2165843" y="5335648"/>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a:t>
            </a:r>
            <a:endParaRPr lang="en-CA" sz="500" b="0" dirty="0">
              <a:latin typeface="Arial Narrow" pitchFamily="34" charset="0"/>
            </a:endParaRPr>
          </a:p>
        </p:txBody>
      </p:sp>
      <p:sp>
        <p:nvSpPr>
          <p:cNvPr id="74" name="Text Box 7"/>
          <p:cNvSpPr txBox="1">
            <a:spLocks noChangeArrowheads="1"/>
          </p:cNvSpPr>
          <p:nvPr/>
        </p:nvSpPr>
        <p:spPr bwMode="auto">
          <a:xfrm>
            <a:off x="2285923" y="575890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(n=27)</a:t>
            </a:r>
            <a:endParaRPr lang="en-CA" sz="500" b="0" dirty="0">
              <a:latin typeface="Arial Narrow" pitchFamily="34" charset="0"/>
            </a:endParaRPr>
          </a:p>
        </p:txBody>
      </p:sp>
      <p:sp>
        <p:nvSpPr>
          <p:cNvPr id="75" name="Text Box 43"/>
          <p:cNvSpPr txBox="1">
            <a:spLocks noChangeArrowheads="1"/>
          </p:cNvSpPr>
          <p:nvPr/>
        </p:nvSpPr>
        <p:spPr bwMode="auto">
          <a:xfrm>
            <a:off x="5159895" y="2321159"/>
            <a:ext cx="3716338" cy="646331"/>
          </a:xfrm>
          <a:prstGeom prst="rect">
            <a:avLst/>
          </a:prstGeom>
          <a:noFill/>
          <a:ln w="25400" algn="ctr">
            <a:solidFill>
              <a:schemeClr val="accent5">
                <a:lumMod val="75000"/>
              </a:schemeClr>
            </a:solidFill>
            <a:prstDash val="dash"/>
            <a:miter lim="800000"/>
            <a:headEnd/>
            <a:tailEnd/>
          </a:ln>
        </p:spPr>
        <p:txBody>
          <a:bodyPr>
            <a:spAutoFit/>
          </a:bodyPr>
          <a:lstStyle/>
          <a:p>
            <a:pPr algn="l"/>
            <a:r>
              <a:rPr lang="en-CA" sz="800" dirty="0">
                <a:solidFill>
                  <a:schemeClr val="tx1"/>
                </a:solidFill>
              </a:rPr>
              <a:t>Ontario Only: </a:t>
            </a:r>
            <a:r>
              <a:rPr lang="en-CA" sz="800" dirty="0" smtClean="0">
                <a:solidFill>
                  <a:schemeClr val="tx1"/>
                </a:solidFill>
              </a:rPr>
              <a:t>62% </a:t>
            </a:r>
            <a:r>
              <a:rPr lang="en-CA" sz="800" b="0" dirty="0" smtClean="0">
                <a:solidFill>
                  <a:schemeClr val="tx1"/>
                </a:solidFill>
              </a:rPr>
              <a:t>(n=606)</a:t>
            </a:r>
            <a:r>
              <a:rPr lang="en-CA" sz="800" b="0" dirty="0">
                <a:solidFill>
                  <a:schemeClr val="tx1"/>
                </a:solidFill>
              </a:rPr>
              <a:t/>
            </a:r>
            <a:br>
              <a:rPr lang="en-CA" sz="800" b="0" dirty="0">
                <a:solidFill>
                  <a:schemeClr val="tx1"/>
                </a:solidFill>
              </a:rPr>
            </a:br>
            <a:r>
              <a:rPr lang="en-CA" sz="800" dirty="0">
                <a:solidFill>
                  <a:schemeClr val="tx1"/>
                </a:solidFill>
              </a:rPr>
              <a:t>Ontario &amp; At Least One Other Province</a:t>
            </a:r>
            <a:r>
              <a:rPr lang="en-CA" sz="800" dirty="0" smtClean="0">
                <a:solidFill>
                  <a:schemeClr val="tx1"/>
                </a:solidFill>
              </a:rPr>
              <a:t>: 35% </a:t>
            </a:r>
            <a:r>
              <a:rPr lang="en-CA" sz="800" b="0" dirty="0" smtClean="0">
                <a:solidFill>
                  <a:schemeClr val="tx1"/>
                </a:solidFill>
              </a:rPr>
              <a:t>(n=341)  </a:t>
            </a:r>
            <a:r>
              <a:rPr lang="en-CA" sz="800" b="0" dirty="0">
                <a:solidFill>
                  <a:schemeClr val="tx1"/>
                </a:solidFill>
              </a:rPr>
              <a:t/>
            </a:r>
            <a:br>
              <a:rPr lang="en-CA" sz="800" b="0" dirty="0">
                <a:solidFill>
                  <a:schemeClr val="tx1"/>
                </a:solidFill>
              </a:rPr>
            </a:br>
            <a:r>
              <a:rPr lang="en-CA" sz="800" dirty="0">
                <a:solidFill>
                  <a:schemeClr val="tx1"/>
                </a:solidFill>
              </a:rPr>
              <a:t>Anywhere Other Than </a:t>
            </a:r>
            <a:r>
              <a:rPr lang="en-CA" sz="800" dirty="0" smtClean="0">
                <a:solidFill>
                  <a:schemeClr val="tx1"/>
                </a:solidFill>
              </a:rPr>
              <a:t>Ontario: 3% </a:t>
            </a:r>
            <a:r>
              <a:rPr lang="en-CA" sz="800" b="0" dirty="0" smtClean="0">
                <a:solidFill>
                  <a:schemeClr val="tx1"/>
                </a:solidFill>
              </a:rPr>
              <a:t>(n=34)</a:t>
            </a:r>
            <a:endParaRPr lang="en-CA" sz="800" b="0" dirty="0">
              <a:solidFill>
                <a:schemeClr val="tx1"/>
              </a:solidFill>
            </a:endParaRPr>
          </a:p>
          <a:p>
            <a:pPr algn="l"/>
            <a:r>
              <a:rPr lang="en-CA" sz="800" dirty="0" smtClean="0">
                <a:solidFill>
                  <a:schemeClr val="tx1"/>
                </a:solidFill>
              </a:rPr>
              <a:t>Ontario Residents Applying in Ontario: </a:t>
            </a:r>
            <a:r>
              <a:rPr lang="en-US" sz="800" dirty="0" smtClean="0">
                <a:solidFill>
                  <a:schemeClr val="tx1"/>
                </a:solidFill>
              </a:rPr>
              <a:t>97% </a:t>
            </a:r>
            <a:r>
              <a:rPr lang="en-US" sz="800" b="0" dirty="0">
                <a:solidFill>
                  <a:schemeClr val="tx1"/>
                </a:solidFill>
              </a:rPr>
              <a:t>(</a:t>
            </a:r>
            <a:r>
              <a:rPr lang="en-US" sz="800" b="0" dirty="0" smtClean="0">
                <a:solidFill>
                  <a:schemeClr val="tx1"/>
                </a:solidFill>
              </a:rPr>
              <a:t>n=947)</a:t>
            </a:r>
            <a:endParaRPr lang="en-CA" sz="800" b="0" dirty="0">
              <a:solidFill>
                <a:schemeClr val="tx1"/>
              </a:solidFill>
            </a:endParaRPr>
          </a:p>
        </p:txBody>
      </p:sp>
      <p:sp>
        <p:nvSpPr>
          <p:cNvPr id="76" name="Text Box 7"/>
          <p:cNvSpPr txBox="1">
            <a:spLocks noChangeArrowheads="1"/>
          </p:cNvSpPr>
          <p:nvPr/>
        </p:nvSpPr>
        <p:spPr bwMode="auto">
          <a:xfrm>
            <a:off x="2330589" y="5694587"/>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(n=39)</a:t>
            </a:r>
            <a:endParaRPr lang="en-CA" sz="500" b="0" dirty="0">
              <a:latin typeface="Arial Narrow" pitchFamily="34" charset="0"/>
            </a:endParaRPr>
          </a:p>
        </p:txBody>
      </p:sp>
      <p:sp>
        <p:nvSpPr>
          <p:cNvPr id="77" name="Text Box 7"/>
          <p:cNvSpPr txBox="1">
            <a:spLocks noChangeArrowheads="1"/>
          </p:cNvSpPr>
          <p:nvPr/>
        </p:nvSpPr>
        <p:spPr bwMode="auto">
          <a:xfrm>
            <a:off x="2166917" y="527662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78" name="Text Box 7"/>
          <p:cNvSpPr txBox="1">
            <a:spLocks noChangeArrowheads="1"/>
          </p:cNvSpPr>
          <p:nvPr/>
        </p:nvSpPr>
        <p:spPr bwMode="auto">
          <a:xfrm>
            <a:off x="2226289" y="4868181"/>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79" name="Text Box 7"/>
          <p:cNvSpPr txBox="1">
            <a:spLocks noChangeArrowheads="1"/>
          </p:cNvSpPr>
          <p:nvPr/>
        </p:nvSpPr>
        <p:spPr bwMode="auto">
          <a:xfrm>
            <a:off x="2180261" y="4454975"/>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80" name="Text Box 7"/>
          <p:cNvSpPr txBox="1">
            <a:spLocks noChangeArrowheads="1"/>
          </p:cNvSpPr>
          <p:nvPr/>
        </p:nvSpPr>
        <p:spPr bwMode="auto">
          <a:xfrm>
            <a:off x="2187174" y="404653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(n=15)</a:t>
            </a:r>
            <a:endParaRPr lang="en-CA" sz="500" b="0" dirty="0">
              <a:latin typeface="Arial Narrow" pitchFamily="34" charset="0"/>
            </a:endParaRPr>
          </a:p>
        </p:txBody>
      </p:sp>
      <p:sp>
        <p:nvSpPr>
          <p:cNvPr id="81" name="Text Box 7"/>
          <p:cNvSpPr txBox="1">
            <a:spLocks noChangeArrowheads="1"/>
          </p:cNvSpPr>
          <p:nvPr/>
        </p:nvSpPr>
        <p:spPr bwMode="auto">
          <a:xfrm>
            <a:off x="2234835" y="3628563"/>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(n=24)</a:t>
            </a:r>
            <a:endParaRPr lang="en-CA" sz="500" b="0" dirty="0">
              <a:latin typeface="Arial Narrow" pitchFamily="34" charset="0"/>
            </a:endParaRPr>
          </a:p>
        </p:txBody>
      </p:sp>
      <p:sp>
        <p:nvSpPr>
          <p:cNvPr id="82" name="Text Box 7"/>
          <p:cNvSpPr txBox="1">
            <a:spLocks noChangeArrowheads="1"/>
          </p:cNvSpPr>
          <p:nvPr/>
        </p:nvSpPr>
        <p:spPr bwMode="auto">
          <a:xfrm>
            <a:off x="2282872" y="321059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83" name="Text Box 7"/>
          <p:cNvSpPr txBox="1">
            <a:spLocks noChangeArrowheads="1"/>
          </p:cNvSpPr>
          <p:nvPr/>
        </p:nvSpPr>
        <p:spPr bwMode="auto">
          <a:xfrm>
            <a:off x="2285888" y="281105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84" name="Text Box 7"/>
          <p:cNvSpPr txBox="1">
            <a:spLocks noChangeArrowheads="1"/>
          </p:cNvSpPr>
          <p:nvPr/>
        </p:nvSpPr>
        <p:spPr bwMode="auto">
          <a:xfrm>
            <a:off x="2540425" y="240323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(n=84)</a:t>
            </a:r>
            <a:endParaRPr lang="en-CA" sz="500" b="0" dirty="0">
              <a:latin typeface="Arial Narrow" pitchFamily="34" charset="0"/>
            </a:endParaRPr>
          </a:p>
        </p:txBody>
      </p:sp>
      <p:sp>
        <p:nvSpPr>
          <p:cNvPr id="85" name="Text Box 7"/>
          <p:cNvSpPr txBox="1">
            <a:spLocks noChangeArrowheads="1"/>
          </p:cNvSpPr>
          <p:nvPr/>
        </p:nvSpPr>
        <p:spPr bwMode="auto">
          <a:xfrm>
            <a:off x="3134214" y="197971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(n=196)</a:t>
            </a:r>
            <a:endParaRPr lang="en-CA" sz="500" b="0" dirty="0">
              <a:latin typeface="Arial Narrow" pitchFamily="34" charset="0"/>
            </a:endParaRPr>
          </a:p>
        </p:txBody>
      </p:sp>
      <p:sp>
        <p:nvSpPr>
          <p:cNvPr id="86" name="Text Box 7"/>
          <p:cNvSpPr txBox="1">
            <a:spLocks noChangeArrowheads="1"/>
          </p:cNvSpPr>
          <p:nvPr/>
        </p:nvSpPr>
        <p:spPr bwMode="auto">
          <a:xfrm>
            <a:off x="3404264" y="157149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(n=246)</a:t>
            </a:r>
            <a:endParaRPr lang="en-CA" sz="500" b="0" dirty="0">
              <a:latin typeface="Arial Narrow" pitchFamily="34" charset="0"/>
            </a:endParaRPr>
          </a:p>
        </p:txBody>
      </p:sp>
      <p:sp>
        <p:nvSpPr>
          <p:cNvPr id="88" name="Text Box 7"/>
          <p:cNvSpPr txBox="1">
            <a:spLocks noChangeArrowheads="1"/>
          </p:cNvSpPr>
          <p:nvPr/>
        </p:nvSpPr>
        <p:spPr bwMode="auto">
          <a:xfrm>
            <a:off x="6965577" y="1150826"/>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(n=947)</a:t>
            </a:r>
            <a:endParaRPr lang="en-CA" sz="500" b="0" dirty="0">
              <a:latin typeface="Arial Narrow" pitchFamily="34" charset="0"/>
            </a:endParaRPr>
          </a:p>
        </p:txBody>
      </p:sp>
      <p:sp>
        <p:nvSpPr>
          <p:cNvPr id="90" name="Text Box 7"/>
          <p:cNvSpPr txBox="1">
            <a:spLocks noChangeArrowheads="1"/>
          </p:cNvSpPr>
          <p:nvPr/>
        </p:nvSpPr>
        <p:spPr bwMode="auto">
          <a:xfrm>
            <a:off x="6923383" y="1103712"/>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(n=744)</a:t>
            </a:r>
            <a:endParaRPr lang="en-CA" sz="500" b="0" dirty="0">
              <a:latin typeface="Arial Narrow" pitchFamily="34" charset="0"/>
            </a:endParaRPr>
          </a:p>
        </p:txBody>
      </p:sp>
      <p:sp>
        <p:nvSpPr>
          <p:cNvPr id="93" name="Text Box 7"/>
          <p:cNvSpPr txBox="1">
            <a:spLocks noChangeArrowheads="1"/>
          </p:cNvSpPr>
          <p:nvPr/>
        </p:nvSpPr>
        <p:spPr bwMode="auto">
          <a:xfrm>
            <a:off x="3238267" y="1513673"/>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(n=170)</a:t>
            </a:r>
            <a:endParaRPr lang="en-CA" sz="500" b="0" dirty="0">
              <a:latin typeface="Arial Narrow" pitchFamily="34" charset="0"/>
            </a:endParaRPr>
          </a:p>
        </p:txBody>
      </p:sp>
      <p:sp>
        <p:nvSpPr>
          <p:cNvPr id="94" name="Text Box 7"/>
          <p:cNvSpPr txBox="1">
            <a:spLocks noChangeArrowheads="1"/>
          </p:cNvSpPr>
          <p:nvPr/>
        </p:nvSpPr>
        <p:spPr bwMode="auto">
          <a:xfrm>
            <a:off x="2925752" y="193907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(n=123)</a:t>
            </a:r>
            <a:endParaRPr lang="en-CA" sz="500" b="0" dirty="0">
              <a:latin typeface="Arial Narrow" pitchFamily="34" charset="0"/>
            </a:endParaRPr>
          </a:p>
        </p:txBody>
      </p:sp>
      <p:sp>
        <p:nvSpPr>
          <p:cNvPr id="95" name="Text Box 7"/>
          <p:cNvSpPr txBox="1">
            <a:spLocks noChangeArrowheads="1"/>
          </p:cNvSpPr>
          <p:nvPr/>
        </p:nvSpPr>
        <p:spPr bwMode="auto">
          <a:xfrm>
            <a:off x="2526247" y="2341608"/>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(n=68)</a:t>
            </a:r>
            <a:endParaRPr lang="en-CA" sz="500" b="0" dirty="0">
              <a:latin typeface="Arial Narrow" pitchFamily="34" charset="0"/>
            </a:endParaRPr>
          </a:p>
        </p:txBody>
      </p:sp>
      <p:sp>
        <p:nvSpPr>
          <p:cNvPr id="96" name="Text Box 7"/>
          <p:cNvSpPr txBox="1">
            <a:spLocks noChangeArrowheads="1"/>
          </p:cNvSpPr>
          <p:nvPr/>
        </p:nvSpPr>
        <p:spPr bwMode="auto">
          <a:xfrm>
            <a:off x="2248707" y="2758397"/>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97" name="Text Box 7"/>
          <p:cNvSpPr txBox="1">
            <a:spLocks noChangeArrowheads="1"/>
          </p:cNvSpPr>
          <p:nvPr/>
        </p:nvSpPr>
        <p:spPr bwMode="auto">
          <a:xfrm>
            <a:off x="2197199" y="3149611"/>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98" name="Text Box 7"/>
          <p:cNvSpPr txBox="1">
            <a:spLocks noChangeArrowheads="1"/>
          </p:cNvSpPr>
          <p:nvPr/>
        </p:nvSpPr>
        <p:spPr bwMode="auto">
          <a:xfrm>
            <a:off x="2275852" y="357625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(n=21)</a:t>
            </a:r>
            <a:endParaRPr lang="en-CA" sz="500" b="0" dirty="0">
              <a:latin typeface="Arial Narrow" pitchFamily="34" charset="0"/>
            </a:endParaRPr>
          </a:p>
        </p:txBody>
      </p:sp>
      <p:sp>
        <p:nvSpPr>
          <p:cNvPr id="99" name="Text Box 7"/>
          <p:cNvSpPr txBox="1">
            <a:spLocks noChangeArrowheads="1"/>
          </p:cNvSpPr>
          <p:nvPr/>
        </p:nvSpPr>
        <p:spPr bwMode="auto">
          <a:xfrm>
            <a:off x="2231064" y="3981705"/>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(n=12)</a:t>
            </a:r>
            <a:endParaRPr lang="en-CA" sz="500" b="0" dirty="0">
              <a:latin typeface="Arial Narrow" pitchFamily="34" charset="0"/>
            </a:endParaRPr>
          </a:p>
        </p:txBody>
      </p:sp>
      <p:sp>
        <p:nvSpPr>
          <p:cNvPr id="100" name="Text Box 7"/>
          <p:cNvSpPr txBox="1">
            <a:spLocks noChangeArrowheads="1"/>
          </p:cNvSpPr>
          <p:nvPr/>
        </p:nvSpPr>
        <p:spPr bwMode="auto">
          <a:xfrm>
            <a:off x="2160192" y="4401138"/>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101" name="Text Box 7"/>
          <p:cNvSpPr txBox="1">
            <a:spLocks noChangeArrowheads="1"/>
          </p:cNvSpPr>
          <p:nvPr/>
        </p:nvSpPr>
        <p:spPr bwMode="auto">
          <a:xfrm>
            <a:off x="2180260" y="4814316"/>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102" name="Text Box 7"/>
          <p:cNvSpPr txBox="1">
            <a:spLocks noChangeArrowheads="1"/>
          </p:cNvSpPr>
          <p:nvPr/>
        </p:nvSpPr>
        <p:spPr bwMode="auto">
          <a:xfrm>
            <a:off x="2159130" y="523120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103" name="Text Box 7"/>
          <p:cNvSpPr txBox="1">
            <a:spLocks noChangeArrowheads="1"/>
          </p:cNvSpPr>
          <p:nvPr/>
        </p:nvSpPr>
        <p:spPr bwMode="auto">
          <a:xfrm>
            <a:off x="2307010" y="564258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104" name="Text Box 43"/>
          <p:cNvSpPr txBox="1">
            <a:spLocks noChangeArrowheads="1"/>
          </p:cNvSpPr>
          <p:nvPr/>
        </p:nvSpPr>
        <p:spPr bwMode="auto">
          <a:xfrm>
            <a:off x="5162167" y="1600087"/>
            <a:ext cx="3716338" cy="646331"/>
          </a:xfrm>
          <a:prstGeom prst="rect">
            <a:avLst/>
          </a:prstGeom>
          <a:noFill/>
          <a:ln w="25400" algn="ctr">
            <a:solidFill>
              <a:srgbClr val="FF0000"/>
            </a:solidFill>
            <a:prstDash val="dash"/>
            <a:miter lim="800000"/>
            <a:headEnd/>
            <a:tailEnd/>
          </a:ln>
        </p:spPr>
        <p:txBody>
          <a:bodyPr>
            <a:spAutoFit/>
          </a:bodyPr>
          <a:lstStyle/>
          <a:p>
            <a:pPr algn="l"/>
            <a:r>
              <a:rPr lang="en-CA" sz="800" dirty="0">
                <a:solidFill>
                  <a:schemeClr val="tx1"/>
                </a:solidFill>
              </a:rPr>
              <a:t>Ontario Only: </a:t>
            </a:r>
            <a:r>
              <a:rPr lang="en-CA" sz="800" dirty="0" smtClean="0">
                <a:solidFill>
                  <a:schemeClr val="tx1"/>
                </a:solidFill>
              </a:rPr>
              <a:t>62% </a:t>
            </a:r>
            <a:r>
              <a:rPr lang="en-CA" sz="800" b="0" dirty="0" smtClean="0">
                <a:solidFill>
                  <a:schemeClr val="tx1"/>
                </a:solidFill>
              </a:rPr>
              <a:t>(n=503)</a:t>
            </a:r>
            <a:r>
              <a:rPr lang="en-CA" sz="800" b="0" dirty="0">
                <a:solidFill>
                  <a:schemeClr val="tx1"/>
                </a:solidFill>
              </a:rPr>
              <a:t/>
            </a:r>
            <a:br>
              <a:rPr lang="en-CA" sz="800" b="0" dirty="0">
                <a:solidFill>
                  <a:schemeClr val="tx1"/>
                </a:solidFill>
              </a:rPr>
            </a:br>
            <a:r>
              <a:rPr lang="en-CA" sz="800" dirty="0">
                <a:solidFill>
                  <a:schemeClr val="tx1"/>
                </a:solidFill>
              </a:rPr>
              <a:t>Ontario &amp; At Least One Other Province</a:t>
            </a:r>
            <a:r>
              <a:rPr lang="en-CA" sz="800" dirty="0" smtClean="0">
                <a:solidFill>
                  <a:schemeClr val="tx1"/>
                </a:solidFill>
              </a:rPr>
              <a:t>: 30% </a:t>
            </a:r>
            <a:r>
              <a:rPr lang="en-CA" sz="800" b="0" dirty="0" smtClean="0">
                <a:solidFill>
                  <a:schemeClr val="tx1"/>
                </a:solidFill>
              </a:rPr>
              <a:t>(n=241)  </a:t>
            </a:r>
            <a:r>
              <a:rPr lang="en-CA" sz="800" b="0" dirty="0">
                <a:solidFill>
                  <a:schemeClr val="tx1"/>
                </a:solidFill>
              </a:rPr>
              <a:t/>
            </a:r>
            <a:br>
              <a:rPr lang="en-CA" sz="800" b="0" dirty="0">
                <a:solidFill>
                  <a:schemeClr val="tx1"/>
                </a:solidFill>
              </a:rPr>
            </a:br>
            <a:r>
              <a:rPr lang="en-CA" sz="800" dirty="0">
                <a:solidFill>
                  <a:schemeClr val="tx1"/>
                </a:solidFill>
              </a:rPr>
              <a:t>Anywhere Other Than </a:t>
            </a:r>
            <a:r>
              <a:rPr lang="en-CA" sz="800" dirty="0" smtClean="0">
                <a:solidFill>
                  <a:schemeClr val="tx1"/>
                </a:solidFill>
              </a:rPr>
              <a:t>Ontario: 8% </a:t>
            </a:r>
            <a:r>
              <a:rPr lang="en-CA" sz="800" b="0" dirty="0" smtClean="0">
                <a:solidFill>
                  <a:schemeClr val="tx1"/>
                </a:solidFill>
              </a:rPr>
              <a:t>(n=66)</a:t>
            </a:r>
            <a:endParaRPr lang="en-CA" sz="800" b="0" dirty="0">
              <a:solidFill>
                <a:schemeClr val="tx1"/>
              </a:solidFill>
            </a:endParaRPr>
          </a:p>
          <a:p>
            <a:pPr algn="l"/>
            <a:r>
              <a:rPr lang="en-CA" sz="800" dirty="0">
                <a:solidFill>
                  <a:schemeClr val="tx1"/>
                </a:solidFill>
              </a:rPr>
              <a:t>Ontario Residents Applying in </a:t>
            </a:r>
            <a:r>
              <a:rPr lang="en-CA" sz="800" dirty="0" smtClean="0">
                <a:solidFill>
                  <a:schemeClr val="tx1"/>
                </a:solidFill>
              </a:rPr>
              <a:t>Ontario: </a:t>
            </a:r>
            <a:r>
              <a:rPr lang="en-US" sz="800" dirty="0" smtClean="0">
                <a:solidFill>
                  <a:schemeClr val="tx1"/>
                </a:solidFill>
              </a:rPr>
              <a:t>92% </a:t>
            </a:r>
            <a:r>
              <a:rPr lang="en-US" sz="800" b="0" dirty="0">
                <a:solidFill>
                  <a:schemeClr val="tx1"/>
                </a:solidFill>
              </a:rPr>
              <a:t>(</a:t>
            </a:r>
            <a:r>
              <a:rPr lang="en-US" sz="800" b="0" dirty="0" smtClean="0">
                <a:solidFill>
                  <a:schemeClr val="tx1"/>
                </a:solidFill>
              </a:rPr>
              <a:t>n=744)</a:t>
            </a:r>
            <a:endParaRPr lang="en-CA" sz="800" b="0" dirty="0">
              <a:solidFill>
                <a:schemeClr val="tx1"/>
              </a:solidFill>
            </a:endParaRPr>
          </a:p>
        </p:txBody>
      </p:sp>
      <p:sp>
        <p:nvSpPr>
          <p:cNvPr id="2" name="TextBox 1"/>
          <p:cNvSpPr txBox="1"/>
          <p:nvPr/>
        </p:nvSpPr>
        <p:spPr bwMode="auto">
          <a:xfrm>
            <a:off x="8176437" y="1592332"/>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2014</a:t>
            </a:r>
          </a:p>
        </p:txBody>
      </p:sp>
      <p:sp>
        <p:nvSpPr>
          <p:cNvPr id="106" name="TextBox 105"/>
          <p:cNvSpPr txBox="1"/>
          <p:nvPr/>
        </p:nvSpPr>
        <p:spPr bwMode="auto">
          <a:xfrm>
            <a:off x="8162773" y="236035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2013</a:t>
            </a:r>
          </a:p>
        </p:txBody>
      </p:sp>
      <p:sp>
        <p:nvSpPr>
          <p:cNvPr id="107" name="TextBox 106"/>
          <p:cNvSpPr txBox="1"/>
          <p:nvPr/>
        </p:nvSpPr>
        <p:spPr bwMode="auto">
          <a:xfrm>
            <a:off x="8179556" y="304663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2012</a:t>
            </a:r>
          </a:p>
        </p:txBody>
      </p:sp>
      <p:sp>
        <p:nvSpPr>
          <p:cNvPr id="108" name="TextBox 107"/>
          <p:cNvSpPr txBox="1"/>
          <p:nvPr/>
        </p:nvSpPr>
        <p:spPr bwMode="auto">
          <a:xfrm>
            <a:off x="8183004" y="3767785"/>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2011</a:t>
            </a:r>
          </a:p>
        </p:txBody>
      </p:sp>
      <p:sp>
        <p:nvSpPr>
          <p:cNvPr id="109" name="TextBox 108"/>
          <p:cNvSpPr txBox="1"/>
          <p:nvPr/>
        </p:nvSpPr>
        <p:spPr bwMode="auto">
          <a:xfrm>
            <a:off x="8160256" y="4524142"/>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2010</a:t>
            </a:r>
          </a:p>
        </p:txBody>
      </p:sp>
      <p:sp>
        <p:nvSpPr>
          <p:cNvPr id="110" name="TextBox 109"/>
          <p:cNvSpPr txBox="1"/>
          <p:nvPr/>
        </p:nvSpPr>
        <p:spPr bwMode="auto">
          <a:xfrm>
            <a:off x="8162773" y="524998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2009</a:t>
            </a:r>
          </a:p>
        </p:txBody>
      </p:sp>
      <p:sp>
        <p:nvSpPr>
          <p:cNvPr id="111" name="TextBox 110"/>
          <p:cNvSpPr txBox="1"/>
          <p:nvPr/>
        </p:nvSpPr>
        <p:spPr bwMode="auto">
          <a:xfrm>
            <a:off x="8192357" y="5921324"/>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2008</a:t>
            </a:r>
          </a:p>
        </p:txBody>
      </p:sp>
      <p:sp>
        <p:nvSpPr>
          <p:cNvPr id="112" name="TextBox 111"/>
          <p:cNvSpPr txBox="1"/>
          <p:nvPr/>
        </p:nvSpPr>
        <p:spPr>
          <a:xfrm>
            <a:off x="3111549" y="1918449"/>
            <a:ext cx="272892" cy="200055"/>
          </a:xfrm>
          <a:prstGeom prst="rect">
            <a:avLst/>
          </a:prstGeom>
          <a:noFill/>
        </p:spPr>
        <p:txBody>
          <a:bodyPr wrap="square" rtlCol="0">
            <a:spAutoFit/>
          </a:bodyPr>
          <a:lstStyle/>
          <a:p>
            <a:r>
              <a:rPr lang="en-US" sz="700" dirty="0" smtClean="0">
                <a:solidFill>
                  <a:srgbClr val="C00000"/>
                </a:solidFill>
                <a:sym typeface="Wingdings 3"/>
              </a:rPr>
              <a:t></a:t>
            </a:r>
            <a:endParaRPr lang="en-US" sz="700" dirty="0">
              <a:solidFill>
                <a:srgbClr val="C0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nvPr>
        </p:nvSpPr>
        <p:spPr>
          <a:xfrm>
            <a:off x="144463" y="3212164"/>
            <a:ext cx="4416425" cy="443198"/>
          </a:xfrm>
        </p:spPr>
        <p:txBody>
          <a:bodyPr/>
          <a:lstStyle/>
          <a:p>
            <a:pPr fontAlgn="auto">
              <a:spcAft>
                <a:spcPts val="0"/>
              </a:spcAft>
              <a:defRPr/>
            </a:pPr>
            <a:r>
              <a:rPr lang="en-US" sz="3200" dirty="0" smtClean="0">
                <a:solidFill>
                  <a:schemeClr val="accent6"/>
                </a:solidFill>
              </a:rPr>
              <a:t>Licensing Knowledge</a:t>
            </a:r>
          </a:p>
        </p:txBody>
      </p:sp>
      <p:sp>
        <p:nvSpPr>
          <p:cNvPr id="8704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6E1D7830-9125-41D9-AA75-8F99908381FD}" type="slidenum">
              <a:rPr lang="en-US"/>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Regulated by Legislation</a:t>
            </a:r>
          </a:p>
        </p:txBody>
      </p:sp>
      <p:graphicFrame>
        <p:nvGraphicFramePr>
          <p:cNvPr id="23" name="Object 5"/>
          <p:cNvGraphicFramePr>
            <a:graphicFrameLocks noGrp="1" noChangeAspect="1"/>
          </p:cNvGraphicFramePr>
          <p:nvPr>
            <p:ph idx="1"/>
            <p:extLst>
              <p:ext uri="{D42A27DB-BD31-4B8C-83A1-F6EECF244321}">
                <p14:modId xmlns:p14="http://schemas.microsoft.com/office/powerpoint/2010/main" val="617783316"/>
              </p:ext>
            </p:extLst>
          </p:nvPr>
        </p:nvGraphicFramePr>
        <p:xfrm>
          <a:off x="414375" y="1940931"/>
          <a:ext cx="8344287"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A13231F-3604-498D-A930-1561D4D6CC13}" type="slidenum">
              <a:rPr lang="en-US"/>
              <a:pPr/>
              <a:t>33</a:t>
            </a:fld>
            <a:endParaRPr lang="en-US" dirty="0"/>
          </a:p>
        </p:txBody>
      </p:sp>
      <p:sp>
        <p:nvSpPr>
          <p:cNvPr id="18437" name="Text Box 3"/>
          <p:cNvSpPr txBox="1">
            <a:spLocks noChangeArrowheads="1"/>
          </p:cNvSpPr>
          <p:nvPr/>
        </p:nvSpPr>
        <p:spPr bwMode="auto">
          <a:xfrm>
            <a:off x="345688" y="6248594"/>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As far as you know, is the practice of professional engineering regulated by legislation? Base: All respondents </a:t>
            </a:r>
            <a:r>
              <a:rPr lang="en-US" sz="800" dirty="0" smtClean="0">
                <a:solidFill>
                  <a:schemeClr val="tx1"/>
                </a:solidFill>
                <a:latin typeface="+mj-lt"/>
              </a:rPr>
              <a:t> 2014 n=958; 2013 n=1168; 2012 n=1250; 2011 </a:t>
            </a:r>
            <a:r>
              <a:rPr lang="en-US" sz="800" dirty="0">
                <a:solidFill>
                  <a:schemeClr val="tx1"/>
                </a:solidFill>
                <a:latin typeface="+mj-lt"/>
              </a:rPr>
              <a:t>n=955, 2010, n=883;  2009, n=907; 2008, n=513 (Q3).</a:t>
            </a:r>
          </a:p>
        </p:txBody>
      </p:sp>
      <p:sp>
        <p:nvSpPr>
          <p:cNvPr id="18438" name="Text Box 7"/>
          <p:cNvSpPr txBox="1">
            <a:spLocks noChangeArrowheads="1"/>
          </p:cNvSpPr>
          <p:nvPr/>
        </p:nvSpPr>
        <p:spPr bwMode="auto">
          <a:xfrm>
            <a:off x="2220344" y="2827740"/>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(n=664)</a:t>
            </a:r>
          </a:p>
        </p:txBody>
      </p:sp>
      <p:sp>
        <p:nvSpPr>
          <p:cNvPr id="18439" name="Text Box 8"/>
          <p:cNvSpPr txBox="1">
            <a:spLocks noChangeArrowheads="1"/>
          </p:cNvSpPr>
          <p:nvPr/>
        </p:nvSpPr>
        <p:spPr bwMode="auto">
          <a:xfrm>
            <a:off x="5011596" y="5179222"/>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(n=101)</a:t>
            </a:r>
          </a:p>
        </p:txBody>
      </p:sp>
      <p:sp>
        <p:nvSpPr>
          <p:cNvPr id="18440" name="Text Box 9"/>
          <p:cNvSpPr txBox="1">
            <a:spLocks noChangeArrowheads="1"/>
          </p:cNvSpPr>
          <p:nvPr/>
        </p:nvSpPr>
        <p:spPr bwMode="auto">
          <a:xfrm>
            <a:off x="7780670" y="4996184"/>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(n=142)</a:t>
            </a:r>
          </a:p>
        </p:txBody>
      </p:sp>
      <p:sp>
        <p:nvSpPr>
          <p:cNvPr id="18441" name="Text Box 10"/>
          <p:cNvSpPr txBox="1">
            <a:spLocks noChangeArrowheads="1"/>
          </p:cNvSpPr>
          <p:nvPr/>
        </p:nvSpPr>
        <p:spPr bwMode="auto">
          <a:xfrm>
            <a:off x="2538262" y="3138331"/>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(n=335)</a:t>
            </a:r>
          </a:p>
        </p:txBody>
      </p:sp>
      <p:sp>
        <p:nvSpPr>
          <p:cNvPr id="18442" name="Text Box 11"/>
          <p:cNvSpPr txBox="1">
            <a:spLocks noChangeArrowheads="1"/>
          </p:cNvSpPr>
          <p:nvPr/>
        </p:nvSpPr>
        <p:spPr bwMode="auto">
          <a:xfrm>
            <a:off x="5327502" y="516107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(n=64)</a:t>
            </a:r>
          </a:p>
        </p:txBody>
      </p:sp>
      <p:sp>
        <p:nvSpPr>
          <p:cNvPr id="18443" name="Text Box 12"/>
          <p:cNvSpPr txBox="1">
            <a:spLocks noChangeArrowheads="1"/>
          </p:cNvSpPr>
          <p:nvPr/>
        </p:nvSpPr>
        <p:spPr bwMode="auto">
          <a:xfrm>
            <a:off x="8070277" y="4760122"/>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(n=114)</a:t>
            </a:r>
          </a:p>
        </p:txBody>
      </p:sp>
      <p:sp>
        <p:nvSpPr>
          <p:cNvPr id="18444" name="Text Box 14"/>
          <p:cNvSpPr txBox="1">
            <a:spLocks noChangeArrowheads="1"/>
          </p:cNvSpPr>
          <p:nvPr/>
        </p:nvSpPr>
        <p:spPr bwMode="auto">
          <a:xfrm>
            <a:off x="1752368" y="1580299"/>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the Practice of Engineering Regulated by Legislation?</a:t>
            </a:r>
          </a:p>
        </p:txBody>
      </p:sp>
      <p:sp>
        <p:nvSpPr>
          <p:cNvPr id="18445" name="Text Box 16"/>
          <p:cNvSpPr txBox="1">
            <a:spLocks noChangeArrowheads="1"/>
          </p:cNvSpPr>
          <p:nvPr/>
        </p:nvSpPr>
        <p:spPr bwMode="auto">
          <a:xfrm>
            <a:off x="1912165" y="2492219"/>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(n=721)</a:t>
            </a:r>
          </a:p>
        </p:txBody>
      </p:sp>
      <p:sp>
        <p:nvSpPr>
          <p:cNvPr id="18446" name="Text Box 17"/>
          <p:cNvSpPr txBox="1">
            <a:spLocks noChangeArrowheads="1"/>
          </p:cNvSpPr>
          <p:nvPr/>
        </p:nvSpPr>
        <p:spPr bwMode="auto">
          <a:xfrm>
            <a:off x="4710112" y="5264393"/>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18447" name="Text Box 18"/>
          <p:cNvSpPr txBox="1">
            <a:spLocks noChangeArrowheads="1"/>
          </p:cNvSpPr>
          <p:nvPr/>
        </p:nvSpPr>
        <p:spPr bwMode="auto">
          <a:xfrm>
            <a:off x="7494977" y="5251216"/>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18450" name="Text Box 10"/>
          <p:cNvSpPr txBox="1">
            <a:spLocks noChangeArrowheads="1"/>
          </p:cNvSpPr>
          <p:nvPr/>
        </p:nvSpPr>
        <p:spPr bwMode="auto">
          <a:xfrm>
            <a:off x="1592875" y="2575327"/>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(n=762)</a:t>
            </a:r>
          </a:p>
        </p:txBody>
      </p:sp>
      <p:sp>
        <p:nvSpPr>
          <p:cNvPr id="18451" name="Text Box 17"/>
          <p:cNvSpPr txBox="1">
            <a:spLocks noChangeArrowheads="1"/>
          </p:cNvSpPr>
          <p:nvPr/>
        </p:nvSpPr>
        <p:spPr bwMode="auto">
          <a:xfrm>
            <a:off x="4389356" y="5218567"/>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(n=97)</a:t>
            </a:r>
          </a:p>
        </p:txBody>
      </p:sp>
      <p:sp>
        <p:nvSpPr>
          <p:cNvPr id="18452" name="Text Box 18"/>
          <p:cNvSpPr txBox="1">
            <a:spLocks noChangeArrowheads="1"/>
          </p:cNvSpPr>
          <p:nvPr/>
        </p:nvSpPr>
        <p:spPr bwMode="auto">
          <a:xfrm>
            <a:off x="7172807" y="5216975"/>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(n=96)</a:t>
            </a:r>
          </a:p>
        </p:txBody>
      </p:sp>
      <p:sp>
        <p:nvSpPr>
          <p:cNvPr id="22" name="Content Placeholder 33"/>
          <p:cNvSpPr txBox="1">
            <a:spLocks/>
          </p:cNvSpPr>
          <p:nvPr/>
        </p:nvSpPr>
        <p:spPr>
          <a:xfrm>
            <a:off x="352425" y="767615"/>
            <a:ext cx="845703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over eight in ten, the vast majority of students (83%) know </a:t>
            </a:r>
            <a:r>
              <a:rPr lang="en-US" sz="1400" b="0" dirty="0">
                <a:solidFill>
                  <a:schemeClr val="tx1"/>
                </a:solidFill>
                <a:latin typeface="+mj-lt"/>
              </a:rPr>
              <a:t>that engineering is regulated by </a:t>
            </a:r>
            <a:r>
              <a:rPr lang="en-US" sz="1400" b="0" dirty="0" smtClean="0">
                <a:solidFill>
                  <a:schemeClr val="tx1"/>
                </a:solidFill>
                <a:latin typeface="+mj-lt"/>
              </a:rPr>
              <a:t>legislation, higher than in 2013.  One in ten are either unsure (9%), significantly lower than last year, or believe the profession is not regulated (7%).</a:t>
            </a:r>
            <a:endParaRPr lang="en-US" sz="1800" b="0" dirty="0">
              <a:solidFill>
                <a:schemeClr val="tx1"/>
              </a:solidFill>
              <a:latin typeface="+mn-lt"/>
            </a:endParaRPr>
          </a:p>
        </p:txBody>
      </p:sp>
      <p:sp>
        <p:nvSpPr>
          <p:cNvPr id="24" name="Text Box 10"/>
          <p:cNvSpPr txBox="1">
            <a:spLocks noChangeArrowheads="1"/>
          </p:cNvSpPr>
          <p:nvPr/>
        </p:nvSpPr>
        <p:spPr bwMode="auto">
          <a:xfrm>
            <a:off x="1273956" y="2604534"/>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(n=989)</a:t>
            </a:r>
            <a:endParaRPr lang="en-CA" b="0" dirty="0">
              <a:latin typeface="Arial Narrow" pitchFamily="34" charset="0"/>
            </a:endParaRPr>
          </a:p>
        </p:txBody>
      </p:sp>
      <p:sp>
        <p:nvSpPr>
          <p:cNvPr id="25" name="Text Box 10"/>
          <p:cNvSpPr txBox="1">
            <a:spLocks noChangeArrowheads="1"/>
          </p:cNvSpPr>
          <p:nvPr/>
        </p:nvSpPr>
        <p:spPr bwMode="auto">
          <a:xfrm>
            <a:off x="4074474" y="5216316"/>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(n=120)</a:t>
            </a:r>
            <a:endParaRPr lang="en-CA" b="0" dirty="0">
              <a:latin typeface="Arial Narrow" pitchFamily="34" charset="0"/>
            </a:endParaRPr>
          </a:p>
        </p:txBody>
      </p:sp>
      <p:sp>
        <p:nvSpPr>
          <p:cNvPr id="26" name="Text Box 10"/>
          <p:cNvSpPr txBox="1">
            <a:spLocks noChangeArrowheads="1"/>
          </p:cNvSpPr>
          <p:nvPr/>
        </p:nvSpPr>
        <p:spPr bwMode="auto">
          <a:xfrm>
            <a:off x="6847616" y="5185211"/>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(n=141)</a:t>
            </a:r>
            <a:endParaRPr lang="en-CA" b="0" dirty="0">
              <a:latin typeface="Arial Narrow" pitchFamily="34" charset="0"/>
            </a:endParaRPr>
          </a:p>
        </p:txBody>
      </p:sp>
      <p:sp>
        <p:nvSpPr>
          <p:cNvPr id="27" name="Text Box 11"/>
          <p:cNvSpPr txBox="1">
            <a:spLocks noChangeArrowheads="1"/>
          </p:cNvSpPr>
          <p:nvPr/>
        </p:nvSpPr>
        <p:spPr bwMode="auto">
          <a:xfrm>
            <a:off x="972484" y="2643507"/>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n=908)</a:t>
            </a:r>
            <a:endParaRPr lang="en-CA" b="0" dirty="0">
              <a:latin typeface="Arial Narrow" pitchFamily="34" charset="0"/>
            </a:endParaRPr>
          </a:p>
        </p:txBody>
      </p:sp>
      <p:sp>
        <p:nvSpPr>
          <p:cNvPr id="28" name="Text Box 11"/>
          <p:cNvSpPr txBox="1">
            <a:spLocks noChangeArrowheads="1"/>
          </p:cNvSpPr>
          <p:nvPr/>
        </p:nvSpPr>
        <p:spPr bwMode="auto">
          <a:xfrm>
            <a:off x="3767129" y="5378937"/>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n=75)</a:t>
            </a:r>
            <a:endParaRPr lang="en-CA" b="0" dirty="0">
              <a:latin typeface="Arial Narrow" pitchFamily="34" charset="0"/>
            </a:endParaRPr>
          </a:p>
        </p:txBody>
      </p:sp>
      <p:sp>
        <p:nvSpPr>
          <p:cNvPr id="29" name="Text Box 11"/>
          <p:cNvSpPr txBox="1">
            <a:spLocks noChangeArrowheads="1"/>
          </p:cNvSpPr>
          <p:nvPr/>
        </p:nvSpPr>
        <p:spPr bwMode="auto">
          <a:xfrm>
            <a:off x="6527800" y="4982705"/>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n=185)</a:t>
            </a:r>
            <a:endParaRPr lang="en-CA" b="0" dirty="0">
              <a:latin typeface="Arial Narrow" pitchFamily="34" charset="0"/>
            </a:endParaRPr>
          </a:p>
        </p:txBody>
      </p:sp>
      <p:sp>
        <p:nvSpPr>
          <p:cNvPr id="33" name="TextBox 32"/>
          <p:cNvSpPr txBox="1"/>
          <p:nvPr/>
        </p:nvSpPr>
        <p:spPr>
          <a:xfrm>
            <a:off x="6089487" y="5130895"/>
            <a:ext cx="272892"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31" name="Text Box 11"/>
          <p:cNvSpPr txBox="1">
            <a:spLocks noChangeArrowheads="1"/>
          </p:cNvSpPr>
          <p:nvPr/>
        </p:nvSpPr>
        <p:spPr bwMode="auto">
          <a:xfrm>
            <a:off x="642408" y="2451010"/>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n=798)</a:t>
            </a:r>
            <a:endParaRPr lang="en-CA" b="0" dirty="0">
              <a:latin typeface="Arial Narrow" pitchFamily="34" charset="0"/>
            </a:endParaRPr>
          </a:p>
        </p:txBody>
      </p:sp>
      <p:sp>
        <p:nvSpPr>
          <p:cNvPr id="34" name="Text Box 11"/>
          <p:cNvSpPr txBox="1">
            <a:spLocks noChangeArrowheads="1"/>
          </p:cNvSpPr>
          <p:nvPr/>
        </p:nvSpPr>
        <p:spPr bwMode="auto">
          <a:xfrm>
            <a:off x="3441948" y="533393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n=70)</a:t>
            </a:r>
            <a:endParaRPr lang="en-CA" b="0" dirty="0">
              <a:latin typeface="Arial Narrow" pitchFamily="34" charset="0"/>
            </a:endParaRPr>
          </a:p>
        </p:txBody>
      </p:sp>
      <p:sp>
        <p:nvSpPr>
          <p:cNvPr id="35" name="Text Box 11"/>
          <p:cNvSpPr txBox="1">
            <a:spLocks noChangeArrowheads="1"/>
          </p:cNvSpPr>
          <p:nvPr/>
        </p:nvSpPr>
        <p:spPr bwMode="auto">
          <a:xfrm>
            <a:off x="6195920" y="5241601"/>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n=90)</a:t>
            </a:r>
            <a:endParaRPr lang="en-CA" b="0" dirty="0">
              <a:latin typeface="Arial Narrow" pitchFamily="34" charset="0"/>
            </a:endParaRPr>
          </a:p>
        </p:txBody>
      </p:sp>
      <p:sp>
        <p:nvSpPr>
          <p:cNvPr id="36" name="TextBox 35"/>
          <p:cNvSpPr txBox="1"/>
          <p:nvPr/>
        </p:nvSpPr>
        <p:spPr>
          <a:xfrm>
            <a:off x="512349" y="2290723"/>
            <a:ext cx="192361" cy="279797"/>
          </a:xfrm>
          <a:prstGeom prst="rect">
            <a:avLst/>
          </a:prstGeom>
          <a:noFill/>
        </p:spPr>
        <p:txBody>
          <a:bodyPr wrap="square" rtlCol="0">
            <a:spAutoFit/>
          </a:bodyPr>
          <a:lstStyle/>
          <a:p>
            <a:r>
              <a:rPr lang="en-US" sz="1200" dirty="0" smtClean="0">
                <a:solidFill>
                  <a:srgbClr val="006600"/>
                </a:solidFill>
                <a:latin typeface="Arial" panose="020B0604020202020204" pitchFamily="34" charset="0"/>
                <a:cs typeface="Arial" panose="020B0604020202020204" pitchFamily="34" charset="0"/>
                <a:sym typeface="Wingdings 3"/>
              </a:rPr>
              <a:t></a:t>
            </a:r>
            <a:endParaRPr lang="en-US" sz="1200" dirty="0">
              <a:solidFill>
                <a:srgbClr val="0066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Licensing for Roles within Engineering</a:t>
            </a:r>
          </a:p>
        </p:txBody>
      </p:sp>
      <p:sp>
        <p:nvSpPr>
          <p:cNvPr id="88068" name="Content Placeholder 818"/>
          <p:cNvSpPr>
            <a:spLocks noGrp="1"/>
          </p:cNvSpPr>
          <p:nvPr>
            <p:ph idx="1"/>
          </p:nvPr>
        </p:nvSpPr>
        <p:spPr bwMode="auto">
          <a:xfrm>
            <a:off x="352424" y="723010"/>
            <a:ext cx="8512795"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The vast majority of students correctly identified that a licence is not required to perform engineering work under the supervision of a P.Eng. (82%) or that a licence is required to perform engineering work independently (83%), unchanged from 2013.  Meanwhile, nearly three quarters were correct that a licence is required to use the title ‘Engineer’ (73%), higher than last year.</a:t>
            </a:r>
          </a:p>
        </p:txBody>
      </p:sp>
      <p:sp>
        <p:nvSpPr>
          <p:cNvPr id="880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AAFF045-52E9-4281-816D-853CFE790AB8}" type="slidenum">
              <a:rPr lang="en-US"/>
              <a:pPr/>
              <a:t>34</a:t>
            </a:fld>
            <a:endParaRPr lang="en-US" dirty="0"/>
          </a:p>
        </p:txBody>
      </p:sp>
      <p:sp>
        <p:nvSpPr>
          <p:cNvPr id="88074" name="Text Box 13"/>
          <p:cNvSpPr txBox="1">
            <a:spLocks noChangeArrowheads="1"/>
          </p:cNvSpPr>
          <p:nvPr/>
        </p:nvSpPr>
        <p:spPr bwMode="auto">
          <a:xfrm>
            <a:off x="479504" y="3859213"/>
            <a:ext cx="2222229" cy="523220"/>
          </a:xfrm>
          <a:prstGeom prst="rect">
            <a:avLst/>
          </a:prstGeom>
          <a:noFill/>
          <a:ln w="25400" algn="ctr">
            <a:noFill/>
            <a:miter lim="800000"/>
            <a:headEnd/>
            <a:tailEnd/>
          </a:ln>
        </p:spPr>
        <p:txBody>
          <a:bodyPr wrap="square">
            <a:spAutoFit/>
          </a:bodyPr>
          <a:lstStyle/>
          <a:p>
            <a:pPr algn="r"/>
            <a:r>
              <a:rPr lang="en-CA" sz="1400" dirty="0">
                <a:solidFill>
                  <a:schemeClr val="tx1"/>
                </a:solidFill>
                <a:latin typeface="+mj-lt"/>
              </a:rPr>
              <a:t>Perform engineering work independently</a:t>
            </a:r>
          </a:p>
        </p:txBody>
      </p:sp>
      <p:sp>
        <p:nvSpPr>
          <p:cNvPr id="88075" name="Text Box 14"/>
          <p:cNvSpPr txBox="1">
            <a:spLocks noChangeArrowheads="1"/>
          </p:cNvSpPr>
          <p:nvPr/>
        </p:nvSpPr>
        <p:spPr bwMode="auto">
          <a:xfrm>
            <a:off x="452322" y="5100638"/>
            <a:ext cx="2277986" cy="307777"/>
          </a:xfrm>
          <a:prstGeom prst="rect">
            <a:avLst/>
          </a:prstGeom>
          <a:noFill/>
          <a:ln w="25400" algn="ctr">
            <a:noFill/>
            <a:miter lim="800000"/>
            <a:headEnd/>
            <a:tailEnd/>
          </a:ln>
        </p:spPr>
        <p:txBody>
          <a:bodyPr wrap="square">
            <a:spAutoFit/>
          </a:bodyPr>
          <a:lstStyle/>
          <a:p>
            <a:pPr algn="r"/>
            <a:r>
              <a:rPr lang="en-CA" sz="1400" dirty="0">
                <a:solidFill>
                  <a:schemeClr val="tx1"/>
                </a:solidFill>
                <a:latin typeface="+mj-lt"/>
              </a:rPr>
              <a:t>***Use the title ‘Engineer’</a:t>
            </a:r>
          </a:p>
        </p:txBody>
      </p:sp>
      <p:sp>
        <p:nvSpPr>
          <p:cNvPr id="88076" name="Text Box 16"/>
          <p:cNvSpPr txBox="1">
            <a:spLocks noChangeArrowheads="1"/>
          </p:cNvSpPr>
          <p:nvPr/>
        </p:nvSpPr>
        <p:spPr bwMode="auto">
          <a:xfrm>
            <a:off x="384254" y="2764613"/>
            <a:ext cx="2317479" cy="523220"/>
          </a:xfrm>
          <a:prstGeom prst="rect">
            <a:avLst/>
          </a:prstGeom>
          <a:noFill/>
          <a:ln w="25400" algn="ctr">
            <a:noFill/>
            <a:miter lim="800000"/>
            <a:headEnd/>
            <a:tailEnd/>
          </a:ln>
        </p:spPr>
        <p:txBody>
          <a:bodyPr wrap="square">
            <a:spAutoFit/>
          </a:bodyPr>
          <a:lstStyle/>
          <a:p>
            <a:pPr algn="r"/>
            <a:r>
              <a:rPr lang="en-CA" sz="1400" dirty="0">
                <a:solidFill>
                  <a:schemeClr val="tx1"/>
                </a:solidFill>
                <a:latin typeface="+mj-lt"/>
              </a:rPr>
              <a:t>Perform engineering work under supervision of a P.Eng.</a:t>
            </a:r>
          </a:p>
        </p:txBody>
      </p:sp>
      <p:sp>
        <p:nvSpPr>
          <p:cNvPr id="45068" name="Text Box 41"/>
          <p:cNvSpPr txBox="1">
            <a:spLocks noChangeArrowheads="1"/>
          </p:cNvSpPr>
          <p:nvPr/>
        </p:nvSpPr>
        <p:spPr bwMode="auto">
          <a:xfrm>
            <a:off x="331284" y="6337339"/>
            <a:ext cx="8474075" cy="214312"/>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As far as you know, is a licence required before being able to do the following in Ontario... Base: All </a:t>
            </a:r>
            <a:r>
              <a:rPr lang="en-US" sz="800" dirty="0" smtClean="0">
                <a:solidFill>
                  <a:schemeClr val="tx1"/>
                </a:solidFill>
                <a:latin typeface="+mj-lt"/>
              </a:rPr>
              <a:t>respondents 2014 n=958;  2013 n=1168; 2012 n=1250; 2011 </a:t>
            </a:r>
            <a:r>
              <a:rPr lang="en-US" sz="800" dirty="0">
                <a:solidFill>
                  <a:schemeClr val="tx1"/>
                </a:solidFill>
                <a:latin typeface="+mj-lt"/>
              </a:rPr>
              <a:t>n=955, 2009, n=907; 2008, n=513.</a:t>
            </a:r>
          </a:p>
        </p:txBody>
      </p:sp>
      <p:sp>
        <p:nvSpPr>
          <p:cNvPr id="88078" name="Text Box 42"/>
          <p:cNvSpPr txBox="1">
            <a:spLocks noChangeArrowheads="1"/>
          </p:cNvSpPr>
          <p:nvPr/>
        </p:nvSpPr>
        <p:spPr bwMode="auto">
          <a:xfrm>
            <a:off x="356840" y="6145136"/>
            <a:ext cx="3449638" cy="215900"/>
          </a:xfrm>
          <a:prstGeom prst="rect">
            <a:avLst/>
          </a:prstGeom>
          <a:noFill/>
          <a:ln w="25400" algn="ctr">
            <a:noFill/>
            <a:miter lim="800000"/>
            <a:headEnd/>
            <a:tailEnd/>
          </a:ln>
        </p:spPr>
        <p:txBody>
          <a:bodyPr>
            <a:spAutoFit/>
          </a:bodyPr>
          <a:lstStyle/>
          <a:p>
            <a:pPr algn="l"/>
            <a:r>
              <a:rPr lang="en-CA" sz="800" i="1" dirty="0">
                <a:solidFill>
                  <a:schemeClr val="tx1"/>
                </a:solidFill>
              </a:rPr>
              <a:t>***In 2008, statement read “Call yourself an engineer”</a:t>
            </a:r>
          </a:p>
        </p:txBody>
      </p:sp>
      <p:sp>
        <p:nvSpPr>
          <p:cNvPr id="88079" name="Text Box 44"/>
          <p:cNvSpPr txBox="1">
            <a:spLocks noChangeArrowheads="1"/>
          </p:cNvSpPr>
          <p:nvPr/>
        </p:nvSpPr>
        <p:spPr bwMode="auto">
          <a:xfrm>
            <a:off x="3005950" y="1838442"/>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a Licence Required Before Being Able to Do the Following?</a:t>
            </a:r>
          </a:p>
        </p:txBody>
      </p:sp>
      <p:graphicFrame>
        <p:nvGraphicFramePr>
          <p:cNvPr id="819" name="Chart 818"/>
          <p:cNvGraphicFramePr/>
          <p:nvPr>
            <p:extLst>
              <p:ext uri="{D42A27DB-BD31-4B8C-83A1-F6EECF244321}">
                <p14:modId xmlns:p14="http://schemas.microsoft.com/office/powerpoint/2010/main" val="850035699"/>
              </p:ext>
            </p:extLst>
          </p:nvPr>
        </p:nvGraphicFramePr>
        <p:xfrm>
          <a:off x="3292623" y="2118731"/>
          <a:ext cx="5327274" cy="3869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20" name="Table 819"/>
          <p:cNvGraphicFramePr>
            <a:graphicFrameLocks noGrp="1"/>
          </p:cNvGraphicFramePr>
          <p:nvPr>
            <p:extLst>
              <p:ext uri="{D42A27DB-BD31-4B8C-83A1-F6EECF244321}">
                <p14:modId xmlns:p14="http://schemas.microsoft.com/office/powerpoint/2010/main" val="966929772"/>
              </p:ext>
            </p:extLst>
          </p:nvPr>
        </p:nvGraphicFramePr>
        <p:xfrm>
          <a:off x="2783662" y="2606602"/>
          <a:ext cx="724829" cy="932688"/>
        </p:xfrm>
        <a:graphic>
          <a:graphicData uri="http://schemas.openxmlformats.org/drawingml/2006/table">
            <a:tbl>
              <a:tblPr>
                <a:tableStyleId>{5C22544A-7EE6-4342-B048-85BDC9FD1C3A}</a:tableStyleId>
              </a:tblPr>
              <a:tblGrid>
                <a:gridCol w="724829"/>
              </a:tblGrid>
              <a:tr h="147847">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992859555"/>
              </p:ext>
            </p:extLst>
          </p:nvPr>
        </p:nvGraphicFramePr>
        <p:xfrm>
          <a:off x="2776576" y="3685757"/>
          <a:ext cx="724829" cy="932688"/>
        </p:xfrm>
        <a:graphic>
          <a:graphicData uri="http://schemas.openxmlformats.org/drawingml/2006/table">
            <a:tbl>
              <a:tblPr>
                <a:tableStyleId>{5C22544A-7EE6-4342-B048-85BDC9FD1C3A}</a:tableStyleId>
              </a:tblPr>
              <a:tblGrid>
                <a:gridCol w="724829"/>
              </a:tblGrid>
              <a:tr h="149767">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08656686"/>
              </p:ext>
            </p:extLst>
          </p:nvPr>
        </p:nvGraphicFramePr>
        <p:xfrm>
          <a:off x="2769490" y="4752555"/>
          <a:ext cx="724829" cy="1088136"/>
        </p:xfrm>
        <a:graphic>
          <a:graphicData uri="http://schemas.openxmlformats.org/drawingml/2006/table">
            <a:tbl>
              <a:tblPr>
                <a:tableStyleId>{5C22544A-7EE6-4342-B048-85BDC9FD1C3A}</a:tableStyleId>
              </a:tblPr>
              <a:tblGrid>
                <a:gridCol w="724829"/>
              </a:tblGrid>
              <a:tr h="150731">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2008</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 name="TextBox 14"/>
          <p:cNvSpPr txBox="1"/>
          <p:nvPr/>
        </p:nvSpPr>
        <p:spPr>
          <a:xfrm>
            <a:off x="5415443" y="4617310"/>
            <a:ext cx="131385"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16" name="TextBox 15"/>
          <p:cNvSpPr txBox="1"/>
          <p:nvPr/>
        </p:nvSpPr>
        <p:spPr>
          <a:xfrm>
            <a:off x="7780212" y="4716545"/>
            <a:ext cx="140037" cy="184989"/>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a:t>
            </a:r>
          </a:p>
        </p:txBody>
      </p:sp>
      <p:graphicFrame>
        <p:nvGraphicFramePr>
          <p:cNvPr id="40" name="Object 4"/>
          <p:cNvGraphicFramePr>
            <a:graphicFrameLocks noGrp="1" noChangeAspect="1"/>
          </p:cNvGraphicFramePr>
          <p:nvPr>
            <p:ph idx="1"/>
            <p:extLst>
              <p:ext uri="{D42A27DB-BD31-4B8C-83A1-F6EECF244321}">
                <p14:modId xmlns:p14="http://schemas.microsoft.com/office/powerpoint/2010/main" val="2219181398"/>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F0D5C9A-2B0A-4E3E-90AB-686F9153B540}" type="slidenum">
              <a:rPr lang="en-US"/>
              <a:pPr/>
              <a:t>35</a:t>
            </a:fld>
            <a:endParaRPr lang="en-US" dirty="0"/>
          </a:p>
        </p:txBody>
      </p:sp>
      <p:sp>
        <p:nvSpPr>
          <p:cNvPr id="19461" name="Text Box 3"/>
          <p:cNvSpPr txBox="1">
            <a:spLocks noChangeArrowheads="1"/>
          </p:cNvSpPr>
          <p:nvPr/>
        </p:nvSpPr>
        <p:spPr bwMode="auto">
          <a:xfrm>
            <a:off x="367990" y="6256377"/>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As far as you know, is a licence required before being able to do the following in Ontario... Base: All </a:t>
            </a:r>
            <a:r>
              <a:rPr lang="en-US" sz="800" dirty="0" smtClean="0">
                <a:solidFill>
                  <a:schemeClr val="tx1"/>
                </a:solidFill>
                <a:latin typeface="+mj-lt"/>
              </a:rPr>
              <a:t>respondents 2014 n=958; 2013 n=1168; 2012 n=1250; 2011 </a:t>
            </a:r>
            <a:r>
              <a:rPr lang="en-US" sz="800" dirty="0">
                <a:solidFill>
                  <a:schemeClr val="tx1"/>
                </a:solidFill>
                <a:latin typeface="+mj-lt"/>
              </a:rPr>
              <a:t>n=955, 2010, n=883; 2009, n=907; not asked in 2008.</a:t>
            </a:r>
          </a:p>
        </p:txBody>
      </p:sp>
      <p:sp>
        <p:nvSpPr>
          <p:cNvPr id="19462" name="Text Box 5"/>
          <p:cNvSpPr txBox="1">
            <a:spLocks noChangeArrowheads="1"/>
          </p:cNvSpPr>
          <p:nvPr/>
        </p:nvSpPr>
        <p:spPr bwMode="auto">
          <a:xfrm>
            <a:off x="8494760" y="5333325"/>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19463" name="Text Box 6"/>
          <p:cNvSpPr txBox="1">
            <a:spLocks noChangeArrowheads="1"/>
          </p:cNvSpPr>
          <p:nvPr/>
        </p:nvSpPr>
        <p:spPr bwMode="auto">
          <a:xfrm>
            <a:off x="6360187" y="5260450"/>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(n=64)</a:t>
            </a:r>
          </a:p>
        </p:txBody>
      </p:sp>
      <p:sp>
        <p:nvSpPr>
          <p:cNvPr id="19464" name="Text Box 7"/>
          <p:cNvSpPr txBox="1">
            <a:spLocks noChangeArrowheads="1"/>
          </p:cNvSpPr>
          <p:nvPr/>
        </p:nvSpPr>
        <p:spPr bwMode="auto">
          <a:xfrm>
            <a:off x="4194209" y="4277792"/>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(n=460)</a:t>
            </a:r>
          </a:p>
        </p:txBody>
      </p:sp>
      <p:sp>
        <p:nvSpPr>
          <p:cNvPr id="19465" name="Text Box 8"/>
          <p:cNvSpPr txBox="1">
            <a:spLocks noChangeArrowheads="1"/>
          </p:cNvSpPr>
          <p:nvPr/>
        </p:nvSpPr>
        <p:spPr bwMode="auto">
          <a:xfrm>
            <a:off x="2070763" y="4529861"/>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(n=359)</a:t>
            </a:r>
          </a:p>
        </p:txBody>
      </p:sp>
      <p:sp>
        <p:nvSpPr>
          <p:cNvPr id="19466" name="Text Box 9"/>
          <p:cNvSpPr txBox="1">
            <a:spLocks noChangeArrowheads="1"/>
          </p:cNvSpPr>
          <p:nvPr/>
        </p:nvSpPr>
        <p:spPr bwMode="auto">
          <a:xfrm>
            <a:off x="6851893" y="1701568"/>
            <a:ext cx="2019300" cy="1785104"/>
          </a:xfrm>
          <a:prstGeom prst="rect">
            <a:avLst/>
          </a:prstGeom>
          <a:noFill/>
          <a:ln w="3175" algn="ctr">
            <a:solidFill>
              <a:schemeClr val="bg1">
                <a:lumMod val="65000"/>
              </a:schemeClr>
            </a:solidFill>
            <a:prstDash val="dash"/>
            <a:miter lim="800000"/>
            <a:headEnd/>
            <a:tailEnd/>
          </a:ln>
        </p:spPr>
        <p:txBody>
          <a:bodyPr>
            <a:spAutoFit/>
          </a:bodyPr>
          <a:lstStyle/>
          <a:p>
            <a:pPr algn="l">
              <a:spcBef>
                <a:spcPts val="0"/>
              </a:spcBef>
            </a:pPr>
            <a:r>
              <a:rPr lang="en-CA" sz="1000" u="sng" dirty="0"/>
              <a:t>*</a:t>
            </a:r>
            <a:r>
              <a:rPr lang="en-CA" sz="1000" u="sng" dirty="0">
                <a:latin typeface="+mj-lt"/>
              </a:rPr>
              <a:t>Knowledge Levels Defined</a:t>
            </a:r>
            <a:endParaRPr lang="en-CA" sz="1000" i="1" dirty="0">
              <a:latin typeface="+mj-lt"/>
            </a:endParaRPr>
          </a:p>
          <a:p>
            <a:pPr algn="l">
              <a:spcBef>
                <a:spcPts val="0"/>
              </a:spcBef>
            </a:pPr>
            <a:r>
              <a:rPr lang="en-CA" sz="1000" i="1" dirty="0" smtClean="0">
                <a:latin typeface="+mj-lt"/>
              </a:rPr>
              <a:t>2012- 2010</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Q8</a:t>
            </a:r>
            <a:endParaRPr lang="en-CA" sz="1000" i="1" dirty="0">
              <a:latin typeface="+mj-lt"/>
            </a:endParaRPr>
          </a:p>
          <a:p>
            <a:pPr algn="l">
              <a:spcBef>
                <a:spcPts val="0"/>
              </a:spcBef>
            </a:pPr>
            <a:r>
              <a:rPr lang="en-CA" sz="1000" i="1" dirty="0">
                <a:latin typeface="+mj-lt"/>
              </a:rPr>
              <a:t>2009</a:t>
            </a:r>
            <a:br>
              <a:rPr lang="en-CA" sz="1000" i="1" dirty="0">
                <a:latin typeface="+mj-lt"/>
              </a:rPr>
            </a:br>
            <a:r>
              <a:rPr lang="en-CA" sz="1000" i="1" dirty="0">
                <a:latin typeface="+mj-lt"/>
              </a:rPr>
              <a:t>High:</a:t>
            </a:r>
            <a:r>
              <a:rPr lang="en-CA" sz="1000" dirty="0">
                <a:latin typeface="+mj-lt"/>
              </a:rPr>
              <a:t> All Correct (4) in Q8</a:t>
            </a:r>
            <a:br>
              <a:rPr lang="en-CA" sz="1000" dirty="0">
                <a:latin typeface="+mj-lt"/>
              </a:rPr>
            </a:br>
            <a:r>
              <a:rPr lang="en-CA" sz="1000" i="1" dirty="0">
                <a:latin typeface="+mj-lt"/>
              </a:rPr>
              <a:t>Moderate</a:t>
            </a:r>
            <a:r>
              <a:rPr lang="en-CA" sz="1000" dirty="0">
                <a:latin typeface="+mj-lt"/>
              </a:rPr>
              <a:t>: 2 or 3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Q8</a:t>
            </a:r>
          </a:p>
        </p:txBody>
      </p:sp>
      <p:sp>
        <p:nvSpPr>
          <p:cNvPr id="19467" name="Rectangle 10"/>
          <p:cNvSpPr>
            <a:spLocks noChangeArrowheads="1"/>
          </p:cNvSpPr>
          <p:nvPr/>
        </p:nvSpPr>
        <p:spPr bwMode="auto">
          <a:xfrm>
            <a:off x="1190625" y="1800225"/>
            <a:ext cx="6105525" cy="304800"/>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Knowledge Level of Engineering Practices Requiring a Licence</a:t>
            </a:r>
          </a:p>
        </p:txBody>
      </p:sp>
      <p:sp>
        <p:nvSpPr>
          <p:cNvPr id="19469" name="Text Box 13"/>
          <p:cNvSpPr txBox="1">
            <a:spLocks noChangeArrowheads="1"/>
          </p:cNvSpPr>
          <p:nvPr/>
        </p:nvSpPr>
        <p:spPr bwMode="auto">
          <a:xfrm>
            <a:off x="1703157" y="2892840"/>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High/Moderate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0" name="Text Box 14"/>
          <p:cNvSpPr txBox="1">
            <a:spLocks noChangeArrowheads="1"/>
          </p:cNvSpPr>
          <p:nvPr/>
        </p:nvSpPr>
        <p:spPr bwMode="auto">
          <a:xfrm>
            <a:off x="4038975" y="3352800"/>
            <a:ext cx="644408" cy="384721"/>
          </a:xfrm>
          <a:prstGeom prst="rect">
            <a:avLst/>
          </a:prstGeom>
          <a:noFill/>
          <a:ln w="6350" algn="ctr">
            <a:solidFill>
              <a:schemeClr val="accent6"/>
            </a:solidFill>
            <a:miter lim="800000"/>
            <a:headEnd/>
            <a:tailEnd/>
          </a:ln>
        </p:spPr>
        <p:txBody>
          <a:bodyPr wrap="square">
            <a:spAutoFit/>
          </a:bodyPr>
          <a:lstStyle/>
          <a:p>
            <a:r>
              <a:rPr lang="en-CA" sz="1600" dirty="0"/>
              <a:t>90%</a:t>
            </a:r>
          </a:p>
          <a:p>
            <a:endParaRPr lang="en-CA" sz="100" dirty="0"/>
          </a:p>
          <a:p>
            <a:endParaRPr lang="en-CA" sz="100" dirty="0"/>
          </a:p>
        </p:txBody>
      </p:sp>
      <p:sp>
        <p:nvSpPr>
          <p:cNvPr id="19471" name="Text Box 15"/>
          <p:cNvSpPr txBox="1">
            <a:spLocks noChangeArrowheads="1"/>
          </p:cNvSpPr>
          <p:nvPr/>
        </p:nvSpPr>
        <p:spPr bwMode="auto">
          <a:xfrm>
            <a:off x="3997700" y="3581400"/>
            <a:ext cx="661063" cy="184666"/>
          </a:xfrm>
          <a:prstGeom prst="rect">
            <a:avLst/>
          </a:prstGeom>
          <a:noFill/>
          <a:ln w="25400" algn="ctr">
            <a:noFill/>
            <a:miter lim="800000"/>
            <a:headEnd/>
            <a:tailEnd/>
          </a:ln>
        </p:spPr>
        <p:txBody>
          <a:bodyPr wrap="square">
            <a:spAutoFit/>
          </a:bodyPr>
          <a:lstStyle/>
          <a:p>
            <a:r>
              <a:rPr lang="en-CA" dirty="0"/>
              <a:t> (n=819)</a:t>
            </a:r>
          </a:p>
        </p:txBody>
      </p:sp>
      <p:sp>
        <p:nvSpPr>
          <p:cNvPr id="19473" name="Text Box 17"/>
          <p:cNvSpPr txBox="1">
            <a:spLocks noChangeArrowheads="1"/>
          </p:cNvSpPr>
          <p:nvPr/>
        </p:nvSpPr>
        <p:spPr bwMode="auto">
          <a:xfrm>
            <a:off x="6044306" y="3536767"/>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Little/None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4" name="Text Box 18"/>
          <p:cNvSpPr txBox="1">
            <a:spLocks noChangeArrowheads="1"/>
          </p:cNvSpPr>
          <p:nvPr/>
        </p:nvSpPr>
        <p:spPr bwMode="auto">
          <a:xfrm>
            <a:off x="8382617" y="4005540"/>
            <a:ext cx="653244" cy="384721"/>
          </a:xfrm>
          <a:prstGeom prst="rect">
            <a:avLst/>
          </a:prstGeom>
          <a:noFill/>
          <a:ln w="6350" algn="ctr">
            <a:solidFill>
              <a:schemeClr val="accent6"/>
            </a:solidFill>
            <a:miter lim="800000"/>
            <a:headEnd/>
            <a:tailEnd/>
          </a:ln>
        </p:spPr>
        <p:txBody>
          <a:bodyPr wrap="square">
            <a:spAutoFit/>
          </a:bodyPr>
          <a:lstStyle/>
          <a:p>
            <a:r>
              <a:rPr lang="en-CA" sz="1600" dirty="0"/>
              <a:t>10%</a:t>
            </a:r>
          </a:p>
          <a:p>
            <a:endParaRPr lang="en-CA" sz="100" dirty="0"/>
          </a:p>
          <a:p>
            <a:endParaRPr lang="en-CA" sz="100" dirty="0"/>
          </a:p>
        </p:txBody>
      </p:sp>
      <p:sp>
        <p:nvSpPr>
          <p:cNvPr id="19475" name="Text Box 19"/>
          <p:cNvSpPr txBox="1">
            <a:spLocks noChangeArrowheads="1"/>
          </p:cNvSpPr>
          <p:nvPr/>
        </p:nvSpPr>
        <p:spPr bwMode="auto">
          <a:xfrm>
            <a:off x="8342361" y="4216666"/>
            <a:ext cx="670127" cy="184666"/>
          </a:xfrm>
          <a:prstGeom prst="rect">
            <a:avLst/>
          </a:prstGeom>
          <a:noFill/>
          <a:ln w="25400" algn="ctr">
            <a:noFill/>
            <a:miter lim="800000"/>
            <a:headEnd/>
            <a:tailEnd/>
          </a:ln>
        </p:spPr>
        <p:txBody>
          <a:bodyPr wrap="square">
            <a:spAutoFit/>
          </a:bodyPr>
          <a:lstStyle/>
          <a:p>
            <a:r>
              <a:rPr lang="en-CA" dirty="0"/>
              <a:t> (n=481)</a:t>
            </a:r>
          </a:p>
        </p:txBody>
      </p:sp>
      <p:sp>
        <p:nvSpPr>
          <p:cNvPr id="19476" name="Text Box 20"/>
          <p:cNvSpPr txBox="1">
            <a:spLocks noChangeArrowheads="1"/>
          </p:cNvSpPr>
          <p:nvPr/>
        </p:nvSpPr>
        <p:spPr bwMode="auto">
          <a:xfrm>
            <a:off x="3872882" y="4680057"/>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(n=291)</a:t>
            </a:r>
          </a:p>
        </p:txBody>
      </p:sp>
      <p:sp>
        <p:nvSpPr>
          <p:cNvPr id="19477" name="Text Box 21"/>
          <p:cNvSpPr txBox="1">
            <a:spLocks noChangeArrowheads="1"/>
          </p:cNvSpPr>
          <p:nvPr/>
        </p:nvSpPr>
        <p:spPr bwMode="auto">
          <a:xfrm>
            <a:off x="6021866" y="5213919"/>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(n=80)</a:t>
            </a:r>
          </a:p>
        </p:txBody>
      </p:sp>
      <p:sp>
        <p:nvSpPr>
          <p:cNvPr id="19478" name="Text Box 22"/>
          <p:cNvSpPr txBox="1">
            <a:spLocks noChangeArrowheads="1"/>
          </p:cNvSpPr>
          <p:nvPr/>
        </p:nvSpPr>
        <p:spPr bwMode="auto">
          <a:xfrm>
            <a:off x="8146502" y="5315863"/>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(n=34)</a:t>
            </a:r>
          </a:p>
        </p:txBody>
      </p:sp>
      <p:sp>
        <p:nvSpPr>
          <p:cNvPr id="19479" name="Text Box 23"/>
          <p:cNvSpPr txBox="1">
            <a:spLocks noChangeArrowheads="1"/>
          </p:cNvSpPr>
          <p:nvPr/>
        </p:nvSpPr>
        <p:spPr bwMode="auto">
          <a:xfrm>
            <a:off x="3351587" y="3353155"/>
            <a:ext cx="644409"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a:t>87%</a:t>
            </a:r>
          </a:p>
          <a:p>
            <a:endParaRPr lang="en-CA" sz="100" dirty="0"/>
          </a:p>
          <a:p>
            <a:endParaRPr lang="en-CA" sz="100" dirty="0"/>
          </a:p>
        </p:txBody>
      </p:sp>
      <p:sp>
        <p:nvSpPr>
          <p:cNvPr id="19480" name="Text Box 24"/>
          <p:cNvSpPr txBox="1">
            <a:spLocks noChangeArrowheads="1"/>
          </p:cNvSpPr>
          <p:nvPr/>
        </p:nvSpPr>
        <p:spPr bwMode="auto">
          <a:xfrm>
            <a:off x="7691395" y="4007127"/>
            <a:ext cx="653244"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a:t>13%</a:t>
            </a:r>
          </a:p>
          <a:p>
            <a:endParaRPr lang="en-CA" sz="100" dirty="0"/>
          </a:p>
          <a:p>
            <a:endParaRPr lang="en-CA" sz="100" dirty="0"/>
          </a:p>
        </p:txBody>
      </p:sp>
      <p:sp>
        <p:nvSpPr>
          <p:cNvPr id="19481" name="Text Box 25"/>
          <p:cNvSpPr txBox="1">
            <a:spLocks noChangeArrowheads="1"/>
          </p:cNvSpPr>
          <p:nvPr/>
        </p:nvSpPr>
        <p:spPr bwMode="auto">
          <a:xfrm>
            <a:off x="3280150" y="3600450"/>
            <a:ext cx="661063" cy="184666"/>
          </a:xfrm>
          <a:prstGeom prst="rect">
            <a:avLst/>
          </a:prstGeom>
          <a:noFill/>
          <a:ln w="25400" algn="ctr">
            <a:noFill/>
            <a:miter lim="800000"/>
            <a:headEnd/>
            <a:tailEnd/>
          </a:ln>
        </p:spPr>
        <p:txBody>
          <a:bodyPr wrap="square">
            <a:spAutoFit/>
          </a:bodyPr>
          <a:lstStyle/>
          <a:p>
            <a:r>
              <a:rPr lang="en-CA" dirty="0"/>
              <a:t> (n=769)</a:t>
            </a:r>
          </a:p>
        </p:txBody>
      </p:sp>
      <p:sp>
        <p:nvSpPr>
          <p:cNvPr id="19482" name="Text Box 26"/>
          <p:cNvSpPr txBox="1">
            <a:spLocks noChangeArrowheads="1"/>
          </p:cNvSpPr>
          <p:nvPr/>
        </p:nvSpPr>
        <p:spPr bwMode="auto">
          <a:xfrm>
            <a:off x="7687211" y="4207141"/>
            <a:ext cx="670127" cy="184666"/>
          </a:xfrm>
          <a:prstGeom prst="rect">
            <a:avLst/>
          </a:prstGeom>
          <a:noFill/>
          <a:ln w="25400" algn="ctr">
            <a:noFill/>
            <a:miter lim="800000"/>
            <a:headEnd/>
            <a:tailEnd/>
          </a:ln>
        </p:spPr>
        <p:txBody>
          <a:bodyPr wrap="square">
            <a:spAutoFit/>
          </a:bodyPr>
          <a:lstStyle/>
          <a:p>
            <a:r>
              <a:rPr lang="en-CA" dirty="0"/>
              <a:t> (n=114)</a:t>
            </a:r>
          </a:p>
        </p:txBody>
      </p:sp>
      <p:sp>
        <p:nvSpPr>
          <p:cNvPr id="19483" name="Text Box 28"/>
          <p:cNvSpPr txBox="1">
            <a:spLocks noChangeArrowheads="1"/>
          </p:cNvSpPr>
          <p:nvPr/>
        </p:nvSpPr>
        <p:spPr bwMode="auto">
          <a:xfrm>
            <a:off x="1747357" y="421442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(n=478)</a:t>
            </a:r>
          </a:p>
        </p:txBody>
      </p:sp>
      <p:sp>
        <p:nvSpPr>
          <p:cNvPr id="19484" name="Text Box 23"/>
          <p:cNvSpPr txBox="1">
            <a:spLocks noChangeArrowheads="1"/>
          </p:cNvSpPr>
          <p:nvPr/>
        </p:nvSpPr>
        <p:spPr bwMode="auto">
          <a:xfrm>
            <a:off x="2656262" y="3343630"/>
            <a:ext cx="644409"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a:t>88%</a:t>
            </a:r>
          </a:p>
          <a:p>
            <a:endParaRPr lang="en-CA" sz="100" dirty="0"/>
          </a:p>
          <a:p>
            <a:endParaRPr lang="en-CA" sz="100" dirty="0"/>
          </a:p>
        </p:txBody>
      </p:sp>
      <p:sp>
        <p:nvSpPr>
          <p:cNvPr id="19485" name="Text Box 25"/>
          <p:cNvSpPr txBox="1">
            <a:spLocks noChangeArrowheads="1"/>
          </p:cNvSpPr>
          <p:nvPr/>
        </p:nvSpPr>
        <p:spPr bwMode="auto">
          <a:xfrm>
            <a:off x="2575300" y="3581400"/>
            <a:ext cx="661063" cy="184666"/>
          </a:xfrm>
          <a:prstGeom prst="rect">
            <a:avLst/>
          </a:prstGeom>
          <a:noFill/>
          <a:ln w="25400" algn="ctr">
            <a:noFill/>
            <a:miter lim="800000"/>
            <a:headEnd/>
            <a:tailEnd/>
          </a:ln>
        </p:spPr>
        <p:txBody>
          <a:bodyPr wrap="square">
            <a:spAutoFit/>
          </a:bodyPr>
          <a:lstStyle/>
          <a:p>
            <a:r>
              <a:rPr lang="en-CA" dirty="0"/>
              <a:t> (n=847)</a:t>
            </a:r>
          </a:p>
        </p:txBody>
      </p:sp>
      <p:sp>
        <p:nvSpPr>
          <p:cNvPr id="19486" name="Text Box 23"/>
          <p:cNvSpPr txBox="1">
            <a:spLocks noChangeArrowheads="1"/>
          </p:cNvSpPr>
          <p:nvPr/>
        </p:nvSpPr>
        <p:spPr bwMode="auto">
          <a:xfrm>
            <a:off x="7003730" y="3999190"/>
            <a:ext cx="653244"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a:t>11%</a:t>
            </a:r>
          </a:p>
          <a:p>
            <a:endParaRPr lang="en-CA" sz="100" dirty="0"/>
          </a:p>
          <a:p>
            <a:endParaRPr lang="en-CA" sz="100" dirty="0"/>
          </a:p>
        </p:txBody>
      </p:sp>
      <p:sp>
        <p:nvSpPr>
          <p:cNvPr id="19487" name="Text Box 25"/>
          <p:cNvSpPr txBox="1">
            <a:spLocks noChangeArrowheads="1"/>
          </p:cNvSpPr>
          <p:nvPr/>
        </p:nvSpPr>
        <p:spPr bwMode="auto">
          <a:xfrm>
            <a:off x="7021771" y="4213491"/>
            <a:ext cx="670127" cy="184666"/>
          </a:xfrm>
          <a:prstGeom prst="rect">
            <a:avLst/>
          </a:prstGeom>
          <a:noFill/>
          <a:ln w="25400" algn="ctr">
            <a:noFill/>
            <a:miter lim="800000"/>
            <a:headEnd/>
            <a:tailEnd/>
          </a:ln>
        </p:spPr>
        <p:txBody>
          <a:bodyPr wrap="square">
            <a:spAutoFit/>
          </a:bodyPr>
          <a:lstStyle/>
          <a:p>
            <a:r>
              <a:rPr lang="en-CA" dirty="0"/>
              <a:t> (n=108)</a:t>
            </a:r>
          </a:p>
        </p:txBody>
      </p:sp>
      <p:sp>
        <p:nvSpPr>
          <p:cNvPr id="19488" name="Text Box 5"/>
          <p:cNvSpPr txBox="1">
            <a:spLocks noChangeArrowheads="1"/>
          </p:cNvSpPr>
          <p:nvPr/>
        </p:nvSpPr>
        <p:spPr bwMode="auto">
          <a:xfrm>
            <a:off x="7811574" y="5310906"/>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(n=40)</a:t>
            </a:r>
          </a:p>
        </p:txBody>
      </p:sp>
      <p:sp>
        <p:nvSpPr>
          <p:cNvPr id="19489" name="Text Box 5"/>
          <p:cNvSpPr txBox="1">
            <a:spLocks noChangeArrowheads="1"/>
          </p:cNvSpPr>
          <p:nvPr/>
        </p:nvSpPr>
        <p:spPr bwMode="auto">
          <a:xfrm>
            <a:off x="5709666" y="525851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(n=68)</a:t>
            </a:r>
          </a:p>
        </p:txBody>
      </p:sp>
      <p:sp>
        <p:nvSpPr>
          <p:cNvPr id="19490" name="Text Box 20"/>
          <p:cNvSpPr txBox="1">
            <a:spLocks noChangeArrowheads="1"/>
          </p:cNvSpPr>
          <p:nvPr/>
        </p:nvSpPr>
        <p:spPr bwMode="auto">
          <a:xfrm>
            <a:off x="3555552" y="4694631"/>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(n=309)</a:t>
            </a:r>
          </a:p>
        </p:txBody>
      </p:sp>
      <p:sp>
        <p:nvSpPr>
          <p:cNvPr id="19491" name="Text Box 20"/>
          <p:cNvSpPr txBox="1">
            <a:spLocks noChangeArrowheads="1"/>
          </p:cNvSpPr>
          <p:nvPr/>
        </p:nvSpPr>
        <p:spPr bwMode="auto">
          <a:xfrm>
            <a:off x="1423390" y="4167924"/>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(n=538)</a:t>
            </a:r>
          </a:p>
        </p:txBody>
      </p:sp>
      <p:sp>
        <p:nvSpPr>
          <p:cNvPr id="39" name="Content Placeholder 33"/>
          <p:cNvSpPr txBox="1">
            <a:spLocks/>
          </p:cNvSpPr>
          <p:nvPr/>
        </p:nvSpPr>
        <p:spPr>
          <a:xfrm>
            <a:off x="352425" y="742292"/>
            <a:ext cx="8434736"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Nine in ten final </a:t>
            </a:r>
            <a:r>
              <a:rPr lang="en-US" sz="1400" b="0" dirty="0">
                <a:solidFill>
                  <a:schemeClr val="tx1"/>
                </a:solidFill>
                <a:latin typeface="+mj-lt"/>
              </a:rPr>
              <a:t>year engineering students have </a:t>
            </a:r>
            <a:r>
              <a:rPr lang="en-US" sz="1400" b="0" dirty="0" smtClean="0">
                <a:solidFill>
                  <a:schemeClr val="tx1"/>
                </a:solidFill>
                <a:latin typeface="+mj-lt"/>
              </a:rPr>
              <a:t>either a moderate (37%) </a:t>
            </a:r>
            <a:r>
              <a:rPr lang="en-US" sz="1400" b="0" dirty="0">
                <a:solidFill>
                  <a:schemeClr val="tx1"/>
                </a:solidFill>
                <a:latin typeface="+mj-lt"/>
              </a:rPr>
              <a:t>or high </a:t>
            </a:r>
            <a:r>
              <a:rPr lang="en-US" sz="1400" b="0" dirty="0" smtClean="0">
                <a:solidFill>
                  <a:schemeClr val="tx1"/>
                </a:solidFill>
                <a:latin typeface="+mj-lt"/>
              </a:rPr>
              <a:t>(52%) level of knowledge </a:t>
            </a:r>
            <a:r>
              <a:rPr lang="en-US" sz="1400" b="0" dirty="0">
                <a:solidFill>
                  <a:schemeClr val="tx1"/>
                </a:solidFill>
                <a:latin typeface="+mj-lt"/>
              </a:rPr>
              <a:t>of when a licence is required to legally perform actions/ duties within </a:t>
            </a:r>
            <a:r>
              <a:rPr lang="en-US" sz="1400" b="0" dirty="0" smtClean="0">
                <a:solidFill>
                  <a:schemeClr val="tx1"/>
                </a:solidFill>
                <a:latin typeface="+mj-lt"/>
              </a:rPr>
              <a:t>the engineering </a:t>
            </a:r>
            <a:r>
              <a:rPr lang="en-US" sz="1400" b="0" dirty="0">
                <a:solidFill>
                  <a:schemeClr val="tx1"/>
                </a:solidFill>
                <a:latin typeface="+mj-lt"/>
              </a:rPr>
              <a:t>profession</a:t>
            </a:r>
            <a:r>
              <a:rPr lang="en-US" sz="1400" b="0" dirty="0" smtClean="0">
                <a:solidFill>
                  <a:schemeClr val="tx1"/>
                </a:solidFill>
                <a:latin typeface="+mj-lt"/>
              </a:rPr>
              <a:t>, significantly higher than last year due to an increase in those with a high level of knowledge (correct on all three questions in Q8).</a:t>
            </a:r>
            <a:endParaRPr lang="en-US" sz="1400" b="0" dirty="0">
              <a:solidFill>
                <a:schemeClr val="tx1"/>
              </a:solidFill>
              <a:latin typeface="+mj-lt"/>
            </a:endParaRPr>
          </a:p>
        </p:txBody>
      </p:sp>
      <p:sp>
        <p:nvSpPr>
          <p:cNvPr id="41" name="Text Box 23"/>
          <p:cNvSpPr txBox="1">
            <a:spLocks noChangeArrowheads="1"/>
          </p:cNvSpPr>
          <p:nvPr/>
        </p:nvSpPr>
        <p:spPr bwMode="auto">
          <a:xfrm>
            <a:off x="1953270" y="3334105"/>
            <a:ext cx="644409"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86%</a:t>
            </a:r>
            <a:endParaRPr lang="en-CA" sz="1600" dirty="0"/>
          </a:p>
          <a:p>
            <a:endParaRPr lang="en-CA" sz="100" dirty="0"/>
          </a:p>
          <a:p>
            <a:endParaRPr lang="en-CA" sz="100" dirty="0"/>
          </a:p>
        </p:txBody>
      </p:sp>
      <p:sp>
        <p:nvSpPr>
          <p:cNvPr id="42" name="Text Box 23"/>
          <p:cNvSpPr txBox="1">
            <a:spLocks noChangeArrowheads="1"/>
          </p:cNvSpPr>
          <p:nvPr/>
        </p:nvSpPr>
        <p:spPr bwMode="auto">
          <a:xfrm>
            <a:off x="6304019" y="3999190"/>
            <a:ext cx="653244"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14%</a:t>
            </a:r>
            <a:endParaRPr lang="en-CA" sz="1600" dirty="0"/>
          </a:p>
          <a:p>
            <a:endParaRPr lang="en-CA" sz="100" dirty="0"/>
          </a:p>
          <a:p>
            <a:endParaRPr lang="en-CA" sz="100" dirty="0"/>
          </a:p>
        </p:txBody>
      </p:sp>
      <p:sp>
        <p:nvSpPr>
          <p:cNvPr id="43" name="AutoShape 10"/>
          <p:cNvSpPr>
            <a:spLocks/>
          </p:cNvSpPr>
          <p:nvPr/>
        </p:nvSpPr>
        <p:spPr bwMode="auto">
          <a:xfrm rot="5400000">
            <a:off x="2420645" y="196412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nvSpPr>
        <p:spPr bwMode="auto">
          <a:xfrm rot="5400000">
            <a:off x="6791924" y="2599744"/>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Text Box 25"/>
          <p:cNvSpPr txBox="1">
            <a:spLocks noChangeArrowheads="1"/>
          </p:cNvSpPr>
          <p:nvPr/>
        </p:nvSpPr>
        <p:spPr bwMode="auto">
          <a:xfrm>
            <a:off x="1931063" y="3581400"/>
            <a:ext cx="661063" cy="184666"/>
          </a:xfrm>
          <a:prstGeom prst="rect">
            <a:avLst/>
          </a:prstGeom>
          <a:noFill/>
          <a:ln w="25400" algn="ctr">
            <a:noFill/>
            <a:miter lim="800000"/>
            <a:headEnd/>
            <a:tailEnd/>
          </a:ln>
        </p:spPr>
        <p:txBody>
          <a:bodyPr wrap="square">
            <a:spAutoFit/>
          </a:bodyPr>
          <a:lstStyle/>
          <a:p>
            <a:r>
              <a:rPr lang="en-CA" dirty="0" smtClean="0"/>
              <a:t>(n=1074)</a:t>
            </a:r>
            <a:endParaRPr lang="en-CA" dirty="0"/>
          </a:p>
        </p:txBody>
      </p:sp>
      <p:sp>
        <p:nvSpPr>
          <p:cNvPr id="46" name="Text Box 25"/>
          <p:cNvSpPr txBox="1">
            <a:spLocks noChangeArrowheads="1"/>
          </p:cNvSpPr>
          <p:nvPr/>
        </p:nvSpPr>
        <p:spPr bwMode="auto">
          <a:xfrm>
            <a:off x="6275538" y="4219574"/>
            <a:ext cx="670127" cy="184666"/>
          </a:xfrm>
          <a:prstGeom prst="rect">
            <a:avLst/>
          </a:prstGeom>
          <a:noFill/>
          <a:ln w="25400" algn="ctr">
            <a:noFill/>
            <a:miter lim="800000"/>
            <a:headEnd/>
            <a:tailEnd/>
          </a:ln>
        </p:spPr>
        <p:txBody>
          <a:bodyPr wrap="square">
            <a:spAutoFit/>
          </a:bodyPr>
          <a:lstStyle/>
          <a:p>
            <a:r>
              <a:rPr lang="en-CA" dirty="0" smtClean="0"/>
              <a:t>(n=176)</a:t>
            </a:r>
            <a:endParaRPr lang="en-CA" dirty="0"/>
          </a:p>
        </p:txBody>
      </p:sp>
      <p:sp>
        <p:nvSpPr>
          <p:cNvPr id="47" name="Text Box 25"/>
          <p:cNvSpPr txBox="1">
            <a:spLocks noChangeArrowheads="1"/>
          </p:cNvSpPr>
          <p:nvPr/>
        </p:nvSpPr>
        <p:spPr bwMode="auto">
          <a:xfrm>
            <a:off x="912542" y="4369747"/>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(n=589)</a:t>
            </a:r>
            <a:endParaRPr lang="en-CA" b="0" dirty="0">
              <a:latin typeface="Arial Narrow" panose="020B0606020202030204" pitchFamily="34" charset="0"/>
            </a:endParaRPr>
          </a:p>
        </p:txBody>
      </p:sp>
      <p:sp>
        <p:nvSpPr>
          <p:cNvPr id="48" name="Text Box 25"/>
          <p:cNvSpPr txBox="1">
            <a:spLocks noChangeArrowheads="1"/>
          </p:cNvSpPr>
          <p:nvPr/>
        </p:nvSpPr>
        <p:spPr bwMode="auto">
          <a:xfrm>
            <a:off x="3035514" y="4549857"/>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(n=485)</a:t>
            </a:r>
            <a:endParaRPr lang="en-CA" dirty="0">
              <a:latin typeface="Arial Narrow" panose="020B0606020202030204" pitchFamily="34" charset="0"/>
            </a:endParaRPr>
          </a:p>
        </p:txBody>
      </p:sp>
      <p:sp>
        <p:nvSpPr>
          <p:cNvPr id="49" name="Text Box 25"/>
          <p:cNvSpPr txBox="1">
            <a:spLocks noChangeArrowheads="1"/>
          </p:cNvSpPr>
          <p:nvPr/>
        </p:nvSpPr>
        <p:spPr bwMode="auto">
          <a:xfrm>
            <a:off x="5155775" y="5211653"/>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(n=117)</a:t>
            </a:r>
            <a:endParaRPr lang="en-CA" dirty="0">
              <a:latin typeface="Arial Narrow" panose="020B0606020202030204" pitchFamily="34" charset="0"/>
            </a:endParaRPr>
          </a:p>
        </p:txBody>
      </p:sp>
      <p:sp>
        <p:nvSpPr>
          <p:cNvPr id="50" name="Text Box 25"/>
          <p:cNvSpPr txBox="1">
            <a:spLocks noChangeArrowheads="1"/>
          </p:cNvSpPr>
          <p:nvPr/>
        </p:nvSpPr>
        <p:spPr bwMode="auto">
          <a:xfrm>
            <a:off x="7313574" y="5293056"/>
            <a:ext cx="819150" cy="184666"/>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(n=59)</a:t>
            </a:r>
            <a:endParaRPr lang="en-CA" dirty="0">
              <a:latin typeface="Arial Narrow" panose="020B0606020202030204" pitchFamily="34" charset="0"/>
            </a:endParaRPr>
          </a:p>
        </p:txBody>
      </p:sp>
      <p:sp>
        <p:nvSpPr>
          <p:cNvPr id="53" name="Rectangle 52"/>
          <p:cNvSpPr/>
          <p:nvPr/>
        </p:nvSpPr>
        <p:spPr>
          <a:xfrm>
            <a:off x="381000" y="6528971"/>
            <a:ext cx="4572000" cy="338554"/>
          </a:xfrm>
          <a:prstGeom prst="rect">
            <a:avLst/>
          </a:prstGeom>
        </p:spPr>
        <p:txBody>
          <a:bodyPr>
            <a:spAutoFit/>
          </a:bodyPr>
          <a:lstStyle/>
          <a:p>
            <a:pPr algn="l"/>
            <a:r>
              <a:rPr lang="en-US" sz="800" b="0" i="1" dirty="0" smtClean="0">
                <a:solidFill>
                  <a:schemeClr val="bg1">
                    <a:lumMod val="50000"/>
                  </a:schemeClr>
                </a:solidFill>
              </a:rPr>
              <a:t>Note that in 2012-2010 the question was asked with one less option for levels of engineering practices – compare 2009 with caution*.</a:t>
            </a:r>
            <a:endParaRPr lang="en-US" i="1" dirty="0">
              <a:solidFill>
                <a:schemeClr val="bg1">
                  <a:lumMod val="50000"/>
                </a:schemeClr>
              </a:solidFill>
            </a:endParaRPr>
          </a:p>
        </p:txBody>
      </p:sp>
      <p:sp>
        <p:nvSpPr>
          <p:cNvPr id="54" name="Text Box 23"/>
          <p:cNvSpPr txBox="1">
            <a:spLocks noChangeArrowheads="1"/>
          </p:cNvSpPr>
          <p:nvPr/>
        </p:nvSpPr>
        <p:spPr bwMode="auto">
          <a:xfrm>
            <a:off x="5596554" y="3999091"/>
            <a:ext cx="653244" cy="384721"/>
          </a:xfrm>
          <a:prstGeom prst="rect">
            <a:avLst/>
          </a:prstGeom>
          <a:noFill/>
          <a:ln w="6350" algn="ctr">
            <a:solidFill>
              <a:schemeClr val="tx1"/>
            </a:solidFill>
            <a:miter lim="800000"/>
            <a:headEnd/>
            <a:tailEnd/>
          </a:ln>
        </p:spPr>
        <p:txBody>
          <a:bodyPr wrap="square">
            <a:spAutoFit/>
          </a:bodyPr>
          <a:lstStyle/>
          <a:p>
            <a:r>
              <a:rPr lang="en-CA" sz="1600" dirty="0" smtClean="0"/>
              <a:t>14%</a:t>
            </a:r>
            <a:endParaRPr lang="en-CA" sz="1600" dirty="0"/>
          </a:p>
          <a:p>
            <a:endParaRPr lang="en-CA" sz="100" dirty="0"/>
          </a:p>
          <a:p>
            <a:endParaRPr lang="en-CA" sz="100" dirty="0"/>
          </a:p>
        </p:txBody>
      </p:sp>
      <p:sp>
        <p:nvSpPr>
          <p:cNvPr id="55" name="Text Box 25"/>
          <p:cNvSpPr txBox="1">
            <a:spLocks noChangeArrowheads="1"/>
          </p:cNvSpPr>
          <p:nvPr/>
        </p:nvSpPr>
        <p:spPr bwMode="auto">
          <a:xfrm>
            <a:off x="5556472" y="4198455"/>
            <a:ext cx="670127" cy="184666"/>
          </a:xfrm>
          <a:prstGeom prst="rect">
            <a:avLst/>
          </a:prstGeom>
          <a:noFill/>
          <a:ln w="25400" algn="ctr">
            <a:noFill/>
            <a:miter lim="800000"/>
            <a:headEnd/>
            <a:tailEnd/>
          </a:ln>
        </p:spPr>
        <p:txBody>
          <a:bodyPr wrap="square">
            <a:spAutoFit/>
          </a:bodyPr>
          <a:lstStyle/>
          <a:p>
            <a:r>
              <a:rPr lang="en-CA" dirty="0" smtClean="0"/>
              <a:t>(n=168)</a:t>
            </a:r>
            <a:endParaRPr lang="en-CA" dirty="0"/>
          </a:p>
        </p:txBody>
      </p:sp>
      <p:sp>
        <p:nvSpPr>
          <p:cNvPr id="56" name="Text Box 23"/>
          <p:cNvSpPr txBox="1">
            <a:spLocks noChangeArrowheads="1"/>
          </p:cNvSpPr>
          <p:nvPr/>
        </p:nvSpPr>
        <p:spPr bwMode="auto">
          <a:xfrm>
            <a:off x="1250795" y="3331982"/>
            <a:ext cx="653244" cy="384721"/>
          </a:xfrm>
          <a:prstGeom prst="rect">
            <a:avLst/>
          </a:prstGeom>
          <a:noFill/>
          <a:ln w="6350" algn="ctr">
            <a:solidFill>
              <a:schemeClr val="tx1"/>
            </a:solidFill>
            <a:miter lim="800000"/>
            <a:headEnd/>
            <a:tailEnd/>
          </a:ln>
        </p:spPr>
        <p:txBody>
          <a:bodyPr wrap="square">
            <a:spAutoFit/>
          </a:bodyPr>
          <a:lstStyle/>
          <a:p>
            <a:r>
              <a:rPr lang="en-CA" sz="1600" dirty="0" smtClean="0"/>
              <a:t>85%</a:t>
            </a:r>
            <a:endParaRPr lang="en-CA" sz="1600" dirty="0"/>
          </a:p>
          <a:p>
            <a:endParaRPr lang="en-CA" sz="100" dirty="0"/>
          </a:p>
          <a:p>
            <a:endParaRPr lang="en-CA" sz="100" dirty="0"/>
          </a:p>
        </p:txBody>
      </p:sp>
      <p:sp>
        <p:nvSpPr>
          <p:cNvPr id="57" name="Text Box 25"/>
          <p:cNvSpPr txBox="1">
            <a:spLocks noChangeArrowheads="1"/>
          </p:cNvSpPr>
          <p:nvPr/>
        </p:nvSpPr>
        <p:spPr bwMode="auto">
          <a:xfrm>
            <a:off x="1201188" y="3540871"/>
            <a:ext cx="670127" cy="184666"/>
          </a:xfrm>
          <a:prstGeom prst="rect">
            <a:avLst/>
          </a:prstGeom>
          <a:noFill/>
          <a:ln w="25400" algn="ctr">
            <a:noFill/>
            <a:miter lim="800000"/>
            <a:headEnd/>
            <a:tailEnd/>
          </a:ln>
        </p:spPr>
        <p:txBody>
          <a:bodyPr wrap="square">
            <a:spAutoFit/>
          </a:bodyPr>
          <a:lstStyle/>
          <a:p>
            <a:r>
              <a:rPr lang="en-CA" dirty="0" smtClean="0"/>
              <a:t>(n=1000)</a:t>
            </a:r>
            <a:endParaRPr lang="en-CA" dirty="0"/>
          </a:p>
        </p:txBody>
      </p:sp>
      <p:sp>
        <p:nvSpPr>
          <p:cNvPr id="59" name="Text Box 25"/>
          <p:cNvSpPr txBox="1">
            <a:spLocks noChangeArrowheads="1"/>
          </p:cNvSpPr>
          <p:nvPr/>
        </p:nvSpPr>
        <p:spPr bwMode="auto">
          <a:xfrm>
            <a:off x="586634" y="4392658"/>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(n=539)</a:t>
            </a:r>
            <a:endParaRPr lang="en-CA" b="0" dirty="0">
              <a:latin typeface="Arial Narrow" panose="020B0606020202030204" pitchFamily="34" charset="0"/>
            </a:endParaRPr>
          </a:p>
        </p:txBody>
      </p:sp>
      <p:sp>
        <p:nvSpPr>
          <p:cNvPr id="60" name="Text Box 25"/>
          <p:cNvSpPr txBox="1">
            <a:spLocks noChangeArrowheads="1"/>
          </p:cNvSpPr>
          <p:nvPr/>
        </p:nvSpPr>
        <p:spPr bwMode="auto">
          <a:xfrm>
            <a:off x="2724095" y="4547890"/>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(n=461)</a:t>
            </a:r>
            <a:endParaRPr lang="en-CA" dirty="0">
              <a:latin typeface="Arial Narrow" panose="020B0606020202030204" pitchFamily="34" charset="0"/>
            </a:endParaRPr>
          </a:p>
        </p:txBody>
      </p:sp>
      <p:sp>
        <p:nvSpPr>
          <p:cNvPr id="61" name="Text Box 25"/>
          <p:cNvSpPr txBox="1">
            <a:spLocks noChangeArrowheads="1"/>
          </p:cNvSpPr>
          <p:nvPr/>
        </p:nvSpPr>
        <p:spPr bwMode="auto">
          <a:xfrm>
            <a:off x="4831952" y="5186065"/>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(n=120)</a:t>
            </a:r>
            <a:endParaRPr lang="en-CA" dirty="0">
              <a:latin typeface="Arial Narrow" panose="020B0606020202030204" pitchFamily="34" charset="0"/>
            </a:endParaRPr>
          </a:p>
        </p:txBody>
      </p:sp>
      <p:sp>
        <p:nvSpPr>
          <p:cNvPr id="62" name="Text Box 25"/>
          <p:cNvSpPr txBox="1">
            <a:spLocks noChangeArrowheads="1"/>
          </p:cNvSpPr>
          <p:nvPr/>
        </p:nvSpPr>
        <p:spPr bwMode="auto">
          <a:xfrm>
            <a:off x="6978938" y="5319415"/>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(n=48)</a:t>
            </a:r>
            <a:endParaRPr lang="en-CA" dirty="0">
              <a:latin typeface="Arial Narrow" panose="020B0606020202030204" pitchFamily="34" charset="0"/>
            </a:endParaRPr>
          </a:p>
        </p:txBody>
      </p:sp>
      <p:sp>
        <p:nvSpPr>
          <p:cNvPr id="58" name="Text Box 23"/>
          <p:cNvSpPr txBox="1">
            <a:spLocks noChangeArrowheads="1"/>
          </p:cNvSpPr>
          <p:nvPr/>
        </p:nvSpPr>
        <p:spPr bwMode="auto">
          <a:xfrm>
            <a:off x="4831952" y="4003207"/>
            <a:ext cx="729970"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11%</a:t>
            </a:r>
            <a:endParaRPr lang="en-CA" sz="1600" dirty="0"/>
          </a:p>
          <a:p>
            <a:endParaRPr lang="en-CA" sz="100" dirty="0"/>
          </a:p>
          <a:p>
            <a:endParaRPr lang="en-CA" sz="100" dirty="0"/>
          </a:p>
        </p:txBody>
      </p:sp>
      <p:sp>
        <p:nvSpPr>
          <p:cNvPr id="63" name="Text Box 23"/>
          <p:cNvSpPr txBox="1">
            <a:spLocks noChangeArrowheads="1"/>
          </p:cNvSpPr>
          <p:nvPr/>
        </p:nvSpPr>
        <p:spPr bwMode="auto">
          <a:xfrm>
            <a:off x="418623" y="3336098"/>
            <a:ext cx="797540"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89%</a:t>
            </a:r>
            <a:endParaRPr lang="en-CA" sz="1600" dirty="0"/>
          </a:p>
          <a:p>
            <a:endParaRPr lang="en-CA" sz="100" dirty="0"/>
          </a:p>
          <a:p>
            <a:endParaRPr lang="en-CA" sz="100" dirty="0"/>
          </a:p>
        </p:txBody>
      </p:sp>
      <p:sp>
        <p:nvSpPr>
          <p:cNvPr id="65" name="Text Box 25"/>
          <p:cNvSpPr txBox="1">
            <a:spLocks noChangeArrowheads="1"/>
          </p:cNvSpPr>
          <p:nvPr/>
        </p:nvSpPr>
        <p:spPr bwMode="auto">
          <a:xfrm>
            <a:off x="531061" y="3549800"/>
            <a:ext cx="670127" cy="184666"/>
          </a:xfrm>
          <a:prstGeom prst="rect">
            <a:avLst/>
          </a:prstGeom>
          <a:noFill/>
          <a:ln w="25400" algn="ctr">
            <a:noFill/>
            <a:miter lim="800000"/>
            <a:headEnd/>
            <a:tailEnd/>
          </a:ln>
        </p:spPr>
        <p:txBody>
          <a:bodyPr wrap="square">
            <a:spAutoFit/>
          </a:bodyPr>
          <a:lstStyle/>
          <a:p>
            <a:r>
              <a:rPr lang="en-CA" dirty="0" smtClean="0"/>
              <a:t>(n=851)</a:t>
            </a:r>
            <a:endParaRPr lang="en-CA" dirty="0"/>
          </a:p>
        </p:txBody>
      </p:sp>
      <p:sp>
        <p:nvSpPr>
          <p:cNvPr id="66" name="Text Box 25"/>
          <p:cNvSpPr txBox="1">
            <a:spLocks noChangeArrowheads="1"/>
          </p:cNvSpPr>
          <p:nvPr/>
        </p:nvSpPr>
        <p:spPr bwMode="auto">
          <a:xfrm>
            <a:off x="4906463" y="4222285"/>
            <a:ext cx="670127" cy="184666"/>
          </a:xfrm>
          <a:prstGeom prst="rect">
            <a:avLst/>
          </a:prstGeom>
          <a:noFill/>
          <a:ln w="25400" algn="ctr">
            <a:noFill/>
            <a:miter lim="800000"/>
            <a:headEnd/>
            <a:tailEnd/>
          </a:ln>
        </p:spPr>
        <p:txBody>
          <a:bodyPr wrap="square">
            <a:spAutoFit/>
          </a:bodyPr>
          <a:lstStyle/>
          <a:p>
            <a:r>
              <a:rPr lang="en-CA" dirty="0" smtClean="0"/>
              <a:t>(n=107)</a:t>
            </a:r>
            <a:endParaRPr lang="en-CA" dirty="0"/>
          </a:p>
        </p:txBody>
      </p:sp>
      <p:sp>
        <p:nvSpPr>
          <p:cNvPr id="67" name="Text Box 25"/>
          <p:cNvSpPr txBox="1">
            <a:spLocks noChangeArrowheads="1"/>
          </p:cNvSpPr>
          <p:nvPr/>
        </p:nvSpPr>
        <p:spPr bwMode="auto">
          <a:xfrm>
            <a:off x="236244" y="4259999"/>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(n=496)</a:t>
            </a:r>
            <a:endParaRPr lang="en-CA" b="0" dirty="0">
              <a:latin typeface="Arial Narrow" panose="020B0606020202030204" pitchFamily="34" charset="0"/>
            </a:endParaRPr>
          </a:p>
        </p:txBody>
      </p:sp>
      <p:sp>
        <p:nvSpPr>
          <p:cNvPr id="68" name="Text Box 25"/>
          <p:cNvSpPr txBox="1">
            <a:spLocks noChangeArrowheads="1"/>
          </p:cNvSpPr>
          <p:nvPr/>
        </p:nvSpPr>
        <p:spPr bwMode="auto">
          <a:xfrm>
            <a:off x="2354459" y="4583012"/>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(n=355)</a:t>
            </a:r>
            <a:endParaRPr lang="en-CA" dirty="0">
              <a:latin typeface="Arial Narrow" panose="020B0606020202030204" pitchFamily="34" charset="0"/>
            </a:endParaRPr>
          </a:p>
        </p:txBody>
      </p:sp>
      <p:sp>
        <p:nvSpPr>
          <p:cNvPr id="69" name="Text Box 25"/>
          <p:cNvSpPr txBox="1">
            <a:spLocks noChangeArrowheads="1"/>
          </p:cNvSpPr>
          <p:nvPr/>
        </p:nvSpPr>
        <p:spPr bwMode="auto">
          <a:xfrm>
            <a:off x="4507829" y="5241250"/>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(n=80)</a:t>
            </a:r>
            <a:endParaRPr lang="en-CA" dirty="0">
              <a:latin typeface="Arial Narrow" panose="020B0606020202030204" pitchFamily="34" charset="0"/>
            </a:endParaRPr>
          </a:p>
        </p:txBody>
      </p:sp>
      <p:sp>
        <p:nvSpPr>
          <p:cNvPr id="70" name="Text Box 25"/>
          <p:cNvSpPr txBox="1">
            <a:spLocks noChangeArrowheads="1"/>
          </p:cNvSpPr>
          <p:nvPr/>
        </p:nvSpPr>
        <p:spPr bwMode="auto">
          <a:xfrm>
            <a:off x="6636412" y="5334587"/>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(n=27)</a:t>
            </a:r>
            <a:endParaRPr lang="en-CA" dirty="0">
              <a:latin typeface="Arial Narrow" panose="020B0606020202030204" pitchFamily="34" charset="0"/>
            </a:endParaRPr>
          </a:p>
        </p:txBody>
      </p:sp>
      <p:sp>
        <p:nvSpPr>
          <p:cNvPr id="64" name="TextBox 63"/>
          <p:cNvSpPr txBox="1"/>
          <p:nvPr/>
        </p:nvSpPr>
        <p:spPr>
          <a:xfrm>
            <a:off x="314357" y="4115754"/>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72" name="TextBox 71"/>
          <p:cNvSpPr txBox="1"/>
          <p:nvPr/>
        </p:nvSpPr>
        <p:spPr>
          <a:xfrm>
            <a:off x="397303" y="3359049"/>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73" name="TextBox 72"/>
          <p:cNvSpPr txBox="1"/>
          <p:nvPr/>
        </p:nvSpPr>
        <p:spPr>
          <a:xfrm>
            <a:off x="4725622" y="4082578"/>
            <a:ext cx="393107"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 - 2014</a:t>
            </a:r>
          </a:p>
        </p:txBody>
      </p:sp>
      <p:sp>
        <p:nvSpPr>
          <p:cNvPr id="20484" name="Content Placeholder 40"/>
          <p:cNvSpPr>
            <a:spLocks noGrp="1"/>
          </p:cNvSpPr>
          <p:nvPr>
            <p:ph idx="1"/>
          </p:nvPr>
        </p:nvSpPr>
        <p:spPr bwMode="auto">
          <a:xfrm>
            <a:off x="352425" y="734812"/>
            <a:ext cx="8457038" cy="1277273"/>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spcAft>
                <a:spcPts val="600"/>
              </a:spcAft>
            </a:pPr>
            <a:r>
              <a:rPr lang="en-US" sz="1300" dirty="0"/>
              <a:t>The </a:t>
            </a:r>
            <a:r>
              <a:rPr lang="en-US" sz="1300" dirty="0" smtClean="0"/>
              <a:t>vast majority </a:t>
            </a:r>
            <a:r>
              <a:rPr lang="en-US" sz="1300" dirty="0"/>
              <a:t>of students are able to correctly identify that PEO is the organization responsible for licensing engineers (</a:t>
            </a:r>
            <a:r>
              <a:rPr lang="en-US" sz="1300" dirty="0" smtClean="0"/>
              <a:t>91%) and it is </a:t>
            </a:r>
            <a:r>
              <a:rPr lang="en-US" sz="1300" dirty="0"/>
              <a:t>the body that regulates the practice of professional engineers (80%).  Comparatively, </a:t>
            </a:r>
            <a:r>
              <a:rPr lang="en-US" sz="1300" dirty="0" smtClean="0"/>
              <a:t>three quarters of </a:t>
            </a:r>
            <a:r>
              <a:rPr lang="en-US" sz="1300" dirty="0"/>
              <a:t>students knew that Engineers Canada is the organization that accredits University engineering programs (</a:t>
            </a:r>
            <a:r>
              <a:rPr lang="en-US" sz="1300" dirty="0" smtClean="0"/>
              <a:t>74%).  </a:t>
            </a:r>
          </a:p>
          <a:p>
            <a:pPr>
              <a:lnSpc>
                <a:spcPct val="100000"/>
              </a:lnSpc>
              <a:spcBef>
                <a:spcPts val="0"/>
              </a:spcBef>
              <a:spcAft>
                <a:spcPts val="600"/>
              </a:spcAft>
            </a:pPr>
            <a:r>
              <a:rPr lang="en-US" sz="1300" dirty="0" smtClean="0"/>
              <a:t>Compared to 2013, students are more likely to know that CEAB</a:t>
            </a:r>
            <a:r>
              <a:rPr lang="en-US" sz="1300" dirty="0"/>
              <a:t> is the organization that accredits University engineering </a:t>
            </a:r>
            <a:r>
              <a:rPr lang="en-US" sz="1300" dirty="0" smtClean="0"/>
              <a:t>programs and more likely to think that PEO is responsible for licensing companies offering engineering services to the public, they are less likely however to think CEAB is responsible for this.</a:t>
            </a:r>
            <a:endParaRPr lang="en-US" sz="1300" dirty="0"/>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36</a:t>
            </a:fld>
            <a:endParaRPr lang="en-US" dirty="0"/>
          </a:p>
        </p:txBody>
      </p:sp>
      <p:grpSp>
        <p:nvGrpSpPr>
          <p:cNvPr id="3" name="Group 52"/>
          <p:cNvGrpSpPr>
            <a:grpSpLocks/>
          </p:cNvGrpSpPr>
          <p:nvPr/>
        </p:nvGrpSpPr>
        <p:grpSpPr bwMode="auto">
          <a:xfrm>
            <a:off x="319203" y="2050639"/>
            <a:ext cx="8521700" cy="4438440"/>
            <a:chOff x="180" y="1132"/>
            <a:chExt cx="5368" cy="2940"/>
          </a:xfrm>
        </p:grpSpPr>
        <p:graphicFrame>
          <p:nvGraphicFramePr>
            <p:cNvPr id="41" name="Object 4"/>
            <p:cNvGraphicFramePr>
              <a:graphicFrameLocks noChangeAspect="1"/>
            </p:cNvGraphicFramePr>
            <p:nvPr>
              <p:extLst>
                <p:ext uri="{D42A27DB-BD31-4B8C-83A1-F6EECF244321}">
                  <p14:modId xmlns:p14="http://schemas.microsoft.com/office/powerpoint/2010/main" val="4241050006"/>
                </p:ext>
              </p:extLst>
            </p:nvPr>
          </p:nvGraphicFramePr>
          <p:xfrm>
            <a:off x="180" y="1206"/>
            <a:ext cx="5368" cy="2866"/>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736" y="1132"/>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2014 </a:t>
              </a:r>
              <a:r>
                <a:rPr lang="en-CA" sz="1400" dirty="0">
                  <a:solidFill>
                    <a:srgbClr val="003399"/>
                  </a:solidFill>
                  <a:latin typeface="+mj-lt"/>
                </a:rPr>
                <a:t>- Which Organization is Responsible for Each of the Follow Activities?</a:t>
              </a:r>
            </a:p>
          </p:txBody>
        </p:sp>
      </p:grpSp>
      <p:sp>
        <p:nvSpPr>
          <p:cNvPr id="33" name="Text Box 3"/>
          <p:cNvSpPr txBox="1">
            <a:spLocks noChangeArrowheads="1"/>
          </p:cNvSpPr>
          <p:nvPr/>
        </p:nvSpPr>
        <p:spPr bwMode="auto">
          <a:xfrm>
            <a:off x="312234" y="6362778"/>
            <a:ext cx="8572500" cy="215900"/>
          </a:xfrm>
          <a:prstGeom prst="rect">
            <a:avLst/>
          </a:prstGeom>
          <a:noFill/>
          <a:ln w="25400">
            <a:noFill/>
            <a:miter lim="800000"/>
            <a:headEnd/>
            <a:tailEnd/>
          </a:ln>
        </p:spPr>
        <p:txBody>
          <a:bodyPr>
            <a:spAutoFit/>
          </a:bodyPr>
          <a:lstStyle/>
          <a:p>
            <a:pPr algn="l"/>
            <a:r>
              <a:rPr lang="en-US" sz="800" dirty="0">
                <a:solidFill>
                  <a:schemeClr val="tx1"/>
                </a:solidFill>
                <a:latin typeface="+mn-lt"/>
              </a:rPr>
              <a:t>Q9. Please indicate the organization responsible for each of the activities/ procedures listed below. Base:  All respondents  </a:t>
            </a:r>
            <a:r>
              <a:rPr lang="en-US" sz="800" dirty="0" smtClean="0">
                <a:solidFill>
                  <a:schemeClr val="tx1"/>
                </a:solidFill>
                <a:latin typeface="+mn-lt"/>
              </a:rPr>
              <a:t>2014 n=958</a:t>
            </a:r>
            <a:endParaRPr lang="en-US" sz="800" dirty="0">
              <a:solidFill>
                <a:schemeClr val="tx1"/>
              </a:solidFill>
              <a:latin typeface="+mn-lt"/>
            </a:endParaRPr>
          </a:p>
        </p:txBody>
      </p:sp>
      <p:pic>
        <p:nvPicPr>
          <p:cNvPr id="31"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620623" y="2650104"/>
            <a:ext cx="1035998" cy="313253"/>
          </a:xfrm>
          <a:prstGeom prst="rect">
            <a:avLst/>
          </a:prstGeom>
          <a:noFill/>
        </p:spPr>
      </p:pic>
      <p:pic>
        <p:nvPicPr>
          <p:cNvPr id="32"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4263075" y="3399809"/>
            <a:ext cx="1146945" cy="346800"/>
          </a:xfrm>
          <a:prstGeom prst="rect">
            <a:avLst/>
          </a:prstGeom>
          <a:noFill/>
        </p:spPr>
      </p:pic>
      <p:pic>
        <p:nvPicPr>
          <p:cNvPr id="35"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5917836" y="3010581"/>
            <a:ext cx="1287265" cy="389228"/>
          </a:xfrm>
          <a:prstGeom prst="rect">
            <a:avLst/>
          </a:prstGeom>
          <a:noFill/>
        </p:spPr>
      </p:pic>
      <p:sp>
        <p:nvSpPr>
          <p:cNvPr id="17" name="TextBox 16"/>
          <p:cNvSpPr txBox="1"/>
          <p:nvPr/>
        </p:nvSpPr>
        <p:spPr>
          <a:xfrm>
            <a:off x="7283024" y="2932790"/>
            <a:ext cx="710439" cy="369332"/>
          </a:xfrm>
          <a:prstGeom prst="rect">
            <a:avLst/>
          </a:prstGeom>
          <a:noFill/>
        </p:spPr>
        <p:txBody>
          <a:bodyPr wrap="square" rtlCol="0">
            <a:spAutoFit/>
          </a:bodyPr>
          <a:lstStyle/>
          <a:p>
            <a:r>
              <a:rPr lang="en-US" sz="1800" dirty="0" smtClean="0">
                <a:latin typeface="+mj-lt"/>
              </a:rPr>
              <a:t>CEAB</a:t>
            </a:r>
            <a:endParaRPr lang="en-US" sz="1800" dirty="0">
              <a:latin typeface="+mj-lt"/>
            </a:endParaRPr>
          </a:p>
        </p:txBody>
      </p:sp>
      <p:sp>
        <p:nvSpPr>
          <p:cNvPr id="19" name="Text Box 10"/>
          <p:cNvSpPr txBox="1">
            <a:spLocks noChangeArrowheads="1"/>
          </p:cNvSpPr>
          <p:nvPr/>
        </p:nvSpPr>
        <p:spPr bwMode="auto">
          <a:xfrm>
            <a:off x="619240" y="53141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(n=60)</a:t>
            </a:r>
            <a:endParaRPr lang="en-CA" sz="700" b="0" dirty="0">
              <a:latin typeface="Arial Narrow" pitchFamily="34" charset="0"/>
            </a:endParaRPr>
          </a:p>
        </p:txBody>
      </p:sp>
      <p:sp>
        <p:nvSpPr>
          <p:cNvPr id="20" name="Text Box 10"/>
          <p:cNvSpPr txBox="1">
            <a:spLocks noChangeArrowheads="1"/>
          </p:cNvSpPr>
          <p:nvPr/>
        </p:nvSpPr>
        <p:spPr bwMode="auto">
          <a:xfrm>
            <a:off x="2329316" y="483952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(n=227)</a:t>
            </a:r>
            <a:endParaRPr lang="en-CA" sz="700" b="0" dirty="0">
              <a:latin typeface="Arial Narrow" pitchFamily="34" charset="0"/>
            </a:endParaRPr>
          </a:p>
        </p:txBody>
      </p:sp>
      <p:sp>
        <p:nvSpPr>
          <p:cNvPr id="21" name="Text Box 10"/>
          <p:cNvSpPr txBox="1">
            <a:spLocks noChangeArrowheads="1"/>
          </p:cNvSpPr>
          <p:nvPr/>
        </p:nvSpPr>
        <p:spPr bwMode="auto">
          <a:xfrm>
            <a:off x="2911929" y="3205195"/>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(n=762)</a:t>
            </a:r>
            <a:endParaRPr lang="en-CA" sz="700" b="0" dirty="0">
              <a:latin typeface="Arial Narrow" pitchFamily="34" charset="0"/>
            </a:endParaRPr>
          </a:p>
        </p:txBody>
      </p:sp>
      <p:sp>
        <p:nvSpPr>
          <p:cNvPr id="22" name="Text Box 10"/>
          <p:cNvSpPr txBox="1">
            <a:spLocks noChangeArrowheads="1"/>
          </p:cNvSpPr>
          <p:nvPr/>
        </p:nvSpPr>
        <p:spPr bwMode="auto">
          <a:xfrm>
            <a:off x="1201853" y="2932204"/>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(n=868)</a:t>
            </a:r>
            <a:endParaRPr lang="en-CA" sz="700" b="0" dirty="0">
              <a:latin typeface="Arial Narrow" pitchFamily="34" charset="0"/>
            </a:endParaRPr>
          </a:p>
        </p:txBody>
      </p:sp>
      <p:sp>
        <p:nvSpPr>
          <p:cNvPr id="23" name="Text Box 10"/>
          <p:cNvSpPr txBox="1">
            <a:spLocks noChangeArrowheads="1"/>
          </p:cNvSpPr>
          <p:nvPr/>
        </p:nvSpPr>
        <p:spPr bwMode="auto">
          <a:xfrm>
            <a:off x="4035682" y="4707761"/>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(n=269)</a:t>
            </a:r>
            <a:endParaRPr lang="en-CA" sz="700" b="0" dirty="0">
              <a:latin typeface="Arial Narrow" pitchFamily="34" charset="0"/>
            </a:endParaRPr>
          </a:p>
        </p:txBody>
      </p:sp>
      <p:sp>
        <p:nvSpPr>
          <p:cNvPr id="24" name="Text Box 10"/>
          <p:cNvSpPr txBox="1">
            <a:spLocks noChangeArrowheads="1"/>
          </p:cNvSpPr>
          <p:nvPr/>
        </p:nvSpPr>
        <p:spPr bwMode="auto">
          <a:xfrm>
            <a:off x="4618295" y="398276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(n=504)</a:t>
            </a:r>
            <a:endParaRPr lang="en-CA" sz="700" b="0" dirty="0">
              <a:latin typeface="Arial Narrow" pitchFamily="34" charset="0"/>
            </a:endParaRPr>
          </a:p>
        </p:txBody>
      </p:sp>
      <p:sp>
        <p:nvSpPr>
          <p:cNvPr id="25" name="Text Box 10"/>
          <p:cNvSpPr txBox="1">
            <a:spLocks noChangeArrowheads="1"/>
          </p:cNvSpPr>
          <p:nvPr/>
        </p:nvSpPr>
        <p:spPr bwMode="auto">
          <a:xfrm>
            <a:off x="5740467" y="4200144"/>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(n=442)</a:t>
            </a:r>
            <a:endParaRPr lang="en-CA" sz="700" b="0" dirty="0">
              <a:latin typeface="Arial Narrow" pitchFamily="34" charset="0"/>
            </a:endParaRPr>
          </a:p>
        </p:txBody>
      </p:sp>
      <p:sp>
        <p:nvSpPr>
          <p:cNvPr id="26" name="Text Box 10"/>
          <p:cNvSpPr txBox="1">
            <a:spLocks noChangeArrowheads="1"/>
          </p:cNvSpPr>
          <p:nvPr/>
        </p:nvSpPr>
        <p:spPr bwMode="auto">
          <a:xfrm>
            <a:off x="6323080" y="373122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(n=596)</a:t>
            </a:r>
            <a:endParaRPr lang="en-CA" sz="700" b="0" dirty="0">
              <a:latin typeface="Arial Narrow" pitchFamily="34" charset="0"/>
            </a:endParaRPr>
          </a:p>
        </p:txBody>
      </p:sp>
      <p:sp>
        <p:nvSpPr>
          <p:cNvPr id="27" name="Text Box 10"/>
          <p:cNvSpPr txBox="1">
            <a:spLocks noChangeArrowheads="1"/>
          </p:cNvSpPr>
          <p:nvPr/>
        </p:nvSpPr>
        <p:spPr bwMode="auto">
          <a:xfrm>
            <a:off x="7458417" y="340525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(n=705)</a:t>
            </a:r>
            <a:endParaRPr lang="en-CA" sz="700" b="0" dirty="0">
              <a:latin typeface="Arial Narrow" pitchFamily="34" charset="0"/>
            </a:endParaRPr>
          </a:p>
        </p:txBody>
      </p:sp>
      <p:sp>
        <p:nvSpPr>
          <p:cNvPr id="28" name="Text Box 10"/>
          <p:cNvSpPr txBox="1">
            <a:spLocks noChangeArrowheads="1"/>
          </p:cNvSpPr>
          <p:nvPr/>
        </p:nvSpPr>
        <p:spPr bwMode="auto">
          <a:xfrm>
            <a:off x="8052838" y="4939547"/>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(n=182)</a:t>
            </a:r>
            <a:endParaRPr lang="en-CA" sz="700" b="0" dirty="0">
              <a:latin typeface="Arial Narrow" pitchFamily="34" charset="0"/>
            </a:endParaRPr>
          </a:p>
        </p:txBody>
      </p:sp>
      <p:sp>
        <p:nvSpPr>
          <p:cNvPr id="29" name="TextBox 28"/>
          <p:cNvSpPr txBox="1"/>
          <p:nvPr/>
        </p:nvSpPr>
        <p:spPr>
          <a:xfrm>
            <a:off x="3883214" y="4572848"/>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30" name="TextBox 29"/>
          <p:cNvSpPr txBox="1"/>
          <p:nvPr/>
        </p:nvSpPr>
        <p:spPr>
          <a:xfrm>
            <a:off x="7342399" y="3182111"/>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6" name="TextBox 35"/>
          <p:cNvSpPr txBox="1"/>
          <p:nvPr/>
        </p:nvSpPr>
        <p:spPr>
          <a:xfrm>
            <a:off x="5644286" y="403528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8" name="TextBox 37"/>
          <p:cNvSpPr txBox="1"/>
          <p:nvPr/>
        </p:nvSpPr>
        <p:spPr>
          <a:xfrm>
            <a:off x="4492695" y="3789066"/>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4" name="TextBox 33"/>
          <p:cNvSpPr txBox="1"/>
          <p:nvPr/>
        </p:nvSpPr>
        <p:spPr>
          <a:xfrm>
            <a:off x="6005631" y="3486120"/>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extLst>
      <p:ext uri="{BB962C8B-B14F-4D97-AF65-F5344CB8AC3E}">
        <p14:creationId xmlns:p14="http://schemas.microsoft.com/office/powerpoint/2010/main" val="35701475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 - 2013</a:t>
            </a:r>
          </a:p>
        </p:txBody>
      </p:sp>
      <p:sp>
        <p:nvSpPr>
          <p:cNvPr id="20484" name="Content Placeholder 40"/>
          <p:cNvSpPr>
            <a:spLocks noGrp="1"/>
          </p:cNvSpPr>
          <p:nvPr>
            <p:ph idx="1"/>
          </p:nvPr>
        </p:nvSpPr>
        <p:spPr bwMode="auto">
          <a:xfrm>
            <a:off x="352425" y="894307"/>
            <a:ext cx="845703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The majority of students are able to correctly identify that PEO is the organization responsible for licensing engineers (90%) and that PEO is the body that regulates the practice of professional engineers (80%).  Comparatively, seven in ten students knew that Engineers Canada is the organization that accredits University engineering programs (70%).  </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37</a:t>
            </a:fld>
            <a:endParaRPr lang="en-US" dirty="0"/>
          </a:p>
        </p:txBody>
      </p:sp>
      <p:grpSp>
        <p:nvGrpSpPr>
          <p:cNvPr id="3" name="Group 52"/>
          <p:cNvGrpSpPr>
            <a:grpSpLocks/>
          </p:cNvGrpSpPr>
          <p:nvPr/>
        </p:nvGrpSpPr>
        <p:grpSpPr bwMode="auto">
          <a:xfrm>
            <a:off x="319203" y="1955527"/>
            <a:ext cx="8521700" cy="4533552"/>
            <a:chOff x="180" y="1069"/>
            <a:chExt cx="5368" cy="3003"/>
          </a:xfrm>
        </p:grpSpPr>
        <p:graphicFrame>
          <p:nvGraphicFramePr>
            <p:cNvPr id="41" name="Object 4"/>
            <p:cNvGraphicFramePr>
              <a:graphicFrameLocks noChangeAspect="1"/>
            </p:cNvGraphicFramePr>
            <p:nvPr/>
          </p:nvGraphicFramePr>
          <p:xfrm>
            <a:off x="180" y="1206"/>
            <a:ext cx="5368" cy="2866"/>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736" y="1069"/>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2013 </a:t>
              </a:r>
              <a:r>
                <a:rPr lang="en-CA" sz="1400" dirty="0">
                  <a:solidFill>
                    <a:srgbClr val="003399"/>
                  </a:solidFill>
                  <a:latin typeface="+mj-lt"/>
                </a:rPr>
                <a:t>- Which Organization is Responsible for Each of the Follow Activities?</a:t>
              </a:r>
            </a:p>
          </p:txBody>
        </p:sp>
      </p:grpSp>
      <p:pic>
        <p:nvPicPr>
          <p:cNvPr id="2"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867286" y="2455948"/>
            <a:ext cx="1327666" cy="401444"/>
          </a:xfrm>
          <a:prstGeom prst="rect">
            <a:avLst/>
          </a:prstGeom>
          <a:noFill/>
        </p:spPr>
      </p:pic>
      <p:sp>
        <p:nvSpPr>
          <p:cNvPr id="33" name="Text Box 3"/>
          <p:cNvSpPr txBox="1">
            <a:spLocks noChangeArrowheads="1"/>
          </p:cNvSpPr>
          <p:nvPr/>
        </p:nvSpPr>
        <p:spPr bwMode="auto">
          <a:xfrm>
            <a:off x="312234" y="6362778"/>
            <a:ext cx="8572500" cy="215900"/>
          </a:xfrm>
          <a:prstGeom prst="rect">
            <a:avLst/>
          </a:prstGeom>
          <a:noFill/>
          <a:ln w="25400">
            <a:noFill/>
            <a:miter lim="800000"/>
            <a:headEnd/>
            <a:tailEnd/>
          </a:ln>
        </p:spPr>
        <p:txBody>
          <a:bodyPr>
            <a:spAutoFit/>
          </a:bodyPr>
          <a:lstStyle/>
          <a:p>
            <a:pPr algn="l"/>
            <a:r>
              <a:rPr lang="en-US" sz="800" dirty="0">
                <a:solidFill>
                  <a:schemeClr val="tx1"/>
                </a:solidFill>
                <a:latin typeface="+mn-lt"/>
              </a:rPr>
              <a:t>Q9. Please indicate the organization responsible for each of the activities/ procedures listed below. Base:  All respondents  </a:t>
            </a:r>
            <a:r>
              <a:rPr lang="en-US" sz="800" dirty="0" smtClean="0">
                <a:solidFill>
                  <a:schemeClr val="tx1"/>
                </a:solidFill>
                <a:latin typeface="+mn-lt"/>
              </a:rPr>
              <a:t>2013, n=1168</a:t>
            </a:r>
            <a:endParaRPr lang="en-US" sz="800" dirty="0">
              <a:solidFill>
                <a:schemeClr val="tx1"/>
              </a:solidFill>
              <a:latin typeface="+mn-lt"/>
            </a:endParaRPr>
          </a:p>
        </p:txBody>
      </p:sp>
      <p:pic>
        <p:nvPicPr>
          <p:cNvPr id="31"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515111" y="2751223"/>
            <a:ext cx="1327666" cy="401444"/>
          </a:xfrm>
          <a:prstGeom prst="rect">
            <a:avLst/>
          </a:prstGeom>
          <a:noFill/>
        </p:spPr>
      </p:pic>
      <p:pic>
        <p:nvPicPr>
          <p:cNvPr id="32"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4267711" y="3598948"/>
            <a:ext cx="1327666" cy="401444"/>
          </a:xfrm>
          <a:prstGeom prst="rect">
            <a:avLst/>
          </a:prstGeom>
          <a:noFill/>
        </p:spPr>
      </p:pic>
      <p:pic>
        <p:nvPicPr>
          <p:cNvPr id="35"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5877436" y="3103648"/>
            <a:ext cx="1327666" cy="401444"/>
          </a:xfrm>
          <a:prstGeom prst="rect">
            <a:avLst/>
          </a:prstGeom>
          <a:noFill/>
        </p:spPr>
      </p:pic>
      <p:sp>
        <p:nvSpPr>
          <p:cNvPr id="40" name="TextBox 39"/>
          <p:cNvSpPr txBox="1"/>
          <p:nvPr/>
        </p:nvSpPr>
        <p:spPr>
          <a:xfrm>
            <a:off x="7217628" y="3134523"/>
            <a:ext cx="869795" cy="369332"/>
          </a:xfrm>
          <a:prstGeom prst="rect">
            <a:avLst/>
          </a:prstGeom>
          <a:noFill/>
        </p:spPr>
        <p:txBody>
          <a:bodyPr wrap="square" rtlCol="0">
            <a:spAutoFit/>
          </a:bodyPr>
          <a:lstStyle/>
          <a:p>
            <a:r>
              <a:rPr lang="en-US" sz="1800" dirty="0" smtClean="0">
                <a:latin typeface="+mj-lt"/>
              </a:rPr>
              <a:t>CEAB</a:t>
            </a:r>
            <a:endParaRPr lang="en-US" sz="1800" dirty="0">
              <a:latin typeface="+mj-lt"/>
            </a:endParaRPr>
          </a:p>
        </p:txBody>
      </p:sp>
      <p:sp>
        <p:nvSpPr>
          <p:cNvPr id="42" name="Text Box 10"/>
          <p:cNvSpPr txBox="1">
            <a:spLocks noChangeArrowheads="1"/>
          </p:cNvSpPr>
          <p:nvPr/>
        </p:nvSpPr>
        <p:spPr bwMode="auto">
          <a:xfrm>
            <a:off x="670874" y="53141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(n=87)</a:t>
            </a:r>
            <a:endParaRPr lang="en-CA" sz="700" b="0" dirty="0">
              <a:latin typeface="Arial Narrow" pitchFamily="34" charset="0"/>
            </a:endParaRPr>
          </a:p>
        </p:txBody>
      </p:sp>
      <p:sp>
        <p:nvSpPr>
          <p:cNvPr id="43" name="Text Box 10"/>
          <p:cNvSpPr txBox="1">
            <a:spLocks noChangeArrowheads="1"/>
          </p:cNvSpPr>
          <p:nvPr/>
        </p:nvSpPr>
        <p:spPr bwMode="auto">
          <a:xfrm>
            <a:off x="2325803" y="484741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(n=277)</a:t>
            </a:r>
            <a:endParaRPr lang="en-CA" sz="700" b="0" dirty="0">
              <a:latin typeface="Arial Narrow" pitchFamily="34" charset="0"/>
            </a:endParaRPr>
          </a:p>
        </p:txBody>
      </p:sp>
      <p:sp>
        <p:nvSpPr>
          <p:cNvPr id="45" name="Text Box 10"/>
          <p:cNvSpPr txBox="1">
            <a:spLocks noChangeArrowheads="1"/>
          </p:cNvSpPr>
          <p:nvPr/>
        </p:nvSpPr>
        <p:spPr bwMode="auto">
          <a:xfrm>
            <a:off x="4068878" y="456166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(n=396)</a:t>
            </a:r>
            <a:endParaRPr lang="en-CA" sz="700" b="0" dirty="0">
              <a:latin typeface="Arial Narrow" pitchFamily="34" charset="0"/>
            </a:endParaRPr>
          </a:p>
        </p:txBody>
      </p:sp>
      <p:sp>
        <p:nvSpPr>
          <p:cNvPr id="46" name="Text Box 10"/>
          <p:cNvSpPr txBox="1">
            <a:spLocks noChangeArrowheads="1"/>
          </p:cNvSpPr>
          <p:nvPr/>
        </p:nvSpPr>
        <p:spPr bwMode="auto">
          <a:xfrm>
            <a:off x="5743664" y="4396186"/>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(n=467)</a:t>
            </a:r>
            <a:endParaRPr lang="en-CA" sz="700" b="0" dirty="0">
              <a:latin typeface="Arial Narrow" pitchFamily="34" charset="0"/>
            </a:endParaRPr>
          </a:p>
        </p:txBody>
      </p:sp>
      <p:sp>
        <p:nvSpPr>
          <p:cNvPr id="48" name="Text Box 10"/>
          <p:cNvSpPr txBox="1">
            <a:spLocks noChangeArrowheads="1"/>
          </p:cNvSpPr>
          <p:nvPr/>
        </p:nvSpPr>
        <p:spPr bwMode="auto">
          <a:xfrm>
            <a:off x="7459778" y="35615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(n=814)</a:t>
            </a:r>
            <a:endParaRPr lang="en-CA" sz="700" b="0" dirty="0">
              <a:latin typeface="Arial Narrow" pitchFamily="34" charset="0"/>
            </a:endParaRPr>
          </a:p>
        </p:txBody>
      </p:sp>
      <p:sp>
        <p:nvSpPr>
          <p:cNvPr id="50" name="Text Box 10"/>
          <p:cNvSpPr txBox="1">
            <a:spLocks noChangeArrowheads="1"/>
          </p:cNvSpPr>
          <p:nvPr/>
        </p:nvSpPr>
        <p:spPr bwMode="auto">
          <a:xfrm>
            <a:off x="1249478" y="298051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(n=1050)</a:t>
            </a:r>
            <a:endParaRPr lang="en-CA" sz="700" b="0" dirty="0">
              <a:latin typeface="Arial Narrow" pitchFamily="34" charset="0"/>
            </a:endParaRPr>
          </a:p>
        </p:txBody>
      </p:sp>
      <p:sp>
        <p:nvSpPr>
          <p:cNvPr id="52" name="Text Box 10"/>
          <p:cNvSpPr txBox="1">
            <a:spLocks noChangeArrowheads="1"/>
          </p:cNvSpPr>
          <p:nvPr/>
        </p:nvSpPr>
        <p:spPr bwMode="auto">
          <a:xfrm>
            <a:off x="2931851" y="3262711"/>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(n=932)</a:t>
            </a:r>
            <a:endParaRPr lang="en-CA" sz="700" b="0" dirty="0">
              <a:latin typeface="Arial Narrow" pitchFamily="34" charset="0"/>
            </a:endParaRPr>
          </a:p>
        </p:txBody>
      </p:sp>
      <p:sp>
        <p:nvSpPr>
          <p:cNvPr id="53" name="Text Box 10"/>
          <p:cNvSpPr txBox="1">
            <a:spLocks noChangeArrowheads="1"/>
          </p:cNvSpPr>
          <p:nvPr/>
        </p:nvSpPr>
        <p:spPr bwMode="auto">
          <a:xfrm>
            <a:off x="4645544" y="4220377"/>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(n=532)</a:t>
            </a:r>
            <a:endParaRPr lang="en-CA" sz="700" b="0" dirty="0">
              <a:latin typeface="Arial Narrow" pitchFamily="34" charset="0"/>
            </a:endParaRPr>
          </a:p>
        </p:txBody>
      </p:sp>
      <p:sp>
        <p:nvSpPr>
          <p:cNvPr id="54" name="Text Box 10"/>
          <p:cNvSpPr txBox="1">
            <a:spLocks noChangeArrowheads="1"/>
          </p:cNvSpPr>
          <p:nvPr/>
        </p:nvSpPr>
        <p:spPr bwMode="auto">
          <a:xfrm>
            <a:off x="6345353" y="369488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(n=758)</a:t>
            </a:r>
            <a:endParaRPr lang="en-CA" sz="700" b="0" dirty="0">
              <a:latin typeface="Arial Narrow" pitchFamily="34" charset="0"/>
            </a:endParaRPr>
          </a:p>
        </p:txBody>
      </p:sp>
      <p:sp>
        <p:nvSpPr>
          <p:cNvPr id="55" name="Text Box 10"/>
          <p:cNvSpPr txBox="1">
            <a:spLocks noChangeArrowheads="1"/>
          </p:cNvSpPr>
          <p:nvPr/>
        </p:nvSpPr>
        <p:spPr bwMode="auto">
          <a:xfrm>
            <a:off x="8039189" y="4896652"/>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(n=261)</a:t>
            </a:r>
            <a:endParaRPr lang="en-CA" sz="700" b="0" dirty="0">
              <a:latin typeface="Arial Narrow" pitchFamily="34" charset="0"/>
            </a:endParaRPr>
          </a:p>
        </p:txBody>
      </p:sp>
      <p:sp>
        <p:nvSpPr>
          <p:cNvPr id="57" name="Rectangle 56"/>
          <p:cNvSpPr/>
          <p:nvPr/>
        </p:nvSpPr>
        <p:spPr>
          <a:xfrm>
            <a:off x="247648" y="6557546"/>
            <a:ext cx="4991101" cy="307777"/>
          </a:xfrm>
          <a:prstGeom prst="rect">
            <a:avLst/>
          </a:prstGeom>
        </p:spPr>
        <p:txBody>
          <a:bodyPr wrap="square">
            <a:spAutoFit/>
          </a:bodyPr>
          <a:lstStyle/>
          <a:p>
            <a:pPr algn="l"/>
            <a:r>
              <a:rPr lang="en-US" sz="700" b="0" i="1" dirty="0" smtClean="0">
                <a:solidFill>
                  <a:schemeClr val="bg1">
                    <a:lumMod val="50000"/>
                  </a:schemeClr>
                </a:solidFill>
              </a:rPr>
              <a:t>Note that in 2013 the question was asked with one less option (Ontario Society of Professional Engineers was removed) and two of the response options were changed.   Comparisons with previous years should be made with caution.</a:t>
            </a:r>
            <a:endParaRPr lang="en-US" sz="500" i="1" dirty="0">
              <a:solidFill>
                <a:schemeClr val="bg1">
                  <a:lumMod val="50000"/>
                </a:schemeClr>
              </a:solidFill>
            </a:endParaRPr>
          </a:p>
        </p:txBody>
      </p:sp>
      <p:sp>
        <p:nvSpPr>
          <p:cNvPr id="27" name="TextBox 26"/>
          <p:cNvSpPr txBox="1"/>
          <p:nvPr/>
        </p:nvSpPr>
        <p:spPr>
          <a:xfrm>
            <a:off x="1105672" y="2862974"/>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29" name="TextBox 28"/>
          <p:cNvSpPr txBox="1"/>
          <p:nvPr/>
        </p:nvSpPr>
        <p:spPr>
          <a:xfrm>
            <a:off x="2812235" y="315266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4" name="TextBox 33"/>
          <p:cNvSpPr txBox="1"/>
          <p:nvPr/>
        </p:nvSpPr>
        <p:spPr>
          <a:xfrm>
            <a:off x="4466027" y="4097266"/>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7" name="TextBox 36"/>
          <p:cNvSpPr txBox="1"/>
          <p:nvPr/>
        </p:nvSpPr>
        <p:spPr>
          <a:xfrm>
            <a:off x="3963745" y="4420432"/>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9" name="TextBox 38"/>
          <p:cNvSpPr txBox="1"/>
          <p:nvPr/>
        </p:nvSpPr>
        <p:spPr>
          <a:xfrm>
            <a:off x="7363597" y="342597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Tree>
    <p:extLst>
      <p:ext uri="{BB962C8B-B14F-4D97-AF65-F5344CB8AC3E}">
        <p14:creationId xmlns:p14="http://schemas.microsoft.com/office/powerpoint/2010/main" val="37918303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 - 2012</a:t>
            </a:r>
          </a:p>
        </p:txBody>
      </p:sp>
      <p:sp>
        <p:nvSpPr>
          <p:cNvPr id="20484" name="Content Placeholder 40"/>
          <p:cNvSpPr>
            <a:spLocks noGrp="1"/>
          </p:cNvSpPr>
          <p:nvPr>
            <p:ph idx="1"/>
          </p:nvPr>
        </p:nvSpPr>
        <p:spPr bwMode="auto">
          <a:xfrm>
            <a:off x="352425" y="678407"/>
            <a:ext cx="8457038"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Consistent with 2011, a majority of students are able to correctly identify that PEO is the organization responsible for licensing engineers (85%), and that PEO is the body that regulates the practice of professional engineers (70%).  Comparatively, four in ten knew that PEO issues certificates of authorization to companies offering engineering services (40%), flat compared to previous years.  Nearly six in ten students knew that OSPE advocates on behalf of the engineering profession (62%) and name Engineers Canada as the organization that accredits University engineering programs (60%), of which the latter is directionally higher than in 2011.</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38</a:t>
            </a:fld>
            <a:endParaRPr lang="en-US" dirty="0"/>
          </a:p>
        </p:txBody>
      </p:sp>
      <p:grpSp>
        <p:nvGrpSpPr>
          <p:cNvPr id="3" name="Group 52"/>
          <p:cNvGrpSpPr>
            <a:grpSpLocks/>
          </p:cNvGrpSpPr>
          <p:nvPr/>
        </p:nvGrpSpPr>
        <p:grpSpPr bwMode="auto">
          <a:xfrm>
            <a:off x="319203" y="2120086"/>
            <a:ext cx="8521700" cy="4369001"/>
            <a:chOff x="180" y="1178"/>
            <a:chExt cx="5368" cy="2894"/>
          </a:xfrm>
        </p:grpSpPr>
        <p:graphicFrame>
          <p:nvGraphicFramePr>
            <p:cNvPr id="41" name="Object 4"/>
            <p:cNvGraphicFramePr>
              <a:graphicFrameLocks noChangeAspect="1"/>
            </p:cNvGraphicFramePr>
            <p:nvPr/>
          </p:nvGraphicFramePr>
          <p:xfrm>
            <a:off x="180" y="1461"/>
            <a:ext cx="5368" cy="2611"/>
          </p:xfrm>
          <a:graphic>
            <a:graphicData uri="http://schemas.openxmlformats.org/drawingml/2006/chart">
              <c:chart xmlns:c="http://schemas.openxmlformats.org/drawingml/2006/chart" xmlns:r="http://schemas.openxmlformats.org/officeDocument/2006/relationships" r:id="rId2"/>
            </a:graphicData>
          </a:graphic>
        </p:graphicFrame>
        <p:sp>
          <p:nvSpPr>
            <p:cNvPr id="20492" name="Text Box 7"/>
            <p:cNvSpPr txBox="1">
              <a:spLocks noChangeArrowheads="1"/>
            </p:cNvSpPr>
            <p:nvPr/>
          </p:nvSpPr>
          <p:spPr bwMode="auto">
            <a:xfrm>
              <a:off x="281" y="1698"/>
              <a:ext cx="561"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(n=1060)</a:t>
              </a:r>
              <a:endParaRPr lang="en-CA" b="0" dirty="0">
                <a:latin typeface="Arial Narrow" pitchFamily="34" charset="0"/>
              </a:endParaRPr>
            </a:p>
          </p:txBody>
        </p:sp>
        <p:sp>
          <p:nvSpPr>
            <p:cNvPr id="20493" name="Text Box 8"/>
            <p:cNvSpPr txBox="1">
              <a:spLocks noChangeArrowheads="1"/>
            </p:cNvSpPr>
            <p:nvPr/>
          </p:nvSpPr>
          <p:spPr bwMode="auto">
            <a:xfrm>
              <a:off x="590" y="3455"/>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a:t>
              </a:r>
              <a:endParaRPr lang="en-CA" b="0" dirty="0">
                <a:latin typeface="Arial Narrow" pitchFamily="34" charset="0"/>
              </a:endParaRPr>
            </a:p>
          </p:txBody>
        </p:sp>
        <p:sp>
          <p:nvSpPr>
            <p:cNvPr id="20494" name="Text Box 10"/>
            <p:cNvSpPr txBox="1">
              <a:spLocks noChangeArrowheads="1"/>
            </p:cNvSpPr>
            <p:nvPr/>
          </p:nvSpPr>
          <p:spPr bwMode="auto">
            <a:xfrm>
              <a:off x="874" y="3483"/>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(n=67)</a:t>
              </a:r>
              <a:endParaRPr lang="en-CA" b="0" dirty="0">
                <a:latin typeface="Arial Narrow" pitchFamily="34" charset="0"/>
              </a:endParaRPr>
            </a:p>
          </p:txBody>
        </p:sp>
        <p:sp>
          <p:nvSpPr>
            <p:cNvPr id="20495" name="Text Box 12"/>
            <p:cNvSpPr txBox="1">
              <a:spLocks noChangeArrowheads="1"/>
            </p:cNvSpPr>
            <p:nvPr/>
          </p:nvSpPr>
          <p:spPr bwMode="auto">
            <a:xfrm>
              <a:off x="1941" y="3230"/>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(n=208)</a:t>
              </a:r>
              <a:endParaRPr lang="en-CA" b="0" dirty="0">
                <a:latin typeface="Arial Narrow" pitchFamily="34" charset="0"/>
              </a:endParaRPr>
            </a:p>
          </p:txBody>
        </p:sp>
        <p:sp>
          <p:nvSpPr>
            <p:cNvPr id="20496" name="Text Box 13"/>
            <p:cNvSpPr txBox="1">
              <a:spLocks noChangeArrowheads="1"/>
            </p:cNvSpPr>
            <p:nvPr/>
          </p:nvSpPr>
          <p:spPr bwMode="auto">
            <a:xfrm>
              <a:off x="1351" y="2028"/>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(n=871)</a:t>
              </a:r>
              <a:endParaRPr lang="en-CA" b="0" dirty="0">
                <a:latin typeface="Arial Narrow" pitchFamily="34" charset="0"/>
              </a:endParaRPr>
            </a:p>
          </p:txBody>
        </p:sp>
        <p:sp>
          <p:nvSpPr>
            <p:cNvPr id="20497" name="Text Box 14"/>
            <p:cNvSpPr txBox="1">
              <a:spLocks noChangeArrowheads="1"/>
            </p:cNvSpPr>
            <p:nvPr/>
          </p:nvSpPr>
          <p:spPr bwMode="auto">
            <a:xfrm>
              <a:off x="1653" y="3278"/>
              <a:ext cx="351" cy="122"/>
            </a:xfrm>
            <a:prstGeom prst="rect">
              <a:avLst/>
            </a:prstGeom>
            <a:noFill/>
            <a:ln w="25400" algn="ctr">
              <a:noFill/>
              <a:miter lim="800000"/>
              <a:headEnd/>
              <a:tailEnd/>
            </a:ln>
          </p:spPr>
          <p:txBody>
            <a:bodyPr wrap="square">
              <a:spAutoFit/>
            </a:bodyPr>
            <a:lstStyle/>
            <a:p>
              <a:pPr algn="l"/>
              <a:r>
                <a:rPr lang="en-CA" b="0" dirty="0" smtClean="0">
                  <a:latin typeface="Arial Narrow" pitchFamily="34" charset="0"/>
                </a:rPr>
                <a:t>(n=174)</a:t>
              </a:r>
              <a:endParaRPr lang="en-CA" b="0" dirty="0">
                <a:latin typeface="Arial Narrow" pitchFamily="34" charset="0"/>
              </a:endParaRPr>
            </a:p>
          </p:txBody>
        </p:sp>
        <p:sp>
          <p:nvSpPr>
            <p:cNvPr id="20498" name="Text Box 17"/>
            <p:cNvSpPr txBox="1">
              <a:spLocks noChangeArrowheads="1"/>
            </p:cNvSpPr>
            <p:nvPr/>
          </p:nvSpPr>
          <p:spPr bwMode="auto">
            <a:xfrm>
              <a:off x="2707" y="3270"/>
              <a:ext cx="33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(n=177)</a:t>
              </a:r>
              <a:endParaRPr lang="en-CA" b="0" dirty="0">
                <a:latin typeface="Arial Narrow" pitchFamily="34" charset="0"/>
              </a:endParaRPr>
            </a:p>
          </p:txBody>
        </p:sp>
        <p:sp>
          <p:nvSpPr>
            <p:cNvPr id="20499" name="Text Box 18"/>
            <p:cNvSpPr txBox="1">
              <a:spLocks noChangeArrowheads="1"/>
            </p:cNvSpPr>
            <p:nvPr/>
          </p:nvSpPr>
          <p:spPr bwMode="auto">
            <a:xfrm>
              <a:off x="2443" y="2681"/>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(n=497)</a:t>
              </a:r>
              <a:endParaRPr lang="en-CA" b="0" dirty="0">
                <a:latin typeface="Arial Narrow" pitchFamily="34" charset="0"/>
              </a:endParaRPr>
            </a:p>
          </p:txBody>
        </p:sp>
        <p:sp>
          <p:nvSpPr>
            <p:cNvPr id="20500" name="Text Box 20"/>
            <p:cNvSpPr txBox="1">
              <a:spLocks noChangeArrowheads="1"/>
            </p:cNvSpPr>
            <p:nvPr/>
          </p:nvSpPr>
          <p:spPr bwMode="auto">
            <a:xfrm>
              <a:off x="3004" y="3199"/>
              <a:ext cx="370"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(n=212)</a:t>
              </a:r>
              <a:endParaRPr lang="en-CA" b="0" dirty="0">
                <a:latin typeface="Arial Narrow" pitchFamily="34" charset="0"/>
              </a:endParaRPr>
            </a:p>
          </p:txBody>
        </p:sp>
        <p:sp>
          <p:nvSpPr>
            <p:cNvPr id="20501" name="Text Box 22"/>
            <p:cNvSpPr txBox="1">
              <a:spLocks noChangeArrowheads="1"/>
            </p:cNvSpPr>
            <p:nvPr/>
          </p:nvSpPr>
          <p:spPr bwMode="auto">
            <a:xfrm>
              <a:off x="4565" y="3137"/>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(n=242)</a:t>
              </a:r>
              <a:endParaRPr lang="en-CA" b="0" dirty="0">
                <a:latin typeface="Arial Narrow" pitchFamily="34" charset="0"/>
              </a:endParaRPr>
            </a:p>
          </p:txBody>
        </p:sp>
        <p:sp>
          <p:nvSpPr>
            <p:cNvPr id="20502" name="Text Box 23"/>
            <p:cNvSpPr txBox="1">
              <a:spLocks noChangeArrowheads="1"/>
            </p:cNvSpPr>
            <p:nvPr/>
          </p:nvSpPr>
          <p:spPr bwMode="auto">
            <a:xfrm>
              <a:off x="4871" y="3377"/>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(n=112)</a:t>
              </a:r>
              <a:endParaRPr lang="en-CA" b="0" dirty="0">
                <a:latin typeface="Arial Narrow" pitchFamily="34" charset="0"/>
              </a:endParaRPr>
            </a:p>
          </p:txBody>
        </p:sp>
        <p:sp>
          <p:nvSpPr>
            <p:cNvPr id="20503" name="Text Box 25"/>
            <p:cNvSpPr txBox="1">
              <a:spLocks noChangeArrowheads="1"/>
            </p:cNvSpPr>
            <p:nvPr/>
          </p:nvSpPr>
          <p:spPr bwMode="auto">
            <a:xfrm>
              <a:off x="5158" y="2261"/>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(n=754)</a:t>
              </a:r>
              <a:endParaRPr lang="en-CA" b="0" dirty="0">
                <a:latin typeface="Arial Narrow" pitchFamily="34" charset="0"/>
              </a:endParaRPr>
            </a:p>
          </p:txBody>
        </p:sp>
        <p:sp>
          <p:nvSpPr>
            <p:cNvPr id="20504" name="Text Box 27"/>
            <p:cNvSpPr txBox="1">
              <a:spLocks noChangeArrowheads="1"/>
            </p:cNvSpPr>
            <p:nvPr/>
          </p:nvSpPr>
          <p:spPr bwMode="auto">
            <a:xfrm>
              <a:off x="3497" y="2786"/>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(n=444)</a:t>
              </a:r>
              <a:endParaRPr lang="en-CA" b="0" dirty="0">
                <a:latin typeface="Arial Narrow" pitchFamily="34" charset="0"/>
              </a:endParaRPr>
            </a:p>
          </p:txBody>
        </p:sp>
        <p:sp>
          <p:nvSpPr>
            <p:cNvPr id="20505" name="Text Box 28"/>
            <p:cNvSpPr txBox="1">
              <a:spLocks noChangeArrowheads="1"/>
            </p:cNvSpPr>
            <p:nvPr/>
          </p:nvSpPr>
          <p:spPr bwMode="auto">
            <a:xfrm>
              <a:off x="3789" y="2210"/>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(n=773)</a:t>
              </a:r>
              <a:endParaRPr lang="en-CA" b="0" dirty="0">
                <a:latin typeface="Arial Narrow" pitchFamily="34" charset="0"/>
              </a:endParaRPr>
            </a:p>
          </p:txBody>
        </p:sp>
        <p:sp>
          <p:nvSpPr>
            <p:cNvPr id="20506" name="Text Box 30"/>
            <p:cNvSpPr txBox="1">
              <a:spLocks noChangeArrowheads="1"/>
            </p:cNvSpPr>
            <p:nvPr/>
          </p:nvSpPr>
          <p:spPr bwMode="auto">
            <a:xfrm>
              <a:off x="4084" y="3110"/>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(n=280)</a:t>
              </a:r>
              <a:endParaRPr lang="en-CA" b="0" dirty="0">
                <a:latin typeface="Arial Narrow" pitchFamily="34" charset="0"/>
              </a:endParaRPr>
            </a:p>
          </p:txBody>
        </p:sp>
        <p:sp>
          <p:nvSpPr>
            <p:cNvPr id="20514" name="Text Box 45"/>
            <p:cNvSpPr txBox="1">
              <a:spLocks noChangeArrowheads="1"/>
            </p:cNvSpPr>
            <p:nvPr/>
          </p:nvSpPr>
          <p:spPr bwMode="auto">
            <a:xfrm>
              <a:off x="736" y="1178"/>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2012 </a:t>
              </a:r>
              <a:r>
                <a:rPr lang="en-CA" sz="1400" dirty="0">
                  <a:solidFill>
                    <a:srgbClr val="003399"/>
                  </a:solidFill>
                  <a:latin typeface="+mj-lt"/>
                </a:rPr>
                <a:t>- Which Organization is Responsible for Each of the Follow Activities?</a:t>
              </a:r>
            </a:p>
          </p:txBody>
        </p:sp>
      </p:grpSp>
      <p:pic>
        <p:nvPicPr>
          <p:cNvPr id="2"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352936" y="2255923"/>
            <a:ext cx="1327666" cy="401444"/>
          </a:xfrm>
          <a:prstGeom prst="rect">
            <a:avLst/>
          </a:prstGeom>
          <a:noFill/>
        </p:spPr>
      </p:pic>
      <p:pic>
        <p:nvPicPr>
          <p:cNvPr id="44"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261491" y="2771580"/>
            <a:ext cx="1327666" cy="401444"/>
          </a:xfrm>
          <a:prstGeom prst="rect">
            <a:avLst/>
          </a:prstGeom>
          <a:noFill/>
        </p:spPr>
      </p:pic>
      <p:pic>
        <p:nvPicPr>
          <p:cNvPr id="47" name="Picture 42" descr="http://ebmedia.eventbrite.com/s3-s3/eventlogos/3536632/1357296711-1.gif"/>
          <p:cNvPicPr>
            <a:picLocks noChangeAspect="1" noChangeArrowheads="1"/>
          </p:cNvPicPr>
          <p:nvPr/>
        </p:nvPicPr>
        <p:blipFill>
          <a:blip r:embed="rId4" cstate="print"/>
          <a:srcRect/>
          <a:stretch>
            <a:fillRect/>
          </a:stretch>
        </p:blipFill>
        <p:spPr bwMode="auto">
          <a:xfrm>
            <a:off x="5620487" y="3010824"/>
            <a:ext cx="1126219" cy="479155"/>
          </a:xfrm>
          <a:prstGeom prst="rect">
            <a:avLst/>
          </a:prstGeom>
          <a:noFill/>
        </p:spPr>
      </p:pic>
      <p:pic>
        <p:nvPicPr>
          <p:cNvPr id="49"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3911870" y="3769110"/>
            <a:ext cx="1327666" cy="401444"/>
          </a:xfrm>
          <a:prstGeom prst="rect">
            <a:avLst/>
          </a:prstGeom>
          <a:noFill/>
        </p:spPr>
      </p:pic>
      <p:sp>
        <p:nvSpPr>
          <p:cNvPr id="51" name="TextBox 50"/>
          <p:cNvSpPr txBox="1"/>
          <p:nvPr/>
        </p:nvSpPr>
        <p:spPr>
          <a:xfrm>
            <a:off x="8017728" y="3334548"/>
            <a:ext cx="869795" cy="369332"/>
          </a:xfrm>
          <a:prstGeom prst="rect">
            <a:avLst/>
          </a:prstGeom>
          <a:noFill/>
        </p:spPr>
        <p:txBody>
          <a:bodyPr wrap="square" rtlCol="0">
            <a:spAutoFit/>
          </a:bodyPr>
          <a:lstStyle/>
          <a:p>
            <a:r>
              <a:rPr lang="en-US" sz="1800" dirty="0" smtClean="0">
                <a:latin typeface="+mj-lt"/>
              </a:rPr>
              <a:t>CEAB</a:t>
            </a:r>
            <a:endParaRPr lang="en-US" sz="1800" dirty="0">
              <a:latin typeface="+mj-lt"/>
            </a:endParaRPr>
          </a:p>
        </p:txBody>
      </p:sp>
      <p:sp>
        <p:nvSpPr>
          <p:cNvPr id="33" name="Text Box 3"/>
          <p:cNvSpPr txBox="1">
            <a:spLocks noChangeArrowheads="1"/>
          </p:cNvSpPr>
          <p:nvPr/>
        </p:nvSpPr>
        <p:spPr bwMode="auto">
          <a:xfrm>
            <a:off x="312234" y="6343728"/>
            <a:ext cx="8572500" cy="215900"/>
          </a:xfrm>
          <a:prstGeom prst="rect">
            <a:avLst/>
          </a:prstGeom>
          <a:noFill/>
          <a:ln w="25400">
            <a:noFill/>
            <a:miter lim="800000"/>
            <a:headEnd/>
            <a:tailEnd/>
          </a:ln>
        </p:spPr>
        <p:txBody>
          <a:bodyPr>
            <a:spAutoFit/>
          </a:bodyPr>
          <a:lstStyle/>
          <a:p>
            <a:pPr algn="l"/>
            <a:r>
              <a:rPr lang="en-US" sz="800" dirty="0">
                <a:solidFill>
                  <a:schemeClr val="tx1"/>
                </a:solidFill>
                <a:latin typeface="+mn-lt"/>
              </a:rPr>
              <a:t>Q9. Please indicate the organization responsible for each of the activities/ procedures listed below. Base:  All respondents  </a:t>
            </a:r>
            <a:r>
              <a:rPr lang="en-US" sz="800" dirty="0" smtClean="0">
                <a:solidFill>
                  <a:schemeClr val="tx1"/>
                </a:solidFill>
                <a:latin typeface="+mn-lt"/>
              </a:rPr>
              <a:t>2012, n=1250</a:t>
            </a:r>
            <a:endParaRPr lang="en-US" sz="8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Organizational Responsibilities - 2011</a:t>
            </a:r>
          </a:p>
        </p:txBody>
      </p:sp>
      <p:sp>
        <p:nvSpPr>
          <p:cNvPr id="20484" name="Content Placeholder 40"/>
          <p:cNvSpPr>
            <a:spLocks noGrp="1"/>
          </p:cNvSpPr>
          <p:nvPr>
            <p:ph idx="1"/>
          </p:nvPr>
        </p:nvSpPr>
        <p:spPr bwMode="auto">
          <a:xfrm>
            <a:off x="352425" y="678407"/>
            <a:ext cx="8457038"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While a majority of students in 2011 are able to correctly identified that PEO is the organization responsible for licensing engineers (83%), and name PEO the body that regulates the practice of professional engineers (68%), these results are down compared to 2010.  Unchanged from last year, only one-in-four knew that PEO issues certificates of authorization to companies offering engineering services (42%). Slightly fewer respondents, than in 2010, knew that OSPE advocates on behalf of the engineering profession (63%) and name Engineers Canada as the organization that accredits University engineering programs (57%).</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39</a:t>
            </a:fld>
            <a:endParaRPr lang="en-US" dirty="0"/>
          </a:p>
        </p:txBody>
      </p:sp>
      <p:sp>
        <p:nvSpPr>
          <p:cNvPr id="20486" name="Text Box 3"/>
          <p:cNvSpPr txBox="1">
            <a:spLocks noChangeArrowheads="1"/>
          </p:cNvSpPr>
          <p:nvPr/>
        </p:nvSpPr>
        <p:spPr bwMode="auto">
          <a:xfrm>
            <a:off x="312234" y="6343728"/>
            <a:ext cx="8572500" cy="215900"/>
          </a:xfrm>
          <a:prstGeom prst="rect">
            <a:avLst/>
          </a:prstGeom>
          <a:noFill/>
          <a:ln w="25400">
            <a:noFill/>
            <a:miter lim="800000"/>
            <a:headEnd/>
            <a:tailEnd/>
          </a:ln>
        </p:spPr>
        <p:txBody>
          <a:bodyPr>
            <a:spAutoFit/>
          </a:bodyPr>
          <a:lstStyle/>
          <a:p>
            <a:pPr algn="l"/>
            <a:r>
              <a:rPr lang="en-US" sz="800" dirty="0">
                <a:solidFill>
                  <a:schemeClr val="tx1"/>
                </a:solidFill>
                <a:latin typeface="+mn-lt"/>
              </a:rPr>
              <a:t>Q9. Please indicate the organization responsible for each of the activities/ procedures listed below. Base:  All respondents  2011, n=955</a:t>
            </a:r>
          </a:p>
        </p:txBody>
      </p:sp>
      <p:grpSp>
        <p:nvGrpSpPr>
          <p:cNvPr id="20487" name="Group 52"/>
          <p:cNvGrpSpPr>
            <a:grpSpLocks/>
          </p:cNvGrpSpPr>
          <p:nvPr/>
        </p:nvGrpSpPr>
        <p:grpSpPr bwMode="auto">
          <a:xfrm>
            <a:off x="319203" y="2120086"/>
            <a:ext cx="8521700" cy="4369001"/>
            <a:chOff x="180" y="1178"/>
            <a:chExt cx="5368" cy="2894"/>
          </a:xfrm>
        </p:grpSpPr>
        <p:graphicFrame>
          <p:nvGraphicFramePr>
            <p:cNvPr id="41" name="Object 4"/>
            <p:cNvGraphicFramePr>
              <a:graphicFrameLocks noChangeAspect="1"/>
            </p:cNvGraphicFramePr>
            <p:nvPr/>
          </p:nvGraphicFramePr>
          <p:xfrm>
            <a:off x="180" y="1461"/>
            <a:ext cx="5368" cy="2611"/>
          </p:xfrm>
          <a:graphic>
            <a:graphicData uri="http://schemas.openxmlformats.org/drawingml/2006/chart">
              <c:chart xmlns:c="http://schemas.openxmlformats.org/drawingml/2006/chart" xmlns:r="http://schemas.openxmlformats.org/officeDocument/2006/relationships" r:id="rId2"/>
            </a:graphicData>
          </a:graphic>
        </p:graphicFrame>
        <p:sp>
          <p:nvSpPr>
            <p:cNvPr id="20492" name="Text Box 7"/>
            <p:cNvSpPr txBox="1">
              <a:spLocks noChangeArrowheads="1"/>
            </p:cNvSpPr>
            <p:nvPr/>
          </p:nvSpPr>
          <p:spPr bwMode="auto">
            <a:xfrm>
              <a:off x="281" y="1726"/>
              <a:ext cx="561" cy="122"/>
            </a:xfrm>
            <a:prstGeom prst="rect">
              <a:avLst/>
            </a:prstGeom>
            <a:noFill/>
            <a:ln w="25400" algn="ctr">
              <a:noFill/>
              <a:miter lim="800000"/>
              <a:headEnd/>
              <a:tailEnd/>
            </a:ln>
          </p:spPr>
          <p:txBody>
            <a:bodyPr>
              <a:spAutoFit/>
            </a:bodyPr>
            <a:lstStyle/>
            <a:p>
              <a:pPr algn="l"/>
              <a:r>
                <a:rPr lang="en-CA" b="0" dirty="0">
                  <a:latin typeface="Arial Narrow" pitchFamily="34" charset="0"/>
                </a:rPr>
                <a:t>(n=793)</a:t>
              </a:r>
            </a:p>
          </p:txBody>
        </p:sp>
        <p:sp>
          <p:nvSpPr>
            <p:cNvPr id="20493" name="Text Box 8"/>
            <p:cNvSpPr txBox="1">
              <a:spLocks noChangeArrowheads="1"/>
            </p:cNvSpPr>
            <p:nvPr/>
          </p:nvSpPr>
          <p:spPr bwMode="auto">
            <a:xfrm>
              <a:off x="590" y="3427"/>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(n=71)</a:t>
              </a:r>
            </a:p>
          </p:txBody>
        </p:sp>
        <p:sp>
          <p:nvSpPr>
            <p:cNvPr id="20494" name="Text Box 10"/>
            <p:cNvSpPr txBox="1">
              <a:spLocks noChangeArrowheads="1"/>
            </p:cNvSpPr>
            <p:nvPr/>
          </p:nvSpPr>
          <p:spPr bwMode="auto">
            <a:xfrm>
              <a:off x="874" y="3483"/>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(n=45)</a:t>
              </a:r>
            </a:p>
          </p:txBody>
        </p:sp>
        <p:sp>
          <p:nvSpPr>
            <p:cNvPr id="20495" name="Text Box 12"/>
            <p:cNvSpPr txBox="1">
              <a:spLocks noChangeArrowheads="1"/>
            </p:cNvSpPr>
            <p:nvPr/>
          </p:nvSpPr>
          <p:spPr bwMode="auto">
            <a:xfrm>
              <a:off x="1941" y="3230"/>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(n=153)</a:t>
              </a:r>
            </a:p>
          </p:txBody>
        </p:sp>
        <p:sp>
          <p:nvSpPr>
            <p:cNvPr id="20496" name="Text Box 13"/>
            <p:cNvSpPr txBox="1">
              <a:spLocks noChangeArrowheads="1"/>
            </p:cNvSpPr>
            <p:nvPr/>
          </p:nvSpPr>
          <p:spPr bwMode="auto">
            <a:xfrm>
              <a:off x="1351" y="2065"/>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(n=652)</a:t>
              </a:r>
            </a:p>
          </p:txBody>
        </p:sp>
        <p:sp>
          <p:nvSpPr>
            <p:cNvPr id="20497" name="Text Box 14"/>
            <p:cNvSpPr txBox="1">
              <a:spLocks noChangeArrowheads="1"/>
            </p:cNvSpPr>
            <p:nvPr/>
          </p:nvSpPr>
          <p:spPr bwMode="auto">
            <a:xfrm>
              <a:off x="1653" y="3232"/>
              <a:ext cx="351" cy="122"/>
            </a:xfrm>
            <a:prstGeom prst="rect">
              <a:avLst/>
            </a:prstGeom>
            <a:noFill/>
            <a:ln w="25400" algn="ctr">
              <a:noFill/>
              <a:miter lim="800000"/>
              <a:headEnd/>
              <a:tailEnd/>
            </a:ln>
          </p:spPr>
          <p:txBody>
            <a:bodyPr wrap="square">
              <a:spAutoFit/>
            </a:bodyPr>
            <a:lstStyle/>
            <a:p>
              <a:pPr algn="l"/>
              <a:r>
                <a:rPr lang="en-CA" b="0" dirty="0">
                  <a:latin typeface="Arial Narrow" pitchFamily="34" charset="0"/>
                </a:rPr>
                <a:t>(n=155)</a:t>
              </a:r>
            </a:p>
          </p:txBody>
        </p:sp>
        <p:sp>
          <p:nvSpPr>
            <p:cNvPr id="20498" name="Text Box 17"/>
            <p:cNvSpPr txBox="1">
              <a:spLocks noChangeArrowheads="1"/>
            </p:cNvSpPr>
            <p:nvPr/>
          </p:nvSpPr>
          <p:spPr bwMode="auto">
            <a:xfrm>
              <a:off x="2707" y="3261"/>
              <a:ext cx="339" cy="122"/>
            </a:xfrm>
            <a:prstGeom prst="rect">
              <a:avLst/>
            </a:prstGeom>
            <a:noFill/>
            <a:ln w="25400" algn="ctr">
              <a:noFill/>
              <a:miter lim="800000"/>
              <a:headEnd/>
              <a:tailEnd/>
            </a:ln>
          </p:spPr>
          <p:txBody>
            <a:bodyPr>
              <a:spAutoFit/>
            </a:bodyPr>
            <a:lstStyle/>
            <a:p>
              <a:pPr algn="l"/>
              <a:r>
                <a:rPr lang="en-CA" b="0" dirty="0">
                  <a:latin typeface="Arial Narrow" pitchFamily="34" charset="0"/>
                </a:rPr>
                <a:t>(n=145)</a:t>
              </a:r>
            </a:p>
          </p:txBody>
        </p:sp>
        <p:sp>
          <p:nvSpPr>
            <p:cNvPr id="20499" name="Text Box 18"/>
            <p:cNvSpPr txBox="1">
              <a:spLocks noChangeArrowheads="1"/>
            </p:cNvSpPr>
            <p:nvPr/>
          </p:nvSpPr>
          <p:spPr bwMode="auto">
            <a:xfrm>
              <a:off x="2443" y="2644"/>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(n=397)</a:t>
              </a:r>
            </a:p>
          </p:txBody>
        </p:sp>
        <p:sp>
          <p:nvSpPr>
            <p:cNvPr id="20500" name="Text Box 20"/>
            <p:cNvSpPr txBox="1">
              <a:spLocks noChangeArrowheads="1"/>
            </p:cNvSpPr>
            <p:nvPr/>
          </p:nvSpPr>
          <p:spPr bwMode="auto">
            <a:xfrm>
              <a:off x="3004" y="3199"/>
              <a:ext cx="370" cy="122"/>
            </a:xfrm>
            <a:prstGeom prst="rect">
              <a:avLst/>
            </a:prstGeom>
            <a:noFill/>
            <a:ln w="25400" algn="ctr">
              <a:noFill/>
              <a:miter lim="800000"/>
              <a:headEnd/>
              <a:tailEnd/>
            </a:ln>
          </p:spPr>
          <p:txBody>
            <a:bodyPr>
              <a:spAutoFit/>
            </a:bodyPr>
            <a:lstStyle/>
            <a:p>
              <a:pPr algn="l"/>
              <a:r>
                <a:rPr lang="en-CA" b="0" dirty="0">
                  <a:latin typeface="Arial Narrow" pitchFamily="34" charset="0"/>
                </a:rPr>
                <a:t>(n=171)</a:t>
              </a:r>
            </a:p>
          </p:txBody>
        </p:sp>
        <p:sp>
          <p:nvSpPr>
            <p:cNvPr id="20501" name="Text Box 22"/>
            <p:cNvSpPr txBox="1">
              <a:spLocks noChangeArrowheads="1"/>
            </p:cNvSpPr>
            <p:nvPr/>
          </p:nvSpPr>
          <p:spPr bwMode="auto">
            <a:xfrm>
              <a:off x="4565" y="3109"/>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(n=202)</a:t>
              </a:r>
            </a:p>
          </p:txBody>
        </p:sp>
        <p:sp>
          <p:nvSpPr>
            <p:cNvPr id="20502" name="Text Box 23"/>
            <p:cNvSpPr txBox="1">
              <a:spLocks noChangeArrowheads="1"/>
            </p:cNvSpPr>
            <p:nvPr/>
          </p:nvSpPr>
          <p:spPr bwMode="auto">
            <a:xfrm>
              <a:off x="4871" y="3359"/>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(n=93)</a:t>
              </a:r>
            </a:p>
          </p:txBody>
        </p:sp>
        <p:sp>
          <p:nvSpPr>
            <p:cNvPr id="20503" name="Text Box 25"/>
            <p:cNvSpPr txBox="1">
              <a:spLocks noChangeArrowheads="1"/>
            </p:cNvSpPr>
            <p:nvPr/>
          </p:nvSpPr>
          <p:spPr bwMode="auto">
            <a:xfrm>
              <a:off x="5158" y="2316"/>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(n=549)</a:t>
              </a:r>
            </a:p>
          </p:txBody>
        </p:sp>
        <p:sp>
          <p:nvSpPr>
            <p:cNvPr id="20504" name="Text Box 27"/>
            <p:cNvSpPr txBox="1">
              <a:spLocks noChangeArrowheads="1"/>
            </p:cNvSpPr>
            <p:nvPr/>
          </p:nvSpPr>
          <p:spPr bwMode="auto">
            <a:xfrm>
              <a:off x="3497" y="2786"/>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(n=330)</a:t>
              </a:r>
            </a:p>
          </p:txBody>
        </p:sp>
        <p:sp>
          <p:nvSpPr>
            <p:cNvPr id="20505" name="Text Box 28"/>
            <p:cNvSpPr txBox="1">
              <a:spLocks noChangeArrowheads="1"/>
            </p:cNvSpPr>
            <p:nvPr/>
          </p:nvSpPr>
          <p:spPr bwMode="auto">
            <a:xfrm>
              <a:off x="3789" y="2192"/>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(n=599)</a:t>
              </a:r>
            </a:p>
          </p:txBody>
        </p:sp>
        <p:sp>
          <p:nvSpPr>
            <p:cNvPr id="20506" name="Text Box 30"/>
            <p:cNvSpPr txBox="1">
              <a:spLocks noChangeArrowheads="1"/>
            </p:cNvSpPr>
            <p:nvPr/>
          </p:nvSpPr>
          <p:spPr bwMode="auto">
            <a:xfrm>
              <a:off x="4084" y="3119"/>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(n=205)</a:t>
              </a:r>
            </a:p>
          </p:txBody>
        </p:sp>
        <p:sp>
          <p:nvSpPr>
            <p:cNvPr id="20514" name="Text Box 45"/>
            <p:cNvSpPr txBox="1">
              <a:spLocks noChangeArrowheads="1"/>
            </p:cNvSpPr>
            <p:nvPr/>
          </p:nvSpPr>
          <p:spPr bwMode="auto">
            <a:xfrm>
              <a:off x="736" y="1178"/>
              <a:ext cx="4224" cy="202"/>
            </a:xfrm>
            <a:prstGeom prst="rect">
              <a:avLst/>
            </a:prstGeom>
            <a:noFill/>
            <a:ln w="25400" algn="ctr">
              <a:noFill/>
              <a:miter lim="800000"/>
              <a:headEnd/>
              <a:tailEnd/>
            </a:ln>
          </p:spPr>
          <p:txBody>
            <a:bodyPr>
              <a:spAutoFit/>
            </a:bodyPr>
            <a:lstStyle/>
            <a:p>
              <a:r>
                <a:rPr lang="en-CA" sz="1400" dirty="0">
                  <a:solidFill>
                    <a:srgbClr val="003399"/>
                  </a:solidFill>
                  <a:latin typeface="+mj-lt"/>
                </a:rPr>
                <a:t>2011 - Which Organization is Responsible for Each of the Follow Activities?</a:t>
              </a:r>
            </a:p>
          </p:txBody>
        </p:sp>
      </p:grpSp>
      <p:pic>
        <p:nvPicPr>
          <p:cNvPr id="2"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533051" y="2352905"/>
            <a:ext cx="1327666" cy="401444"/>
          </a:xfrm>
          <a:prstGeom prst="rect">
            <a:avLst/>
          </a:prstGeom>
          <a:noFill/>
        </p:spPr>
      </p:pic>
      <p:sp>
        <p:nvSpPr>
          <p:cNvPr id="43" name="TextBox 42"/>
          <p:cNvSpPr txBox="1"/>
          <p:nvPr/>
        </p:nvSpPr>
        <p:spPr>
          <a:xfrm>
            <a:off x="136542" y="2697599"/>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4"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261491" y="2854710"/>
            <a:ext cx="1327666" cy="401444"/>
          </a:xfrm>
          <a:prstGeom prst="rect">
            <a:avLst/>
          </a:prstGeom>
          <a:noFill/>
        </p:spPr>
      </p:pic>
      <p:sp>
        <p:nvSpPr>
          <p:cNvPr id="45" name="TextBox 44"/>
          <p:cNvSpPr txBox="1"/>
          <p:nvPr/>
        </p:nvSpPr>
        <p:spPr>
          <a:xfrm>
            <a:off x="1832589" y="3213371"/>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7" name="Picture 42" descr="http://ebmedia.eventbrite.com/s3-s3/eventlogos/3536632/1357296711-1.gif"/>
          <p:cNvPicPr>
            <a:picLocks noChangeAspect="1" noChangeArrowheads="1"/>
          </p:cNvPicPr>
          <p:nvPr/>
        </p:nvPicPr>
        <p:blipFill>
          <a:blip r:embed="rId4" cstate="print"/>
          <a:srcRect/>
          <a:stretch>
            <a:fillRect/>
          </a:stretch>
        </p:blipFill>
        <p:spPr bwMode="auto">
          <a:xfrm>
            <a:off x="5620487" y="3010824"/>
            <a:ext cx="1126219" cy="479155"/>
          </a:xfrm>
          <a:prstGeom prst="rect">
            <a:avLst/>
          </a:prstGeom>
          <a:noFill/>
        </p:spPr>
      </p:pic>
      <p:sp>
        <p:nvSpPr>
          <p:cNvPr id="48" name="TextBox 47"/>
          <p:cNvSpPr txBox="1"/>
          <p:nvPr/>
        </p:nvSpPr>
        <p:spPr>
          <a:xfrm>
            <a:off x="5663440" y="3480790"/>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9"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3911870" y="3769110"/>
            <a:ext cx="1327666" cy="401444"/>
          </a:xfrm>
          <a:prstGeom prst="rect">
            <a:avLst/>
          </a:prstGeom>
          <a:noFill/>
        </p:spPr>
      </p:pic>
      <p:sp>
        <p:nvSpPr>
          <p:cNvPr id="51" name="TextBox 50"/>
          <p:cNvSpPr txBox="1"/>
          <p:nvPr/>
        </p:nvSpPr>
        <p:spPr>
          <a:xfrm>
            <a:off x="8017728" y="3389968"/>
            <a:ext cx="869795" cy="369332"/>
          </a:xfrm>
          <a:prstGeom prst="rect">
            <a:avLst/>
          </a:prstGeom>
          <a:noFill/>
        </p:spPr>
        <p:txBody>
          <a:bodyPr wrap="square" rtlCol="0">
            <a:spAutoFit/>
          </a:bodyPr>
          <a:lstStyle/>
          <a:p>
            <a:r>
              <a:rPr lang="en-US" sz="1800" dirty="0" smtClean="0">
                <a:latin typeface="+mj-lt"/>
              </a:rPr>
              <a:t>CEAB</a:t>
            </a:r>
            <a:endParaRPr lang="en-US" sz="1800" dirty="0">
              <a:latin typeface="+mj-lt"/>
            </a:endParaRPr>
          </a:p>
        </p:txBody>
      </p:sp>
      <p:sp>
        <p:nvSpPr>
          <p:cNvPr id="52" name="TextBox 51"/>
          <p:cNvSpPr txBox="1"/>
          <p:nvPr/>
        </p:nvSpPr>
        <p:spPr>
          <a:xfrm>
            <a:off x="7838513" y="3690475"/>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Methodology</a:t>
            </a:r>
          </a:p>
        </p:txBody>
      </p:sp>
      <p:sp>
        <p:nvSpPr>
          <p:cNvPr id="78851" name="Rectangle 3"/>
          <p:cNvSpPr>
            <a:spLocks noGrp="1" noChangeArrowheads="1"/>
          </p:cNvSpPr>
          <p:nvPr>
            <p:ph idx="1"/>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The online survey was conducted between January 27 to March 14, 2014 with final year engineering students. </a:t>
            </a:r>
          </a:p>
          <a:p>
            <a:pPr>
              <a:lnSpc>
                <a:spcPct val="100000"/>
              </a:lnSpc>
              <a:spcBef>
                <a:spcPts val="600"/>
              </a:spcBef>
              <a:spcAft>
                <a:spcPts val="600"/>
              </a:spcAft>
            </a:pPr>
            <a:r>
              <a:rPr lang="en-CA" dirty="0" smtClean="0"/>
              <a:t> All university Faculties of Engineering with CEAB accredited programs were invited to participate in the study and were asked to send the online survey to all final year engineering students registered in their Engineering program. </a:t>
            </a:r>
          </a:p>
          <a:p>
            <a:pPr>
              <a:lnSpc>
                <a:spcPct val="100000"/>
              </a:lnSpc>
              <a:spcBef>
                <a:spcPts val="600"/>
              </a:spcBef>
              <a:spcAft>
                <a:spcPts val="600"/>
              </a:spcAft>
            </a:pPr>
            <a:r>
              <a:rPr lang="en-CA" dirty="0" smtClean="0"/>
              <a:t>The link to the online survey was sent to the universities and each school was requested to send the survey link to all qualified students on January 27, 2014.  </a:t>
            </a:r>
          </a:p>
          <a:p>
            <a:pPr>
              <a:lnSpc>
                <a:spcPct val="100000"/>
              </a:lnSpc>
              <a:spcBef>
                <a:spcPts val="600"/>
              </a:spcBef>
              <a:spcAft>
                <a:spcPts val="600"/>
              </a:spcAft>
            </a:pPr>
            <a:r>
              <a:rPr lang="en-CA" dirty="0" smtClean="0"/>
              <a:t>The survey was offered in both English and French.</a:t>
            </a:r>
          </a:p>
          <a:p>
            <a:pPr>
              <a:lnSpc>
                <a:spcPct val="100000"/>
              </a:lnSpc>
              <a:spcBef>
                <a:spcPts val="600"/>
              </a:spcBef>
              <a:spcAft>
                <a:spcPts val="600"/>
              </a:spcAft>
            </a:pPr>
            <a:r>
              <a:rPr lang="en-CA" dirty="0" smtClean="0"/>
              <a:t>A total of 39 universities participated in the research and 2,046 students completed the survey. </a:t>
            </a:r>
            <a:r>
              <a:rPr lang="en-CA" dirty="0"/>
              <a:t>Within </a:t>
            </a:r>
            <a:r>
              <a:rPr lang="en-CA" dirty="0" smtClean="0"/>
              <a:t>Ontario specifically</a:t>
            </a:r>
            <a:r>
              <a:rPr lang="en-CA" dirty="0"/>
              <a:t>, </a:t>
            </a:r>
            <a:r>
              <a:rPr lang="en-CA" dirty="0" smtClean="0"/>
              <a:t>15 </a:t>
            </a:r>
            <a:r>
              <a:rPr lang="en-CA" dirty="0"/>
              <a:t>schools participated and a total of </a:t>
            </a:r>
            <a:r>
              <a:rPr lang="en-CA" dirty="0" smtClean="0"/>
              <a:t>n=958 </a:t>
            </a:r>
            <a:r>
              <a:rPr lang="en-CA" dirty="0"/>
              <a:t>students completed the survey.</a:t>
            </a:r>
          </a:p>
          <a:p>
            <a:pPr>
              <a:lnSpc>
                <a:spcPct val="100000"/>
              </a:lnSpc>
              <a:spcBef>
                <a:spcPts val="600"/>
              </a:spcBef>
              <a:spcAft>
                <a:spcPts val="600"/>
              </a:spcAft>
            </a:pPr>
            <a:r>
              <a:rPr lang="en-CA" dirty="0" smtClean="0"/>
              <a:t>The margin of error for this study on the overall data (n=958) is ± 3.2%, 19 times out of 20.</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17311277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Organizational Responsibilities - 2010</a:t>
            </a:r>
          </a:p>
        </p:txBody>
      </p:sp>
      <p:sp>
        <p:nvSpPr>
          <p:cNvPr id="21508" name="Content Placeholder 44"/>
          <p:cNvSpPr>
            <a:spLocks noGrp="1"/>
          </p:cNvSpPr>
          <p:nvPr>
            <p:ph idx="1"/>
          </p:nvPr>
        </p:nvSpPr>
        <p:spPr bwMode="auto">
          <a:xfrm>
            <a:off x="352425" y="745312"/>
            <a:ext cx="8468190"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Close to nine in ten (87%) of students in 2010 correctly identified that PEO is the organization responsible for licensing engineers, while a large majority (76%) named PEO the body that regulates the practice of professional engineers.  Only one-in-four knew that PEO issues certificates of authorization to companies offering engineering services (44%). Two thirds of students knew that OSPE advocates on behalf of the engineering profession (66%), and Engineers Canada is the organization that accredits university engineering programs (63%).</a:t>
            </a:r>
          </a:p>
        </p:txBody>
      </p:sp>
      <p:sp>
        <p:nvSpPr>
          <p:cNvPr id="2150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51562CA-925B-4DE6-BE5F-09C2573DC0EC}" type="slidenum">
              <a:rPr lang="en-US"/>
              <a:pPr/>
              <a:t>40</a:t>
            </a:fld>
            <a:endParaRPr lang="en-US" dirty="0"/>
          </a:p>
        </p:txBody>
      </p:sp>
      <p:sp>
        <p:nvSpPr>
          <p:cNvPr id="2" name="Text Box 3"/>
          <p:cNvSpPr txBox="1">
            <a:spLocks noChangeArrowheads="1"/>
          </p:cNvSpPr>
          <p:nvPr/>
        </p:nvSpPr>
        <p:spPr bwMode="auto">
          <a:xfrm>
            <a:off x="334537" y="6329168"/>
            <a:ext cx="8572500"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Base:  All respondents  2010, n=883</a:t>
            </a:r>
          </a:p>
        </p:txBody>
      </p:sp>
      <p:grpSp>
        <p:nvGrpSpPr>
          <p:cNvPr id="21511" name="Group 52"/>
          <p:cNvGrpSpPr>
            <a:grpSpLocks/>
          </p:cNvGrpSpPr>
          <p:nvPr/>
        </p:nvGrpSpPr>
        <p:grpSpPr bwMode="auto">
          <a:xfrm>
            <a:off x="275117" y="1830781"/>
            <a:ext cx="8534400" cy="4524498"/>
            <a:chOff x="180" y="1075"/>
            <a:chExt cx="5376" cy="2997"/>
          </a:xfrm>
        </p:grpSpPr>
        <p:graphicFrame>
          <p:nvGraphicFramePr>
            <p:cNvPr id="45" name="Object 4"/>
            <p:cNvGraphicFramePr>
              <a:graphicFrameLocks noChangeAspect="1"/>
            </p:cNvGraphicFramePr>
            <p:nvPr/>
          </p:nvGraphicFramePr>
          <p:xfrm>
            <a:off x="180" y="1295"/>
            <a:ext cx="5368" cy="2777"/>
          </p:xfrm>
          <a:graphic>
            <a:graphicData uri="http://schemas.openxmlformats.org/drawingml/2006/chart">
              <c:chart xmlns:c="http://schemas.openxmlformats.org/drawingml/2006/chart" xmlns:r="http://schemas.openxmlformats.org/officeDocument/2006/relationships" r:id="rId2"/>
            </a:graphicData>
          </a:graphic>
        </p:graphicFrame>
        <p:sp>
          <p:nvSpPr>
            <p:cNvPr id="21512" name="Text Box 7"/>
            <p:cNvSpPr txBox="1">
              <a:spLocks noChangeArrowheads="1"/>
            </p:cNvSpPr>
            <p:nvPr/>
          </p:nvSpPr>
          <p:spPr bwMode="auto">
            <a:xfrm>
              <a:off x="239" y="1512"/>
              <a:ext cx="561" cy="122"/>
            </a:xfrm>
            <a:prstGeom prst="rect">
              <a:avLst/>
            </a:prstGeom>
            <a:noFill/>
            <a:ln w="25400" algn="ctr">
              <a:noFill/>
              <a:miter lim="800000"/>
              <a:headEnd/>
              <a:tailEnd/>
            </a:ln>
          </p:spPr>
          <p:txBody>
            <a:bodyPr>
              <a:spAutoFit/>
            </a:bodyPr>
            <a:lstStyle/>
            <a:p>
              <a:pPr algn="l"/>
              <a:r>
                <a:rPr lang="en-CA" b="0" dirty="0">
                  <a:latin typeface="Arial Narrow" pitchFamily="34" charset="0"/>
                </a:rPr>
                <a:t>(n=768)</a:t>
              </a:r>
            </a:p>
          </p:txBody>
        </p:sp>
        <p:sp>
          <p:nvSpPr>
            <p:cNvPr id="21513" name="Text Box 8"/>
            <p:cNvSpPr txBox="1">
              <a:spLocks noChangeArrowheads="1"/>
            </p:cNvSpPr>
            <p:nvPr/>
          </p:nvSpPr>
          <p:spPr bwMode="auto">
            <a:xfrm>
              <a:off x="473" y="3398"/>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(n=60)</a:t>
              </a:r>
            </a:p>
          </p:txBody>
        </p:sp>
        <p:sp>
          <p:nvSpPr>
            <p:cNvPr id="21514" name="Text Box 9"/>
            <p:cNvSpPr txBox="1">
              <a:spLocks noChangeArrowheads="1"/>
            </p:cNvSpPr>
            <p:nvPr/>
          </p:nvSpPr>
          <p:spPr bwMode="auto">
            <a:xfrm>
              <a:off x="694" y="3478"/>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(n=38) </a:t>
              </a:r>
            </a:p>
          </p:txBody>
        </p:sp>
        <p:sp>
          <p:nvSpPr>
            <p:cNvPr id="21515" name="Text Box 10"/>
            <p:cNvSpPr txBox="1">
              <a:spLocks noChangeArrowheads="1"/>
            </p:cNvSpPr>
            <p:nvPr/>
          </p:nvSpPr>
          <p:spPr bwMode="auto">
            <a:xfrm>
              <a:off x="904" y="3382"/>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(n=108)</a:t>
              </a:r>
            </a:p>
          </p:txBody>
        </p:sp>
        <p:sp>
          <p:nvSpPr>
            <p:cNvPr id="21516" name="Text Box 12"/>
            <p:cNvSpPr txBox="1">
              <a:spLocks noChangeArrowheads="1"/>
            </p:cNvSpPr>
            <p:nvPr/>
          </p:nvSpPr>
          <p:spPr bwMode="auto">
            <a:xfrm>
              <a:off x="1971" y="3284"/>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(n=159)</a:t>
              </a:r>
            </a:p>
          </p:txBody>
        </p:sp>
        <p:sp>
          <p:nvSpPr>
            <p:cNvPr id="21517" name="Text Box 13"/>
            <p:cNvSpPr txBox="1">
              <a:spLocks noChangeArrowheads="1"/>
            </p:cNvSpPr>
            <p:nvPr/>
          </p:nvSpPr>
          <p:spPr bwMode="auto">
            <a:xfrm>
              <a:off x="1324" y="1765"/>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(n=670)</a:t>
              </a:r>
            </a:p>
          </p:txBody>
        </p:sp>
        <p:sp>
          <p:nvSpPr>
            <p:cNvPr id="21518" name="Text Box 14"/>
            <p:cNvSpPr txBox="1">
              <a:spLocks noChangeArrowheads="1"/>
            </p:cNvSpPr>
            <p:nvPr/>
          </p:nvSpPr>
          <p:spPr bwMode="auto">
            <a:xfrm>
              <a:off x="1545" y="3241"/>
              <a:ext cx="351" cy="122"/>
            </a:xfrm>
            <a:prstGeom prst="rect">
              <a:avLst/>
            </a:prstGeom>
            <a:noFill/>
            <a:ln w="25400" algn="ctr">
              <a:noFill/>
              <a:miter lim="800000"/>
              <a:headEnd/>
              <a:tailEnd/>
            </a:ln>
          </p:spPr>
          <p:txBody>
            <a:bodyPr>
              <a:spAutoFit/>
            </a:bodyPr>
            <a:lstStyle/>
            <a:p>
              <a:pPr algn="l"/>
              <a:r>
                <a:rPr lang="en-CA" b="0" dirty="0">
                  <a:latin typeface="Arial Narrow" pitchFamily="34" charset="0"/>
                </a:rPr>
                <a:t>(n=122)</a:t>
              </a:r>
            </a:p>
          </p:txBody>
        </p:sp>
        <p:sp>
          <p:nvSpPr>
            <p:cNvPr id="21519" name="Text Box 15"/>
            <p:cNvSpPr txBox="1">
              <a:spLocks noChangeArrowheads="1"/>
            </p:cNvSpPr>
            <p:nvPr/>
          </p:nvSpPr>
          <p:spPr bwMode="auto">
            <a:xfrm>
              <a:off x="1758" y="3189"/>
              <a:ext cx="352" cy="122"/>
            </a:xfrm>
            <a:prstGeom prst="rect">
              <a:avLst/>
            </a:prstGeom>
            <a:noFill/>
            <a:ln w="25400" algn="ctr">
              <a:noFill/>
              <a:miter lim="800000"/>
              <a:headEnd/>
              <a:tailEnd/>
            </a:ln>
          </p:spPr>
          <p:txBody>
            <a:bodyPr>
              <a:spAutoFit/>
            </a:bodyPr>
            <a:lstStyle/>
            <a:p>
              <a:pPr algn="l"/>
              <a:r>
                <a:rPr lang="en-CA" b="0" dirty="0">
                  <a:latin typeface="Arial Narrow" pitchFamily="34" charset="0"/>
                </a:rPr>
                <a:t>(n=140)</a:t>
              </a:r>
            </a:p>
          </p:txBody>
        </p:sp>
        <p:sp>
          <p:nvSpPr>
            <p:cNvPr id="21520" name="Text Box 17"/>
            <p:cNvSpPr txBox="1">
              <a:spLocks noChangeArrowheads="1"/>
            </p:cNvSpPr>
            <p:nvPr/>
          </p:nvSpPr>
          <p:spPr bwMode="auto">
            <a:xfrm>
              <a:off x="2608" y="3194"/>
              <a:ext cx="339" cy="122"/>
            </a:xfrm>
            <a:prstGeom prst="rect">
              <a:avLst/>
            </a:prstGeom>
            <a:noFill/>
            <a:ln w="25400" algn="ctr">
              <a:noFill/>
              <a:miter lim="800000"/>
              <a:headEnd/>
              <a:tailEnd/>
            </a:ln>
          </p:spPr>
          <p:txBody>
            <a:bodyPr>
              <a:spAutoFit/>
            </a:bodyPr>
            <a:lstStyle/>
            <a:p>
              <a:pPr algn="l"/>
              <a:r>
                <a:rPr lang="en-CA" b="0" dirty="0">
                  <a:latin typeface="Arial Narrow" pitchFamily="34" charset="0"/>
                </a:rPr>
                <a:t>(n=127)</a:t>
              </a:r>
            </a:p>
          </p:txBody>
        </p:sp>
        <p:sp>
          <p:nvSpPr>
            <p:cNvPr id="21521" name="Text Box 18"/>
            <p:cNvSpPr txBox="1">
              <a:spLocks noChangeArrowheads="1"/>
            </p:cNvSpPr>
            <p:nvPr/>
          </p:nvSpPr>
          <p:spPr bwMode="auto">
            <a:xfrm>
              <a:off x="2380" y="2521"/>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(n=392)</a:t>
              </a:r>
            </a:p>
          </p:txBody>
        </p:sp>
        <p:sp>
          <p:nvSpPr>
            <p:cNvPr id="21522" name="Text Box 19"/>
            <p:cNvSpPr txBox="1">
              <a:spLocks noChangeArrowheads="1"/>
            </p:cNvSpPr>
            <p:nvPr/>
          </p:nvSpPr>
          <p:spPr bwMode="auto">
            <a:xfrm>
              <a:off x="2823" y="3166"/>
              <a:ext cx="308" cy="122"/>
            </a:xfrm>
            <a:prstGeom prst="rect">
              <a:avLst/>
            </a:prstGeom>
            <a:noFill/>
            <a:ln w="25400" algn="ctr">
              <a:noFill/>
              <a:miter lim="800000"/>
              <a:headEnd/>
              <a:tailEnd/>
            </a:ln>
          </p:spPr>
          <p:txBody>
            <a:bodyPr>
              <a:spAutoFit/>
            </a:bodyPr>
            <a:lstStyle/>
            <a:p>
              <a:pPr algn="l"/>
              <a:r>
                <a:rPr lang="en-CA" b="0" dirty="0">
                  <a:latin typeface="Arial Narrow" pitchFamily="34" charset="0"/>
                </a:rPr>
                <a:t>(n=154)</a:t>
              </a:r>
            </a:p>
          </p:txBody>
        </p:sp>
        <p:sp>
          <p:nvSpPr>
            <p:cNvPr id="21523" name="Text Box 20"/>
            <p:cNvSpPr txBox="1">
              <a:spLocks noChangeArrowheads="1"/>
            </p:cNvSpPr>
            <p:nvPr/>
          </p:nvSpPr>
          <p:spPr bwMode="auto">
            <a:xfrm>
              <a:off x="3049" y="2811"/>
              <a:ext cx="370" cy="122"/>
            </a:xfrm>
            <a:prstGeom prst="rect">
              <a:avLst/>
            </a:prstGeom>
            <a:noFill/>
            <a:ln w="25400" algn="ctr">
              <a:noFill/>
              <a:miter lim="800000"/>
              <a:headEnd/>
              <a:tailEnd/>
            </a:ln>
          </p:spPr>
          <p:txBody>
            <a:bodyPr>
              <a:spAutoFit/>
            </a:bodyPr>
            <a:lstStyle/>
            <a:p>
              <a:pPr algn="l"/>
              <a:r>
                <a:rPr lang="en-CA" b="0" dirty="0">
                  <a:latin typeface="Arial Narrow" pitchFamily="34" charset="0"/>
                </a:rPr>
                <a:t>(n=352)</a:t>
              </a:r>
            </a:p>
          </p:txBody>
        </p:sp>
        <p:sp>
          <p:nvSpPr>
            <p:cNvPr id="21524" name="Text Box 22"/>
            <p:cNvSpPr txBox="1">
              <a:spLocks noChangeArrowheads="1"/>
            </p:cNvSpPr>
            <p:nvPr/>
          </p:nvSpPr>
          <p:spPr bwMode="auto">
            <a:xfrm>
              <a:off x="4532" y="3141"/>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(n=158)</a:t>
              </a:r>
            </a:p>
          </p:txBody>
        </p:sp>
        <p:sp>
          <p:nvSpPr>
            <p:cNvPr id="21525" name="Text Box 23"/>
            <p:cNvSpPr txBox="1">
              <a:spLocks noChangeArrowheads="1"/>
            </p:cNvSpPr>
            <p:nvPr/>
          </p:nvSpPr>
          <p:spPr bwMode="auto">
            <a:xfrm>
              <a:off x="4766" y="3327"/>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(n=87)</a:t>
              </a:r>
            </a:p>
          </p:txBody>
        </p:sp>
        <p:sp>
          <p:nvSpPr>
            <p:cNvPr id="21526" name="Text Box 24"/>
            <p:cNvSpPr txBox="1">
              <a:spLocks noChangeArrowheads="1"/>
            </p:cNvSpPr>
            <p:nvPr/>
          </p:nvSpPr>
          <p:spPr bwMode="auto">
            <a:xfrm>
              <a:off x="4973" y="2080"/>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(n=559)</a:t>
              </a:r>
            </a:p>
          </p:txBody>
        </p:sp>
        <p:sp>
          <p:nvSpPr>
            <p:cNvPr id="21527" name="Text Box 25"/>
            <p:cNvSpPr txBox="1">
              <a:spLocks noChangeArrowheads="1"/>
            </p:cNvSpPr>
            <p:nvPr/>
          </p:nvSpPr>
          <p:spPr bwMode="auto">
            <a:xfrm>
              <a:off x="5188" y="3216"/>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(n=142)</a:t>
              </a:r>
            </a:p>
          </p:txBody>
        </p:sp>
        <p:sp>
          <p:nvSpPr>
            <p:cNvPr id="21528" name="Text Box 27"/>
            <p:cNvSpPr txBox="1">
              <a:spLocks noChangeArrowheads="1"/>
            </p:cNvSpPr>
            <p:nvPr/>
          </p:nvSpPr>
          <p:spPr bwMode="auto">
            <a:xfrm>
              <a:off x="3464" y="2713"/>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(n=321)</a:t>
              </a:r>
            </a:p>
          </p:txBody>
        </p:sp>
        <p:sp>
          <p:nvSpPr>
            <p:cNvPr id="21530" name="Text Box 29"/>
            <p:cNvSpPr txBox="1">
              <a:spLocks noChangeArrowheads="1"/>
            </p:cNvSpPr>
            <p:nvPr/>
          </p:nvSpPr>
          <p:spPr bwMode="auto">
            <a:xfrm>
              <a:off x="3901" y="3006"/>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(n=83)</a:t>
              </a:r>
            </a:p>
          </p:txBody>
        </p:sp>
        <p:sp>
          <p:nvSpPr>
            <p:cNvPr id="21531" name="Text Box 30"/>
            <p:cNvSpPr txBox="1">
              <a:spLocks noChangeArrowheads="1"/>
            </p:cNvSpPr>
            <p:nvPr/>
          </p:nvSpPr>
          <p:spPr bwMode="auto">
            <a:xfrm>
              <a:off x="4117" y="3217"/>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(n=269)</a:t>
              </a:r>
            </a:p>
          </p:txBody>
        </p:sp>
        <p:sp>
          <p:nvSpPr>
            <p:cNvPr id="21539" name="Text Box 45"/>
            <p:cNvSpPr txBox="1">
              <a:spLocks noChangeArrowheads="1"/>
            </p:cNvSpPr>
            <p:nvPr/>
          </p:nvSpPr>
          <p:spPr bwMode="auto">
            <a:xfrm>
              <a:off x="792" y="1075"/>
              <a:ext cx="4224" cy="202"/>
            </a:xfrm>
            <a:prstGeom prst="rect">
              <a:avLst/>
            </a:prstGeom>
            <a:noFill/>
            <a:ln w="25400" algn="ctr">
              <a:noFill/>
              <a:miter lim="800000"/>
              <a:headEnd/>
              <a:tailEnd/>
            </a:ln>
          </p:spPr>
          <p:txBody>
            <a:bodyPr>
              <a:spAutoFit/>
            </a:bodyPr>
            <a:lstStyle/>
            <a:p>
              <a:r>
                <a:rPr lang="en-CA" sz="1400" dirty="0">
                  <a:solidFill>
                    <a:srgbClr val="003399"/>
                  </a:solidFill>
                  <a:latin typeface="+mj-lt"/>
                </a:rPr>
                <a:t>2010 - Which Organization is Responsible for Each of the Follow Activities?</a:t>
              </a:r>
            </a:p>
          </p:txBody>
        </p:sp>
      </p:grpSp>
      <p:sp>
        <p:nvSpPr>
          <p:cNvPr id="46" name="Text Box 28"/>
          <p:cNvSpPr txBox="1">
            <a:spLocks noChangeArrowheads="1"/>
          </p:cNvSpPr>
          <p:nvPr/>
        </p:nvSpPr>
        <p:spPr bwMode="auto">
          <a:xfrm>
            <a:off x="5838825" y="3237616"/>
            <a:ext cx="584200" cy="184180"/>
          </a:xfrm>
          <a:prstGeom prst="rect">
            <a:avLst/>
          </a:prstGeom>
          <a:noFill/>
          <a:ln w="25400" algn="ctr">
            <a:noFill/>
            <a:miter lim="800000"/>
            <a:headEnd/>
            <a:tailEnd/>
          </a:ln>
        </p:spPr>
        <p:txBody>
          <a:bodyPr>
            <a:spAutoFit/>
          </a:bodyPr>
          <a:lstStyle/>
          <a:p>
            <a:pPr algn="l"/>
            <a:r>
              <a:rPr lang="en-CA" b="0" dirty="0">
                <a:latin typeface="Arial Narrow" pitchFamily="34" charset="0"/>
              </a:rPr>
              <a:t>(n=582)</a:t>
            </a:r>
          </a:p>
        </p:txBody>
      </p:sp>
      <p:pic>
        <p:nvPicPr>
          <p:cNvPr id="47"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421540" y="1951461"/>
            <a:ext cx="1327666" cy="401444"/>
          </a:xfrm>
          <a:prstGeom prst="rect">
            <a:avLst/>
          </a:prstGeom>
          <a:noFill/>
        </p:spPr>
      </p:pic>
      <p:pic>
        <p:nvPicPr>
          <p:cNvPr id="48"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116525" y="2386359"/>
            <a:ext cx="1327666" cy="401444"/>
          </a:xfrm>
          <a:prstGeom prst="rect">
            <a:avLst/>
          </a:prstGeom>
          <a:noFill/>
        </p:spPr>
      </p:pic>
      <p:sp>
        <p:nvSpPr>
          <p:cNvPr id="49" name="TextBox 48"/>
          <p:cNvSpPr txBox="1"/>
          <p:nvPr/>
        </p:nvSpPr>
        <p:spPr>
          <a:xfrm>
            <a:off x="7718323" y="3141918"/>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pic>
        <p:nvPicPr>
          <p:cNvPr id="50"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3822662" y="3490326"/>
            <a:ext cx="1327666" cy="401444"/>
          </a:xfrm>
          <a:prstGeom prst="rect">
            <a:avLst/>
          </a:prstGeom>
          <a:noFill/>
        </p:spPr>
      </p:pic>
      <p:pic>
        <p:nvPicPr>
          <p:cNvPr id="51" name="Picture 42" descr="http://ebmedia.eventbrite.com/s3-s3/eventlogos/3536632/1357296711-1.gif"/>
          <p:cNvPicPr>
            <a:picLocks noChangeAspect="1" noChangeArrowheads="1"/>
          </p:cNvPicPr>
          <p:nvPr/>
        </p:nvPicPr>
        <p:blipFill>
          <a:blip r:embed="rId4" cstate="print"/>
          <a:srcRect/>
          <a:stretch>
            <a:fillRect/>
          </a:stretch>
        </p:blipFill>
        <p:spPr bwMode="auto">
          <a:xfrm>
            <a:off x="5531277" y="2564775"/>
            <a:ext cx="1126219" cy="479155"/>
          </a:xfrm>
          <a:prstGeom prst="rect">
            <a:avLst/>
          </a:prstGeom>
          <a:noFill/>
        </p:spPr>
      </p:pic>
      <p:pic>
        <p:nvPicPr>
          <p:cNvPr id="59" name="Picture 58" descr="195747_103079503097981_1802938_n.jpg"/>
          <p:cNvPicPr>
            <a:picLocks noChangeAspect="1"/>
          </p:cNvPicPr>
          <p:nvPr/>
        </p:nvPicPr>
        <p:blipFill>
          <a:blip r:embed="rId5" cstate="print"/>
          <a:stretch>
            <a:fillRect/>
          </a:stretch>
        </p:blipFill>
        <p:spPr>
          <a:xfrm>
            <a:off x="7357159" y="2698595"/>
            <a:ext cx="1496910" cy="490654"/>
          </a:xfrm>
          <a:prstGeom prst="rect">
            <a:avLst/>
          </a:prstGeom>
        </p:spPr>
      </p:pic>
      <p:sp>
        <p:nvSpPr>
          <p:cNvPr id="38" name="TextBox 37"/>
          <p:cNvSpPr txBox="1"/>
          <p:nvPr/>
        </p:nvSpPr>
        <p:spPr>
          <a:xfrm>
            <a:off x="5675265" y="3024685"/>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39" name="TextBox 38"/>
          <p:cNvSpPr txBox="1"/>
          <p:nvPr/>
        </p:nvSpPr>
        <p:spPr>
          <a:xfrm>
            <a:off x="3590422" y="3822107"/>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0" name="TextBox 39"/>
          <p:cNvSpPr txBox="1"/>
          <p:nvPr/>
        </p:nvSpPr>
        <p:spPr>
          <a:xfrm>
            <a:off x="1897212" y="2678054"/>
            <a:ext cx="304800"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1" name="TextBox 40"/>
          <p:cNvSpPr txBox="1"/>
          <p:nvPr/>
        </p:nvSpPr>
        <p:spPr>
          <a:xfrm>
            <a:off x="1039641" y="5291348"/>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42" name="TextBox 41"/>
          <p:cNvSpPr txBox="1"/>
          <p:nvPr/>
        </p:nvSpPr>
        <p:spPr>
          <a:xfrm>
            <a:off x="687090" y="5194055"/>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43" name="TextBox 42"/>
          <p:cNvSpPr txBox="1"/>
          <p:nvPr/>
        </p:nvSpPr>
        <p:spPr>
          <a:xfrm>
            <a:off x="208724" y="2289107"/>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4" name="TextBox 43"/>
          <p:cNvSpPr txBox="1"/>
          <p:nvPr/>
        </p:nvSpPr>
        <p:spPr>
          <a:xfrm>
            <a:off x="2701927" y="4890832"/>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3" name="TextBox 52"/>
          <p:cNvSpPr txBox="1"/>
          <p:nvPr/>
        </p:nvSpPr>
        <p:spPr>
          <a:xfrm>
            <a:off x="2370642" y="4931768"/>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5" name="TextBox 54"/>
          <p:cNvSpPr txBox="1"/>
          <p:nvPr/>
        </p:nvSpPr>
        <p:spPr>
          <a:xfrm>
            <a:off x="5391740" y="4176585"/>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Box 55"/>
          <p:cNvSpPr txBox="1"/>
          <p:nvPr/>
        </p:nvSpPr>
        <p:spPr>
          <a:xfrm>
            <a:off x="4396326" y="4833252"/>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7" name="TextBox 56"/>
          <p:cNvSpPr txBox="1"/>
          <p:nvPr/>
        </p:nvSpPr>
        <p:spPr>
          <a:xfrm>
            <a:off x="6130289" y="4526677"/>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8" name="TextBox 57"/>
          <p:cNvSpPr txBox="1"/>
          <p:nvPr/>
        </p:nvSpPr>
        <p:spPr>
          <a:xfrm>
            <a:off x="2879122" y="5041426"/>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1" name="TextBox 60"/>
          <p:cNvSpPr txBox="1"/>
          <p:nvPr/>
        </p:nvSpPr>
        <p:spPr>
          <a:xfrm>
            <a:off x="1176087" y="5195156"/>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2" name="TextBox 61"/>
          <p:cNvSpPr txBox="1"/>
          <p:nvPr/>
        </p:nvSpPr>
        <p:spPr>
          <a:xfrm>
            <a:off x="6904716" y="4843885"/>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3" name="TextBox 62"/>
          <p:cNvSpPr txBox="1"/>
          <p:nvPr/>
        </p:nvSpPr>
        <p:spPr>
          <a:xfrm>
            <a:off x="6265523" y="4937385"/>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4" name="TextBox 63"/>
          <p:cNvSpPr txBox="1"/>
          <p:nvPr/>
        </p:nvSpPr>
        <p:spPr>
          <a:xfrm>
            <a:off x="4547872" y="4334344"/>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5" name="TextBox 64"/>
          <p:cNvSpPr txBox="1"/>
          <p:nvPr/>
        </p:nvSpPr>
        <p:spPr>
          <a:xfrm>
            <a:off x="7280409" y="5155780"/>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6" name="TextBox 65"/>
          <p:cNvSpPr txBox="1"/>
          <p:nvPr/>
        </p:nvSpPr>
        <p:spPr>
          <a:xfrm>
            <a:off x="7964459" y="4957291"/>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Organizational Responsibilities - 2009</a:t>
            </a:r>
          </a:p>
        </p:txBody>
      </p:sp>
      <p:graphicFrame>
        <p:nvGraphicFramePr>
          <p:cNvPr id="48" name="Object 6"/>
          <p:cNvGraphicFramePr>
            <a:graphicFrameLocks noGrp="1" noChangeAspect="1"/>
          </p:cNvGraphicFramePr>
          <p:nvPr>
            <p:ph idx="1"/>
          </p:nvPr>
        </p:nvGraphicFramePr>
        <p:xfrm>
          <a:off x="414375" y="2175099"/>
          <a:ext cx="8377741"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733FE4E-32E5-47E8-AE4A-BA5800FF4F08}" type="slidenum">
              <a:rPr lang="en-US"/>
              <a:pPr/>
              <a:t>41</a:t>
            </a:fld>
            <a:endParaRPr lang="en-US" dirty="0"/>
          </a:p>
        </p:txBody>
      </p:sp>
      <p:sp>
        <p:nvSpPr>
          <p:cNvPr id="22533" name="Text Box 4"/>
          <p:cNvSpPr txBox="1">
            <a:spLocks noChangeArrowheads="1"/>
          </p:cNvSpPr>
          <p:nvPr/>
        </p:nvSpPr>
        <p:spPr bwMode="auto">
          <a:xfrm>
            <a:off x="334537" y="6262572"/>
            <a:ext cx="8572500"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Base:  All respondents  2009, n=907; not asked in 2008</a:t>
            </a:r>
          </a:p>
        </p:txBody>
      </p:sp>
      <p:sp>
        <p:nvSpPr>
          <p:cNvPr id="22542" name="Text Box 65"/>
          <p:cNvSpPr txBox="1">
            <a:spLocks noChangeArrowheads="1"/>
          </p:cNvSpPr>
          <p:nvPr/>
        </p:nvSpPr>
        <p:spPr bwMode="auto">
          <a:xfrm>
            <a:off x="1168711" y="1917114"/>
            <a:ext cx="6843713" cy="304800"/>
          </a:xfrm>
          <a:prstGeom prst="rect">
            <a:avLst/>
          </a:prstGeom>
          <a:noFill/>
          <a:ln w="25400" algn="ctr">
            <a:noFill/>
            <a:miter lim="800000"/>
            <a:headEnd/>
            <a:tailEnd/>
          </a:ln>
        </p:spPr>
        <p:txBody>
          <a:bodyPr>
            <a:spAutoFit/>
          </a:bodyPr>
          <a:lstStyle/>
          <a:p>
            <a:r>
              <a:rPr lang="en-CA" sz="1400" dirty="0">
                <a:solidFill>
                  <a:srgbClr val="003399"/>
                </a:solidFill>
                <a:latin typeface="+mj-lt"/>
              </a:rPr>
              <a:t>2009 - Which Organization is Responsible for Each of the Follow Activities?</a:t>
            </a:r>
          </a:p>
        </p:txBody>
      </p:sp>
      <p:sp>
        <p:nvSpPr>
          <p:cNvPr id="47" name="Content Placeholder 33"/>
          <p:cNvSpPr txBox="1">
            <a:spLocks/>
          </p:cNvSpPr>
          <p:nvPr/>
        </p:nvSpPr>
        <p:spPr>
          <a:xfrm>
            <a:off x="318971" y="723009"/>
            <a:ext cx="8557400"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A large majority (82%) of students correctly identified that PEO is the organization responsible for licensing engineers, while two-thirds (65%) named PEO the body that regulates the practice of professional engineers.  Only one-in-four knew that PEO issues certificates of authorization to companies offering engineering services (39%) and that OSPE advocates on behalf of the engineering profession (37%).  Three-in-ten (27%) final year engineering students correctly named Engineers Canada as the organization that accredits University engineering programs.</a:t>
            </a:r>
          </a:p>
        </p:txBody>
      </p:sp>
      <p:sp>
        <p:nvSpPr>
          <p:cNvPr id="49" name="TextBox 48"/>
          <p:cNvSpPr txBox="1"/>
          <p:nvPr/>
        </p:nvSpPr>
        <p:spPr>
          <a:xfrm>
            <a:off x="408876" y="2671528"/>
            <a:ext cx="613317" cy="184666"/>
          </a:xfrm>
          <a:prstGeom prst="rect">
            <a:avLst/>
          </a:prstGeom>
          <a:noFill/>
        </p:spPr>
        <p:txBody>
          <a:bodyPr wrap="square" rtlCol="0">
            <a:spAutoFit/>
          </a:bodyPr>
          <a:lstStyle/>
          <a:p>
            <a:r>
              <a:rPr lang="en-US" b="0" dirty="0" smtClean="0">
                <a:latin typeface="Arial Narrow" pitchFamily="34" charset="0"/>
              </a:rPr>
              <a:t>(n=740)</a:t>
            </a:r>
            <a:endParaRPr lang="en-US" b="0" dirty="0">
              <a:latin typeface="Arial Narrow" pitchFamily="34" charset="0"/>
            </a:endParaRPr>
          </a:p>
        </p:txBody>
      </p:sp>
      <p:sp>
        <p:nvSpPr>
          <p:cNvPr id="50" name="TextBox 49"/>
          <p:cNvSpPr txBox="1"/>
          <p:nvPr/>
        </p:nvSpPr>
        <p:spPr>
          <a:xfrm>
            <a:off x="761301" y="5424253"/>
            <a:ext cx="613317" cy="184666"/>
          </a:xfrm>
          <a:prstGeom prst="rect">
            <a:avLst/>
          </a:prstGeom>
          <a:noFill/>
        </p:spPr>
        <p:txBody>
          <a:bodyPr wrap="square" rtlCol="0">
            <a:spAutoFit/>
          </a:bodyPr>
          <a:lstStyle/>
          <a:p>
            <a:r>
              <a:rPr lang="en-US" b="0" dirty="0" smtClean="0">
                <a:latin typeface="Arial Narrow" pitchFamily="34" charset="0"/>
              </a:rPr>
              <a:t>(n=38)</a:t>
            </a:r>
            <a:endParaRPr lang="en-US" b="0" dirty="0">
              <a:latin typeface="Arial Narrow" pitchFamily="34" charset="0"/>
            </a:endParaRPr>
          </a:p>
        </p:txBody>
      </p:sp>
      <p:sp>
        <p:nvSpPr>
          <p:cNvPr id="51" name="TextBox 50"/>
          <p:cNvSpPr txBox="1"/>
          <p:nvPr/>
        </p:nvSpPr>
        <p:spPr>
          <a:xfrm>
            <a:off x="1085152" y="5495690"/>
            <a:ext cx="613317" cy="184666"/>
          </a:xfrm>
          <a:prstGeom prst="rect">
            <a:avLst/>
          </a:prstGeom>
          <a:noFill/>
        </p:spPr>
        <p:txBody>
          <a:bodyPr wrap="square" rtlCol="0">
            <a:spAutoFit/>
          </a:bodyPr>
          <a:lstStyle/>
          <a:p>
            <a:r>
              <a:rPr lang="en-US" b="0" dirty="0" smtClean="0">
                <a:latin typeface="Arial Narrow" pitchFamily="34" charset="0"/>
              </a:rPr>
              <a:t>(n=21)</a:t>
            </a:r>
            <a:endParaRPr lang="en-US" b="0" dirty="0">
              <a:latin typeface="Arial Narrow" pitchFamily="34" charset="0"/>
            </a:endParaRPr>
          </a:p>
        </p:txBody>
      </p:sp>
      <p:sp>
        <p:nvSpPr>
          <p:cNvPr id="52" name="TextBox 51"/>
          <p:cNvSpPr txBox="1"/>
          <p:nvPr/>
        </p:nvSpPr>
        <p:spPr>
          <a:xfrm>
            <a:off x="1461389" y="5157553"/>
            <a:ext cx="613317" cy="184666"/>
          </a:xfrm>
          <a:prstGeom prst="rect">
            <a:avLst/>
          </a:prstGeom>
          <a:noFill/>
        </p:spPr>
        <p:txBody>
          <a:bodyPr wrap="square" rtlCol="0">
            <a:spAutoFit/>
          </a:bodyPr>
          <a:lstStyle/>
          <a:p>
            <a:r>
              <a:rPr lang="en-US" b="0" dirty="0" smtClean="0">
                <a:latin typeface="Arial Narrow" pitchFamily="34" charset="0"/>
              </a:rPr>
              <a:t>(n=108)</a:t>
            </a:r>
            <a:endParaRPr lang="en-US" b="0" dirty="0">
              <a:latin typeface="Arial Narrow" pitchFamily="34" charset="0"/>
            </a:endParaRPr>
          </a:p>
        </p:txBody>
      </p:sp>
      <p:sp>
        <p:nvSpPr>
          <p:cNvPr id="53" name="TextBox 52"/>
          <p:cNvSpPr txBox="1"/>
          <p:nvPr/>
        </p:nvSpPr>
        <p:spPr>
          <a:xfrm>
            <a:off x="2094801" y="3266836"/>
            <a:ext cx="613317" cy="184666"/>
          </a:xfrm>
          <a:prstGeom prst="rect">
            <a:avLst/>
          </a:prstGeom>
          <a:noFill/>
        </p:spPr>
        <p:txBody>
          <a:bodyPr wrap="square" rtlCol="0">
            <a:spAutoFit/>
          </a:bodyPr>
          <a:lstStyle/>
          <a:p>
            <a:r>
              <a:rPr lang="en-US" b="0" dirty="0" smtClean="0">
                <a:latin typeface="Arial Narrow" pitchFamily="34" charset="0"/>
              </a:rPr>
              <a:t>(n=592)</a:t>
            </a:r>
            <a:endParaRPr lang="en-US" b="0" dirty="0">
              <a:latin typeface="Arial Narrow" pitchFamily="34" charset="0"/>
            </a:endParaRPr>
          </a:p>
        </p:txBody>
      </p:sp>
      <p:sp>
        <p:nvSpPr>
          <p:cNvPr id="54" name="TextBox 53"/>
          <p:cNvSpPr txBox="1"/>
          <p:nvPr/>
        </p:nvSpPr>
        <p:spPr>
          <a:xfrm>
            <a:off x="2447225" y="5248037"/>
            <a:ext cx="613317" cy="184666"/>
          </a:xfrm>
          <a:prstGeom prst="rect">
            <a:avLst/>
          </a:prstGeom>
          <a:noFill/>
        </p:spPr>
        <p:txBody>
          <a:bodyPr wrap="square" rtlCol="0">
            <a:spAutoFit/>
          </a:bodyPr>
          <a:lstStyle/>
          <a:p>
            <a:r>
              <a:rPr lang="en-US" b="0" dirty="0" smtClean="0">
                <a:latin typeface="Arial Narrow" pitchFamily="34" charset="0"/>
              </a:rPr>
              <a:t>(n=85)</a:t>
            </a:r>
            <a:endParaRPr lang="en-US" b="0" dirty="0">
              <a:latin typeface="Arial Narrow" pitchFamily="34" charset="0"/>
            </a:endParaRPr>
          </a:p>
        </p:txBody>
      </p:sp>
      <p:sp>
        <p:nvSpPr>
          <p:cNvPr id="55" name="TextBox 54"/>
          <p:cNvSpPr txBox="1"/>
          <p:nvPr/>
        </p:nvSpPr>
        <p:spPr>
          <a:xfrm>
            <a:off x="2790126" y="5286139"/>
            <a:ext cx="613317" cy="184666"/>
          </a:xfrm>
          <a:prstGeom prst="rect">
            <a:avLst/>
          </a:prstGeom>
          <a:noFill/>
        </p:spPr>
        <p:txBody>
          <a:bodyPr wrap="square" rtlCol="0">
            <a:spAutoFit/>
          </a:bodyPr>
          <a:lstStyle/>
          <a:p>
            <a:r>
              <a:rPr lang="en-US" b="0" dirty="0" smtClean="0">
                <a:latin typeface="Arial Narrow" pitchFamily="34" charset="0"/>
              </a:rPr>
              <a:t>(n=71)</a:t>
            </a:r>
            <a:endParaRPr lang="en-US" b="0" dirty="0">
              <a:latin typeface="Arial Narrow" pitchFamily="34" charset="0"/>
            </a:endParaRPr>
          </a:p>
        </p:txBody>
      </p:sp>
      <p:sp>
        <p:nvSpPr>
          <p:cNvPr id="56" name="TextBox 55"/>
          <p:cNvSpPr txBox="1"/>
          <p:nvPr/>
        </p:nvSpPr>
        <p:spPr>
          <a:xfrm>
            <a:off x="3133023" y="4933712"/>
            <a:ext cx="613317" cy="184666"/>
          </a:xfrm>
          <a:prstGeom prst="rect">
            <a:avLst/>
          </a:prstGeom>
          <a:noFill/>
        </p:spPr>
        <p:txBody>
          <a:bodyPr wrap="square" rtlCol="0">
            <a:spAutoFit/>
          </a:bodyPr>
          <a:lstStyle/>
          <a:p>
            <a:r>
              <a:rPr lang="en-US" b="0" dirty="0" smtClean="0">
                <a:latin typeface="Arial Narrow" pitchFamily="34" charset="0"/>
              </a:rPr>
              <a:t>(n=159)</a:t>
            </a:r>
            <a:endParaRPr lang="en-US" b="0" dirty="0">
              <a:latin typeface="Arial Narrow" pitchFamily="34" charset="0"/>
            </a:endParaRPr>
          </a:p>
        </p:txBody>
      </p:sp>
      <p:sp>
        <p:nvSpPr>
          <p:cNvPr id="57" name="TextBox 56"/>
          <p:cNvSpPr txBox="1"/>
          <p:nvPr/>
        </p:nvSpPr>
        <p:spPr>
          <a:xfrm>
            <a:off x="3766432" y="4190764"/>
            <a:ext cx="613317" cy="184666"/>
          </a:xfrm>
          <a:prstGeom prst="rect">
            <a:avLst/>
          </a:prstGeom>
          <a:noFill/>
        </p:spPr>
        <p:txBody>
          <a:bodyPr wrap="square" rtlCol="0">
            <a:spAutoFit/>
          </a:bodyPr>
          <a:lstStyle/>
          <a:p>
            <a:r>
              <a:rPr lang="en-US" b="0" dirty="0" smtClean="0">
                <a:latin typeface="Arial Narrow" pitchFamily="34" charset="0"/>
              </a:rPr>
              <a:t>(n=352)</a:t>
            </a:r>
            <a:endParaRPr lang="en-US" b="0" dirty="0">
              <a:latin typeface="Arial Narrow" pitchFamily="34" charset="0"/>
            </a:endParaRPr>
          </a:p>
        </p:txBody>
      </p:sp>
      <p:sp>
        <p:nvSpPr>
          <p:cNvPr id="58" name="TextBox 57"/>
          <p:cNvSpPr txBox="1"/>
          <p:nvPr/>
        </p:nvSpPr>
        <p:spPr>
          <a:xfrm>
            <a:off x="4109325" y="5071827"/>
            <a:ext cx="613317" cy="184666"/>
          </a:xfrm>
          <a:prstGeom prst="rect">
            <a:avLst/>
          </a:prstGeom>
          <a:noFill/>
        </p:spPr>
        <p:txBody>
          <a:bodyPr wrap="square" rtlCol="0">
            <a:spAutoFit/>
          </a:bodyPr>
          <a:lstStyle/>
          <a:p>
            <a:r>
              <a:rPr lang="en-US" b="0" dirty="0" smtClean="0">
                <a:latin typeface="Arial Narrow" pitchFamily="34" charset="0"/>
              </a:rPr>
              <a:t>(n=127)</a:t>
            </a:r>
            <a:endParaRPr lang="en-US" b="0" dirty="0">
              <a:latin typeface="Arial Narrow" pitchFamily="34" charset="0"/>
            </a:endParaRPr>
          </a:p>
        </p:txBody>
      </p:sp>
      <p:sp>
        <p:nvSpPr>
          <p:cNvPr id="59" name="TextBox 58"/>
          <p:cNvSpPr txBox="1"/>
          <p:nvPr/>
        </p:nvSpPr>
        <p:spPr>
          <a:xfrm>
            <a:off x="4452225" y="5295664"/>
            <a:ext cx="613317" cy="184666"/>
          </a:xfrm>
          <a:prstGeom prst="rect">
            <a:avLst/>
          </a:prstGeom>
          <a:noFill/>
        </p:spPr>
        <p:txBody>
          <a:bodyPr wrap="square" rtlCol="0">
            <a:spAutoFit/>
          </a:bodyPr>
          <a:lstStyle/>
          <a:p>
            <a:r>
              <a:rPr lang="en-US" b="0" dirty="0" smtClean="0">
                <a:latin typeface="Arial Narrow" pitchFamily="34" charset="0"/>
              </a:rPr>
              <a:t>(n=76)</a:t>
            </a:r>
            <a:endParaRPr lang="en-US" b="0" dirty="0">
              <a:latin typeface="Arial Narrow" pitchFamily="34" charset="0"/>
            </a:endParaRPr>
          </a:p>
        </p:txBody>
      </p:sp>
      <p:sp>
        <p:nvSpPr>
          <p:cNvPr id="60" name="TextBox 59"/>
          <p:cNvSpPr txBox="1"/>
          <p:nvPr/>
        </p:nvSpPr>
        <p:spPr>
          <a:xfrm>
            <a:off x="4795125" y="4186002"/>
            <a:ext cx="613317" cy="184666"/>
          </a:xfrm>
          <a:prstGeom prst="rect">
            <a:avLst/>
          </a:prstGeom>
          <a:noFill/>
        </p:spPr>
        <p:txBody>
          <a:bodyPr wrap="square" rtlCol="0">
            <a:spAutoFit/>
          </a:bodyPr>
          <a:lstStyle/>
          <a:p>
            <a:r>
              <a:rPr lang="en-US" b="0" dirty="0" smtClean="0">
                <a:latin typeface="Arial Narrow" pitchFamily="34" charset="0"/>
              </a:rPr>
              <a:t>(n=352)</a:t>
            </a:r>
            <a:endParaRPr lang="en-US" b="0" dirty="0">
              <a:latin typeface="Arial Narrow" pitchFamily="34" charset="0"/>
            </a:endParaRPr>
          </a:p>
        </p:txBody>
      </p:sp>
      <p:sp>
        <p:nvSpPr>
          <p:cNvPr id="61" name="TextBox 60"/>
          <p:cNvSpPr txBox="1"/>
          <p:nvPr/>
        </p:nvSpPr>
        <p:spPr>
          <a:xfrm>
            <a:off x="5433301" y="4724163"/>
            <a:ext cx="613317" cy="184666"/>
          </a:xfrm>
          <a:prstGeom prst="rect">
            <a:avLst/>
          </a:prstGeom>
          <a:noFill/>
        </p:spPr>
        <p:txBody>
          <a:bodyPr wrap="square" rtlCol="0">
            <a:spAutoFit/>
          </a:bodyPr>
          <a:lstStyle/>
          <a:p>
            <a:r>
              <a:rPr lang="en-US" b="0" dirty="0" smtClean="0">
                <a:latin typeface="Arial Narrow" pitchFamily="34" charset="0"/>
              </a:rPr>
              <a:t>(n=216)</a:t>
            </a:r>
            <a:endParaRPr lang="en-US" b="0" dirty="0">
              <a:latin typeface="Arial Narrow" pitchFamily="34" charset="0"/>
            </a:endParaRPr>
          </a:p>
        </p:txBody>
      </p:sp>
      <p:sp>
        <p:nvSpPr>
          <p:cNvPr id="62" name="TextBox 61"/>
          <p:cNvSpPr txBox="1"/>
          <p:nvPr/>
        </p:nvSpPr>
        <p:spPr>
          <a:xfrm>
            <a:off x="5780954" y="4257438"/>
            <a:ext cx="613317" cy="184666"/>
          </a:xfrm>
          <a:prstGeom prst="rect">
            <a:avLst/>
          </a:prstGeom>
          <a:noFill/>
        </p:spPr>
        <p:txBody>
          <a:bodyPr wrap="square" rtlCol="0">
            <a:spAutoFit/>
          </a:bodyPr>
          <a:lstStyle/>
          <a:p>
            <a:r>
              <a:rPr lang="en-US" b="0" dirty="0" smtClean="0">
                <a:latin typeface="Arial Narrow" pitchFamily="34" charset="0"/>
              </a:rPr>
              <a:t>(n=338)</a:t>
            </a:r>
            <a:endParaRPr lang="en-US" b="0" dirty="0">
              <a:latin typeface="Arial Narrow" pitchFamily="34" charset="0"/>
            </a:endParaRPr>
          </a:p>
        </p:txBody>
      </p:sp>
      <p:sp>
        <p:nvSpPr>
          <p:cNvPr id="63" name="TextBox 62"/>
          <p:cNvSpPr txBox="1"/>
          <p:nvPr/>
        </p:nvSpPr>
        <p:spPr>
          <a:xfrm>
            <a:off x="6133375" y="5252799"/>
            <a:ext cx="613317" cy="184666"/>
          </a:xfrm>
          <a:prstGeom prst="rect">
            <a:avLst/>
          </a:prstGeom>
          <a:noFill/>
        </p:spPr>
        <p:txBody>
          <a:bodyPr wrap="square" rtlCol="0">
            <a:spAutoFit/>
          </a:bodyPr>
          <a:lstStyle/>
          <a:p>
            <a:r>
              <a:rPr lang="en-US" b="0" dirty="0" smtClean="0">
                <a:latin typeface="Arial Narrow" pitchFamily="34" charset="0"/>
              </a:rPr>
              <a:t>(n=83)</a:t>
            </a:r>
            <a:endParaRPr lang="en-US" b="0" dirty="0">
              <a:latin typeface="Arial Narrow" pitchFamily="34" charset="0"/>
            </a:endParaRPr>
          </a:p>
        </p:txBody>
      </p:sp>
      <p:sp>
        <p:nvSpPr>
          <p:cNvPr id="64" name="TextBox 63"/>
          <p:cNvSpPr txBox="1"/>
          <p:nvPr/>
        </p:nvSpPr>
        <p:spPr>
          <a:xfrm>
            <a:off x="6471505" y="4500322"/>
            <a:ext cx="613317" cy="184666"/>
          </a:xfrm>
          <a:prstGeom prst="rect">
            <a:avLst/>
          </a:prstGeom>
          <a:noFill/>
        </p:spPr>
        <p:txBody>
          <a:bodyPr wrap="square" rtlCol="0">
            <a:spAutoFit/>
          </a:bodyPr>
          <a:lstStyle/>
          <a:p>
            <a:r>
              <a:rPr lang="en-US" b="0" dirty="0" smtClean="0">
                <a:latin typeface="Arial Narrow" pitchFamily="34" charset="0"/>
              </a:rPr>
              <a:t>(n=269)</a:t>
            </a:r>
            <a:endParaRPr lang="en-US" b="0" dirty="0">
              <a:latin typeface="Arial Narrow" pitchFamily="34" charset="0"/>
            </a:endParaRPr>
          </a:p>
        </p:txBody>
      </p:sp>
      <p:sp>
        <p:nvSpPr>
          <p:cNvPr id="65" name="TextBox 64"/>
          <p:cNvSpPr txBox="1"/>
          <p:nvPr/>
        </p:nvSpPr>
        <p:spPr>
          <a:xfrm>
            <a:off x="7109683" y="4543186"/>
            <a:ext cx="613317" cy="184666"/>
          </a:xfrm>
          <a:prstGeom prst="rect">
            <a:avLst/>
          </a:prstGeom>
          <a:noFill/>
        </p:spPr>
        <p:txBody>
          <a:bodyPr wrap="square" rtlCol="0">
            <a:spAutoFit/>
          </a:bodyPr>
          <a:lstStyle/>
          <a:p>
            <a:r>
              <a:rPr lang="en-US" b="0" dirty="0" smtClean="0">
                <a:latin typeface="Arial Narrow" pitchFamily="34" charset="0"/>
              </a:rPr>
              <a:t>(n=260)</a:t>
            </a:r>
            <a:endParaRPr lang="en-US" b="0" dirty="0">
              <a:latin typeface="Arial Narrow" pitchFamily="34" charset="0"/>
            </a:endParaRPr>
          </a:p>
        </p:txBody>
      </p:sp>
      <p:sp>
        <p:nvSpPr>
          <p:cNvPr id="66" name="TextBox 65"/>
          <p:cNvSpPr txBox="1"/>
          <p:nvPr/>
        </p:nvSpPr>
        <p:spPr>
          <a:xfrm>
            <a:off x="7471633" y="5005148"/>
            <a:ext cx="613317" cy="184666"/>
          </a:xfrm>
          <a:prstGeom prst="rect">
            <a:avLst/>
          </a:prstGeom>
          <a:noFill/>
        </p:spPr>
        <p:txBody>
          <a:bodyPr wrap="square" rtlCol="0">
            <a:spAutoFit/>
          </a:bodyPr>
          <a:lstStyle/>
          <a:p>
            <a:r>
              <a:rPr lang="en-US" b="0" dirty="0" smtClean="0">
                <a:latin typeface="Arial Narrow" pitchFamily="34" charset="0"/>
              </a:rPr>
              <a:t>(n=144)</a:t>
            </a:r>
            <a:endParaRPr lang="en-US" b="0" dirty="0">
              <a:latin typeface="Arial Narrow" pitchFamily="34" charset="0"/>
            </a:endParaRPr>
          </a:p>
        </p:txBody>
      </p:sp>
      <p:sp>
        <p:nvSpPr>
          <p:cNvPr id="67" name="TextBox 66"/>
          <p:cNvSpPr txBox="1"/>
          <p:nvPr/>
        </p:nvSpPr>
        <p:spPr>
          <a:xfrm>
            <a:off x="7785958" y="4609861"/>
            <a:ext cx="613317" cy="184666"/>
          </a:xfrm>
          <a:prstGeom prst="rect">
            <a:avLst/>
          </a:prstGeom>
          <a:noFill/>
        </p:spPr>
        <p:txBody>
          <a:bodyPr wrap="square" rtlCol="0">
            <a:spAutoFit/>
          </a:bodyPr>
          <a:lstStyle/>
          <a:p>
            <a:r>
              <a:rPr lang="en-US" b="0" dirty="0" smtClean="0">
                <a:latin typeface="Arial Narrow" pitchFamily="34" charset="0"/>
              </a:rPr>
              <a:t>(n=254)</a:t>
            </a:r>
            <a:endParaRPr lang="en-US" b="0" dirty="0">
              <a:latin typeface="Arial Narrow" pitchFamily="34" charset="0"/>
            </a:endParaRPr>
          </a:p>
        </p:txBody>
      </p:sp>
      <p:sp>
        <p:nvSpPr>
          <p:cNvPr id="68" name="TextBox 67"/>
          <p:cNvSpPr txBox="1"/>
          <p:nvPr/>
        </p:nvSpPr>
        <p:spPr>
          <a:xfrm>
            <a:off x="8124096" y="4576524"/>
            <a:ext cx="613317" cy="184666"/>
          </a:xfrm>
          <a:prstGeom prst="rect">
            <a:avLst/>
          </a:prstGeom>
          <a:noFill/>
        </p:spPr>
        <p:txBody>
          <a:bodyPr wrap="square" rtlCol="0">
            <a:spAutoFit/>
          </a:bodyPr>
          <a:lstStyle/>
          <a:p>
            <a:r>
              <a:rPr lang="en-US" b="0" dirty="0" smtClean="0">
                <a:latin typeface="Arial Narrow" pitchFamily="34" charset="0"/>
              </a:rPr>
              <a:t>(n=142)</a:t>
            </a:r>
            <a:endParaRPr lang="en-US" b="0" dirty="0">
              <a:latin typeface="Arial Narrow" pitchFamily="34" charset="0"/>
            </a:endParaRPr>
          </a:p>
        </p:txBody>
      </p:sp>
      <p:pic>
        <p:nvPicPr>
          <p:cNvPr id="69"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566506" y="2141028"/>
            <a:ext cx="1327666" cy="401444"/>
          </a:xfrm>
          <a:prstGeom prst="rect">
            <a:avLst/>
          </a:prstGeom>
          <a:noFill/>
        </p:spPr>
      </p:pic>
      <p:pic>
        <p:nvPicPr>
          <p:cNvPr id="70"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2228036" y="2743195"/>
            <a:ext cx="1327666" cy="401444"/>
          </a:xfrm>
          <a:prstGeom prst="rect">
            <a:avLst/>
          </a:prstGeom>
          <a:noFill/>
        </p:spPr>
      </p:pic>
      <p:pic>
        <p:nvPicPr>
          <p:cNvPr id="71" name="Picture 4" descr="Professional Engineers Ontario &#10;25 Sheppard Ave. West, Suite 1000 &#10;Toronto, ON, M2N 6S9 &#10;(416) 224-1100; Toll Free : 1-800- 339-3716&#10;"/>
          <p:cNvPicPr>
            <a:picLocks noChangeAspect="1" noChangeArrowheads="1"/>
          </p:cNvPicPr>
          <p:nvPr/>
        </p:nvPicPr>
        <p:blipFill>
          <a:blip r:embed="rId3" cstate="print"/>
          <a:srcRect l="8970" t="21463"/>
          <a:stretch>
            <a:fillRect/>
          </a:stretch>
        </p:blipFill>
        <p:spPr bwMode="auto">
          <a:xfrm>
            <a:off x="3867265" y="3691048"/>
            <a:ext cx="1327666" cy="401444"/>
          </a:xfrm>
          <a:prstGeom prst="rect">
            <a:avLst/>
          </a:prstGeom>
          <a:noFill/>
        </p:spPr>
      </p:pic>
      <p:pic>
        <p:nvPicPr>
          <p:cNvPr id="72" name="Picture 42" descr="http://ebmedia.eventbrite.com/s3-s3/eventlogos/3536632/1357296711-1.gif"/>
          <p:cNvPicPr>
            <a:picLocks noChangeAspect="1" noChangeArrowheads="1"/>
          </p:cNvPicPr>
          <p:nvPr/>
        </p:nvPicPr>
        <p:blipFill>
          <a:blip r:embed="rId4" cstate="print"/>
          <a:srcRect/>
          <a:stretch>
            <a:fillRect/>
          </a:stretch>
        </p:blipFill>
        <p:spPr bwMode="auto">
          <a:xfrm>
            <a:off x="5486672" y="3579533"/>
            <a:ext cx="1126219" cy="479155"/>
          </a:xfrm>
          <a:prstGeom prst="rect">
            <a:avLst/>
          </a:prstGeom>
          <a:noFill/>
        </p:spPr>
      </p:pic>
      <p:pic>
        <p:nvPicPr>
          <p:cNvPr id="73" name="Picture 72" descr="195747_103079503097981_1802938_n.jpg"/>
          <p:cNvPicPr>
            <a:picLocks noChangeAspect="1"/>
          </p:cNvPicPr>
          <p:nvPr/>
        </p:nvPicPr>
        <p:blipFill>
          <a:blip r:embed="rId5" cstate="print"/>
          <a:stretch>
            <a:fillRect/>
          </a:stretch>
        </p:blipFill>
        <p:spPr>
          <a:xfrm>
            <a:off x="7401764" y="3869470"/>
            <a:ext cx="1496910" cy="490654"/>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229882"/>
            <a:ext cx="8162925" cy="332399"/>
          </a:xfrm>
          <a:noFill/>
          <a:ln>
            <a:miter lim="800000"/>
            <a:headEnd/>
            <a:tailEnd/>
          </a:ln>
        </p:spPr>
        <p:txBody>
          <a:bodyPr vert="horz" numCol="1" compatLnSpc="1">
            <a:prstTxWarp prst="textNoShape">
              <a:avLst/>
            </a:prstTxWarp>
          </a:bodyPr>
          <a:lstStyle/>
          <a:p>
            <a:r>
              <a:rPr lang="en-CA" sz="2400" dirty="0" smtClean="0"/>
              <a:t>Knowledge of Organizational Responsibility- 2014-2013</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1405366913"/>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42</a:t>
            </a:fld>
            <a:endParaRPr lang="en-US" dirty="0"/>
          </a:p>
        </p:txBody>
      </p:sp>
      <p:sp>
        <p:nvSpPr>
          <p:cNvPr id="23561" name="Text Box 10"/>
          <p:cNvSpPr txBox="1">
            <a:spLocks noChangeArrowheads="1"/>
          </p:cNvSpPr>
          <p:nvPr/>
        </p:nvSpPr>
        <p:spPr bwMode="auto">
          <a:xfrm>
            <a:off x="6445924" y="2287183"/>
            <a:ext cx="2006600" cy="938719"/>
          </a:xfrm>
          <a:prstGeom prst="rect">
            <a:avLst/>
          </a:prstGeom>
          <a:noFill/>
          <a:ln w="3175" algn="ctr">
            <a:solidFill>
              <a:schemeClr val="bg1">
                <a:lumMod val="65000"/>
              </a:schemeClr>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Defined- 2013</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a:t>
            </a:r>
            <a:r>
              <a:rPr lang="en-CA" sz="1000" dirty="0" smtClean="0">
                <a:latin typeface="+mj-lt"/>
              </a:rPr>
              <a:t>1 </a:t>
            </a:r>
            <a:r>
              <a:rPr lang="en-CA" sz="1000" dirty="0">
                <a:latin typeface="+mj-lt"/>
              </a:rPr>
              <a:t>Correct 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p>
        </p:txBody>
      </p:sp>
      <p:sp>
        <p:nvSpPr>
          <p:cNvPr id="23562" name="Rectangle 11"/>
          <p:cNvSpPr>
            <a:spLocks noChangeArrowheads="1"/>
          </p:cNvSpPr>
          <p:nvPr/>
        </p:nvSpPr>
        <p:spPr bwMode="auto">
          <a:xfrm>
            <a:off x="0" y="1634795"/>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3"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All respondents </a:t>
            </a:r>
            <a:r>
              <a:rPr lang="en-US" sz="800" dirty="0" smtClean="0">
                <a:solidFill>
                  <a:schemeClr val="tx1"/>
                </a:solidFill>
                <a:latin typeface="+mj-lt"/>
              </a:rPr>
              <a:t>2014 n=958; 2013 n=1168; 2012 n=1250; 2011 </a:t>
            </a:r>
            <a:r>
              <a:rPr lang="en-US" sz="800" dirty="0">
                <a:solidFill>
                  <a:schemeClr val="tx1"/>
                </a:solidFill>
                <a:latin typeface="+mj-lt"/>
              </a:rPr>
              <a:t>n=955, 2010, n=883; 2009, n=907; not asked in 2008</a:t>
            </a:r>
          </a:p>
        </p:txBody>
      </p:sp>
      <p:sp>
        <p:nvSpPr>
          <p:cNvPr id="23565" name="Text Box 17"/>
          <p:cNvSpPr txBox="1">
            <a:spLocks noChangeArrowheads="1"/>
          </p:cNvSpPr>
          <p:nvPr/>
        </p:nvSpPr>
        <p:spPr bwMode="auto">
          <a:xfrm>
            <a:off x="1725530" y="2363229"/>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6064037" y="4044786"/>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40" name="Content Placeholder 33"/>
          <p:cNvSpPr txBox="1">
            <a:spLocks/>
          </p:cNvSpPr>
          <p:nvPr/>
        </p:nvSpPr>
        <p:spPr>
          <a:xfrm>
            <a:off x="240913" y="745312"/>
            <a:ext cx="8691214"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Final </a:t>
            </a:r>
            <a:r>
              <a:rPr lang="en-US" sz="1400" b="0" dirty="0">
                <a:solidFill>
                  <a:schemeClr val="tx1"/>
                </a:solidFill>
                <a:latin typeface="+mj-lt"/>
              </a:rPr>
              <a:t>year engineering students </a:t>
            </a:r>
            <a:r>
              <a:rPr lang="en-US" sz="1400" b="0" dirty="0" smtClean="0">
                <a:solidFill>
                  <a:schemeClr val="tx1"/>
                </a:solidFill>
                <a:latin typeface="+mj-lt"/>
              </a:rPr>
              <a:t>display </a:t>
            </a:r>
            <a:r>
              <a:rPr lang="en-US" sz="1400" b="0" dirty="0">
                <a:solidFill>
                  <a:schemeClr val="tx1"/>
                </a:solidFill>
                <a:latin typeface="+mj-lt"/>
              </a:rPr>
              <a:t>a high knowledge of organizational </a:t>
            </a:r>
            <a:r>
              <a:rPr lang="en-US" sz="1400" b="0" dirty="0" smtClean="0">
                <a:solidFill>
                  <a:schemeClr val="tx1"/>
                </a:solidFill>
                <a:latin typeface="+mj-lt"/>
              </a:rPr>
              <a:t>responsibility.  Nine in ten have either a high (37%) or </a:t>
            </a:r>
            <a:r>
              <a:rPr lang="en-US" sz="1400" b="0" dirty="0">
                <a:solidFill>
                  <a:schemeClr val="tx1"/>
                </a:solidFill>
                <a:latin typeface="+mj-lt"/>
              </a:rPr>
              <a:t>moderate </a:t>
            </a:r>
            <a:r>
              <a:rPr lang="en-US" sz="1400" b="0" dirty="0" smtClean="0">
                <a:solidFill>
                  <a:schemeClr val="tx1"/>
                </a:solidFill>
                <a:latin typeface="+mj-lt"/>
              </a:rPr>
              <a:t>(54%) level of </a:t>
            </a:r>
            <a:r>
              <a:rPr lang="en-US" sz="1400" b="0" dirty="0">
                <a:solidFill>
                  <a:schemeClr val="tx1"/>
                </a:solidFill>
                <a:latin typeface="+mj-lt"/>
              </a:rPr>
              <a:t>knowledge concerning organizational responsibilities of activities/ procedures relating to the engineering </a:t>
            </a:r>
            <a:r>
              <a:rPr lang="en-US" sz="1400" b="0" dirty="0" smtClean="0">
                <a:solidFill>
                  <a:schemeClr val="tx1"/>
                </a:solidFill>
                <a:latin typeface="+mj-lt"/>
              </a:rPr>
              <a:t>profession.  Compared to 2013, students are more likely to exhibit a high level of knowledge regarding organizational responsibly (all four correct in Q9).</a:t>
            </a:r>
            <a:endParaRPr lang="en-US" sz="1400" b="0" dirty="0">
              <a:solidFill>
                <a:schemeClr val="tx1"/>
              </a:solidFill>
              <a:latin typeface="+mj-lt"/>
            </a:endParaRPr>
          </a:p>
        </p:txBody>
      </p:sp>
      <p:sp>
        <p:nvSpPr>
          <p:cNvPr id="44" name="AutoShape 10"/>
          <p:cNvSpPr>
            <a:spLocks/>
          </p:cNvSpPr>
          <p:nvPr/>
        </p:nvSpPr>
        <p:spPr bwMode="auto">
          <a:xfrm rot="5400000">
            <a:off x="2442947" y="132605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nvSpPr>
        <p:spPr bwMode="auto">
          <a:xfrm rot="5400000">
            <a:off x="6767054" y="314099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7" name="Rectangle 46"/>
          <p:cNvSpPr/>
          <p:nvPr/>
        </p:nvSpPr>
        <p:spPr>
          <a:xfrm>
            <a:off x="3807965" y="3414318"/>
            <a:ext cx="442750" cy="200055"/>
          </a:xfrm>
          <a:prstGeom prst="rect">
            <a:avLst/>
          </a:prstGeom>
        </p:spPr>
        <p:txBody>
          <a:bodyPr wrap="none">
            <a:spAutoFit/>
          </a:bodyPr>
          <a:lstStyle/>
          <a:p>
            <a:pPr algn="l"/>
            <a:r>
              <a:rPr lang="en-CA" sz="700" b="0" dirty="0" smtClean="0">
                <a:latin typeface="Arial Narrow" pitchFamily="34" charset="0"/>
              </a:rPr>
              <a:t>(n=700)</a:t>
            </a:r>
            <a:endParaRPr lang="en-CA" sz="700" b="0" dirty="0">
              <a:latin typeface="Arial Narrow" pitchFamily="34" charset="0"/>
            </a:endParaRPr>
          </a:p>
        </p:txBody>
      </p:sp>
      <p:sp>
        <p:nvSpPr>
          <p:cNvPr id="48" name="Rectangle 47"/>
          <p:cNvSpPr/>
          <p:nvPr/>
        </p:nvSpPr>
        <p:spPr>
          <a:xfrm>
            <a:off x="5945252" y="5387294"/>
            <a:ext cx="401072" cy="200055"/>
          </a:xfrm>
          <a:prstGeom prst="rect">
            <a:avLst/>
          </a:prstGeom>
        </p:spPr>
        <p:txBody>
          <a:bodyPr wrap="none">
            <a:spAutoFit/>
          </a:bodyPr>
          <a:lstStyle/>
          <a:p>
            <a:pPr algn="l"/>
            <a:r>
              <a:rPr lang="en-CA" sz="700" b="0" dirty="0" smtClean="0">
                <a:latin typeface="Arial Narrow" pitchFamily="34" charset="0"/>
              </a:rPr>
              <a:t>(n=55)</a:t>
            </a:r>
            <a:endParaRPr lang="en-CA" sz="700" b="0" dirty="0">
              <a:latin typeface="Arial Narrow" pitchFamily="34" charset="0"/>
            </a:endParaRPr>
          </a:p>
        </p:txBody>
      </p:sp>
      <p:sp>
        <p:nvSpPr>
          <p:cNvPr id="55" name="Rectangle 54"/>
          <p:cNvSpPr/>
          <p:nvPr/>
        </p:nvSpPr>
        <p:spPr>
          <a:xfrm>
            <a:off x="8042068" y="5342186"/>
            <a:ext cx="401072" cy="200055"/>
          </a:xfrm>
          <a:prstGeom prst="rect">
            <a:avLst/>
          </a:prstGeom>
        </p:spPr>
        <p:txBody>
          <a:bodyPr wrap="none">
            <a:spAutoFit/>
          </a:bodyPr>
          <a:lstStyle/>
          <a:p>
            <a:pPr algn="l"/>
            <a:r>
              <a:rPr lang="en-CA" sz="700" b="0" dirty="0" smtClean="0">
                <a:latin typeface="Arial Narrow" pitchFamily="34" charset="0"/>
              </a:rPr>
              <a:t>(n=65)</a:t>
            </a:r>
            <a:endParaRPr lang="en-CA" sz="700" b="0" dirty="0">
              <a:latin typeface="Arial Narrow" pitchFamily="34" charset="0"/>
            </a:endParaRPr>
          </a:p>
        </p:txBody>
      </p:sp>
      <p:sp>
        <p:nvSpPr>
          <p:cNvPr id="56" name="Rectangle 55"/>
          <p:cNvSpPr/>
          <p:nvPr/>
        </p:nvSpPr>
        <p:spPr>
          <a:xfrm>
            <a:off x="1705026" y="4478665"/>
            <a:ext cx="442750" cy="200055"/>
          </a:xfrm>
          <a:prstGeom prst="rect">
            <a:avLst/>
          </a:prstGeom>
        </p:spPr>
        <p:txBody>
          <a:bodyPr wrap="none">
            <a:spAutoFit/>
          </a:bodyPr>
          <a:lstStyle/>
          <a:p>
            <a:pPr algn="l"/>
            <a:r>
              <a:rPr lang="en-CA" sz="700" b="0" dirty="0" smtClean="0">
                <a:latin typeface="Arial Narrow" pitchFamily="34" charset="0"/>
              </a:rPr>
              <a:t>(n=348)</a:t>
            </a:r>
            <a:endParaRPr lang="en-CA" sz="700" b="0" dirty="0">
              <a:latin typeface="Arial Narrow" pitchFamily="34" charset="0"/>
            </a:endParaRPr>
          </a:p>
        </p:txBody>
      </p:sp>
      <p:sp>
        <p:nvSpPr>
          <p:cNvPr id="57" name="Text Box 33"/>
          <p:cNvSpPr txBox="1">
            <a:spLocks noChangeArrowheads="1"/>
          </p:cNvSpPr>
          <p:nvPr/>
        </p:nvSpPr>
        <p:spPr bwMode="auto">
          <a:xfrm>
            <a:off x="6859180" y="4531546"/>
            <a:ext cx="659075" cy="384721"/>
          </a:xfrm>
          <a:prstGeom prst="rect">
            <a:avLst/>
          </a:prstGeom>
          <a:noFill/>
          <a:ln w="6350" algn="ctr">
            <a:solidFill>
              <a:schemeClr val="tx1"/>
            </a:solidFill>
            <a:miter lim="800000"/>
            <a:headEnd/>
            <a:tailEnd/>
          </a:ln>
        </p:spPr>
        <p:txBody>
          <a:bodyPr wrap="square">
            <a:spAutoFit/>
          </a:bodyPr>
          <a:lstStyle/>
          <a:p>
            <a:r>
              <a:rPr lang="en-CA" sz="1600" dirty="0" smtClean="0"/>
              <a:t>10%</a:t>
            </a:r>
            <a:endParaRPr lang="en-CA" sz="1600" dirty="0"/>
          </a:p>
          <a:p>
            <a:endParaRPr lang="en-CA" sz="100" dirty="0"/>
          </a:p>
          <a:p>
            <a:endParaRPr lang="en-CA" sz="100" dirty="0"/>
          </a:p>
        </p:txBody>
      </p:sp>
      <p:sp>
        <p:nvSpPr>
          <p:cNvPr id="58" name="Text Box 34"/>
          <p:cNvSpPr txBox="1">
            <a:spLocks noChangeArrowheads="1"/>
          </p:cNvSpPr>
          <p:nvPr/>
        </p:nvSpPr>
        <p:spPr bwMode="auto">
          <a:xfrm>
            <a:off x="6823311" y="4746267"/>
            <a:ext cx="676108" cy="184666"/>
          </a:xfrm>
          <a:prstGeom prst="rect">
            <a:avLst/>
          </a:prstGeom>
          <a:noFill/>
          <a:ln w="25400" algn="ctr">
            <a:noFill/>
            <a:miter lim="800000"/>
            <a:headEnd/>
            <a:tailEnd/>
          </a:ln>
        </p:spPr>
        <p:txBody>
          <a:bodyPr wrap="square">
            <a:spAutoFit/>
          </a:bodyPr>
          <a:lstStyle/>
          <a:p>
            <a:r>
              <a:rPr lang="en-CA" dirty="0" smtClean="0"/>
              <a:t>(n=120)</a:t>
            </a:r>
            <a:endParaRPr lang="en-CA" dirty="0"/>
          </a:p>
        </p:txBody>
      </p:sp>
      <p:sp>
        <p:nvSpPr>
          <p:cNvPr id="59" name="Text Box 33"/>
          <p:cNvSpPr txBox="1">
            <a:spLocks noChangeArrowheads="1"/>
          </p:cNvSpPr>
          <p:nvPr/>
        </p:nvSpPr>
        <p:spPr bwMode="auto">
          <a:xfrm>
            <a:off x="2519971" y="2769841"/>
            <a:ext cx="652596" cy="384721"/>
          </a:xfrm>
          <a:prstGeom prst="rect">
            <a:avLst/>
          </a:prstGeom>
          <a:noFill/>
          <a:ln w="6350" algn="ctr">
            <a:solidFill>
              <a:schemeClr val="tx1"/>
            </a:solidFill>
            <a:miter lim="800000"/>
            <a:headEnd/>
            <a:tailEnd/>
          </a:ln>
        </p:spPr>
        <p:txBody>
          <a:bodyPr wrap="square">
            <a:spAutoFit/>
          </a:bodyPr>
          <a:lstStyle/>
          <a:p>
            <a:r>
              <a:rPr lang="en-CA" sz="1600" dirty="0" smtClean="0"/>
              <a:t>90%</a:t>
            </a:r>
            <a:endParaRPr lang="en-CA" sz="1600" dirty="0"/>
          </a:p>
          <a:p>
            <a:endParaRPr lang="en-CA" sz="100" dirty="0"/>
          </a:p>
          <a:p>
            <a:endParaRPr lang="en-CA" sz="100" dirty="0"/>
          </a:p>
        </p:txBody>
      </p:sp>
      <p:sp>
        <p:nvSpPr>
          <p:cNvPr id="60" name="Text Box 34"/>
          <p:cNvSpPr txBox="1">
            <a:spLocks noChangeArrowheads="1"/>
          </p:cNvSpPr>
          <p:nvPr/>
        </p:nvSpPr>
        <p:spPr bwMode="auto">
          <a:xfrm>
            <a:off x="2496458" y="2984562"/>
            <a:ext cx="676108" cy="184666"/>
          </a:xfrm>
          <a:prstGeom prst="rect">
            <a:avLst/>
          </a:prstGeom>
          <a:noFill/>
          <a:ln w="25400" algn="ctr">
            <a:noFill/>
            <a:miter lim="800000"/>
            <a:headEnd/>
            <a:tailEnd/>
          </a:ln>
        </p:spPr>
        <p:txBody>
          <a:bodyPr wrap="square">
            <a:spAutoFit/>
          </a:bodyPr>
          <a:lstStyle/>
          <a:p>
            <a:r>
              <a:rPr lang="en-CA" dirty="0" smtClean="0"/>
              <a:t>(n=1048)</a:t>
            </a:r>
            <a:endParaRPr lang="en-CA" dirty="0"/>
          </a:p>
        </p:txBody>
      </p:sp>
      <p:sp>
        <p:nvSpPr>
          <p:cNvPr id="63" name="Rectangle 62"/>
          <p:cNvSpPr/>
          <p:nvPr/>
        </p:nvSpPr>
        <p:spPr>
          <a:xfrm>
            <a:off x="381000" y="6528971"/>
            <a:ext cx="4572000" cy="523220"/>
          </a:xfrm>
          <a:prstGeom prst="rect">
            <a:avLst/>
          </a:prstGeom>
        </p:spPr>
        <p:txBody>
          <a:bodyPr>
            <a:spAutoFit/>
          </a:bodyPr>
          <a:lstStyle/>
          <a:p>
            <a:pPr algn="l"/>
            <a:r>
              <a:rPr lang="en-US" sz="800" b="0" i="1" dirty="0" smtClean="0">
                <a:solidFill>
                  <a:schemeClr val="bg1">
                    <a:lumMod val="50000"/>
                  </a:schemeClr>
                </a:solidFill>
              </a:rPr>
              <a:t>Note that in 2012-2009 Knowledge Levels were defined as follows: </a:t>
            </a:r>
            <a:r>
              <a:rPr lang="en-CA" sz="800" b="0" i="1" dirty="0" smtClean="0">
                <a:solidFill>
                  <a:schemeClr val="bg1">
                    <a:lumMod val="50000"/>
                  </a:schemeClr>
                </a:solidFill>
              </a:rPr>
              <a:t>High: All Correct in Q9 (5)</a:t>
            </a:r>
            <a:br>
              <a:rPr lang="en-CA" sz="800" b="0" i="1" dirty="0" smtClean="0">
                <a:solidFill>
                  <a:schemeClr val="bg1">
                    <a:lumMod val="50000"/>
                  </a:schemeClr>
                </a:solidFill>
              </a:rPr>
            </a:br>
            <a:r>
              <a:rPr lang="en-CA" sz="800" b="0" i="1" dirty="0" smtClean="0">
                <a:solidFill>
                  <a:schemeClr val="bg1">
                    <a:lumMod val="50000"/>
                  </a:schemeClr>
                </a:solidFill>
              </a:rPr>
              <a:t>Moderate: 3 or 4 Correct in Q9, Low: 1 or 2 Correct in Q9, None: All Incorrect (0) in Q9</a:t>
            </a:r>
          </a:p>
          <a:p>
            <a:pPr algn="l"/>
            <a:r>
              <a:rPr lang="en-US" sz="800" b="0" i="1" dirty="0" smtClean="0">
                <a:solidFill>
                  <a:schemeClr val="bg1">
                    <a:lumMod val="50000"/>
                  </a:schemeClr>
                </a:solidFill>
              </a:rPr>
              <a:t> </a:t>
            </a:r>
            <a:endParaRPr lang="en-US" i="1" dirty="0">
              <a:solidFill>
                <a:schemeClr val="bg1">
                  <a:lumMod val="50000"/>
                </a:schemeClr>
              </a:solidFill>
            </a:endParaRPr>
          </a:p>
        </p:txBody>
      </p:sp>
      <p:sp>
        <p:nvSpPr>
          <p:cNvPr id="22" name="Text Box 33"/>
          <p:cNvSpPr txBox="1">
            <a:spLocks noChangeArrowheads="1"/>
          </p:cNvSpPr>
          <p:nvPr/>
        </p:nvSpPr>
        <p:spPr bwMode="auto">
          <a:xfrm>
            <a:off x="6171304" y="4535662"/>
            <a:ext cx="659075"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a:t>9</a:t>
            </a:r>
            <a:r>
              <a:rPr lang="en-CA" sz="1600" dirty="0" smtClean="0"/>
              <a:t>%</a:t>
            </a:r>
            <a:endParaRPr lang="en-CA" sz="1600" dirty="0"/>
          </a:p>
          <a:p>
            <a:endParaRPr lang="en-CA" sz="100" dirty="0"/>
          </a:p>
          <a:p>
            <a:endParaRPr lang="en-CA" sz="100" dirty="0"/>
          </a:p>
        </p:txBody>
      </p:sp>
      <p:sp>
        <p:nvSpPr>
          <p:cNvPr id="23" name="Text Box 33"/>
          <p:cNvSpPr txBox="1">
            <a:spLocks noChangeArrowheads="1"/>
          </p:cNvSpPr>
          <p:nvPr/>
        </p:nvSpPr>
        <p:spPr bwMode="auto">
          <a:xfrm>
            <a:off x="1844452" y="2773957"/>
            <a:ext cx="652596"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91%</a:t>
            </a:r>
            <a:endParaRPr lang="en-CA" sz="1600" dirty="0"/>
          </a:p>
          <a:p>
            <a:endParaRPr lang="en-CA" sz="100" dirty="0"/>
          </a:p>
          <a:p>
            <a:endParaRPr lang="en-CA" sz="100" dirty="0"/>
          </a:p>
        </p:txBody>
      </p:sp>
      <p:sp>
        <p:nvSpPr>
          <p:cNvPr id="25" name="Rectangle 24"/>
          <p:cNvSpPr/>
          <p:nvPr/>
        </p:nvSpPr>
        <p:spPr>
          <a:xfrm>
            <a:off x="879415" y="4252535"/>
            <a:ext cx="442750" cy="200055"/>
          </a:xfrm>
          <a:prstGeom prst="rect">
            <a:avLst/>
          </a:prstGeom>
        </p:spPr>
        <p:txBody>
          <a:bodyPr wrap="none">
            <a:spAutoFit/>
          </a:bodyPr>
          <a:lstStyle/>
          <a:p>
            <a:pPr algn="l"/>
            <a:r>
              <a:rPr lang="en-CA" sz="700" b="0" dirty="0" smtClean="0">
                <a:latin typeface="Arial Narrow" pitchFamily="34" charset="0"/>
              </a:rPr>
              <a:t>(n=355)</a:t>
            </a:r>
            <a:endParaRPr lang="en-CA" sz="700" b="0" dirty="0">
              <a:latin typeface="Arial Narrow" pitchFamily="34" charset="0"/>
            </a:endParaRPr>
          </a:p>
        </p:txBody>
      </p:sp>
      <p:sp>
        <p:nvSpPr>
          <p:cNvPr id="26" name="Rectangle 25"/>
          <p:cNvSpPr/>
          <p:nvPr/>
        </p:nvSpPr>
        <p:spPr>
          <a:xfrm>
            <a:off x="3022111" y="3620179"/>
            <a:ext cx="442750" cy="200055"/>
          </a:xfrm>
          <a:prstGeom prst="rect">
            <a:avLst/>
          </a:prstGeom>
        </p:spPr>
        <p:txBody>
          <a:bodyPr wrap="none">
            <a:spAutoFit/>
          </a:bodyPr>
          <a:lstStyle/>
          <a:p>
            <a:pPr algn="l"/>
            <a:r>
              <a:rPr lang="en-CA" sz="700" b="0" dirty="0" smtClean="0">
                <a:latin typeface="Arial Narrow" pitchFamily="34" charset="0"/>
              </a:rPr>
              <a:t>(n=515)</a:t>
            </a:r>
            <a:endParaRPr lang="en-CA" sz="700" b="0" dirty="0">
              <a:latin typeface="Arial Narrow" pitchFamily="34" charset="0"/>
            </a:endParaRPr>
          </a:p>
        </p:txBody>
      </p:sp>
      <p:sp>
        <p:nvSpPr>
          <p:cNvPr id="27" name="Rectangle 26"/>
          <p:cNvSpPr/>
          <p:nvPr/>
        </p:nvSpPr>
        <p:spPr>
          <a:xfrm>
            <a:off x="5123019" y="5387293"/>
            <a:ext cx="401072" cy="200055"/>
          </a:xfrm>
          <a:prstGeom prst="rect">
            <a:avLst/>
          </a:prstGeom>
        </p:spPr>
        <p:txBody>
          <a:bodyPr wrap="none">
            <a:spAutoFit/>
          </a:bodyPr>
          <a:lstStyle/>
          <a:p>
            <a:pPr algn="l"/>
            <a:r>
              <a:rPr lang="en-CA" sz="700" b="0" dirty="0" smtClean="0">
                <a:latin typeface="Arial Narrow" pitchFamily="34" charset="0"/>
              </a:rPr>
              <a:t>(n=52)</a:t>
            </a:r>
            <a:endParaRPr lang="en-CA" sz="700" b="0" dirty="0">
              <a:latin typeface="Arial Narrow" pitchFamily="34" charset="0"/>
            </a:endParaRPr>
          </a:p>
        </p:txBody>
      </p:sp>
      <p:sp>
        <p:nvSpPr>
          <p:cNvPr id="28" name="Rectangle 27"/>
          <p:cNvSpPr/>
          <p:nvPr/>
        </p:nvSpPr>
        <p:spPr>
          <a:xfrm>
            <a:off x="7227849" y="5435534"/>
            <a:ext cx="401072" cy="200055"/>
          </a:xfrm>
          <a:prstGeom prst="rect">
            <a:avLst/>
          </a:prstGeom>
        </p:spPr>
        <p:txBody>
          <a:bodyPr wrap="none">
            <a:spAutoFit/>
          </a:bodyPr>
          <a:lstStyle/>
          <a:p>
            <a:pPr algn="l"/>
            <a:r>
              <a:rPr lang="en-CA" sz="700" b="0" dirty="0" smtClean="0">
                <a:latin typeface="Arial Narrow" pitchFamily="34" charset="0"/>
              </a:rPr>
              <a:t>(n=36)</a:t>
            </a:r>
            <a:endParaRPr lang="en-CA" sz="700" b="0" dirty="0">
              <a:latin typeface="Arial Narrow" pitchFamily="34" charset="0"/>
            </a:endParaRPr>
          </a:p>
        </p:txBody>
      </p:sp>
      <p:sp>
        <p:nvSpPr>
          <p:cNvPr id="29" name="Text Box 34"/>
          <p:cNvSpPr txBox="1">
            <a:spLocks noChangeArrowheads="1"/>
          </p:cNvSpPr>
          <p:nvPr/>
        </p:nvSpPr>
        <p:spPr bwMode="auto">
          <a:xfrm>
            <a:off x="1820940" y="2969896"/>
            <a:ext cx="676108" cy="184666"/>
          </a:xfrm>
          <a:prstGeom prst="rect">
            <a:avLst/>
          </a:prstGeom>
          <a:noFill/>
          <a:ln w="25400" algn="ctr">
            <a:noFill/>
            <a:miter lim="800000"/>
            <a:headEnd/>
            <a:tailEnd/>
          </a:ln>
        </p:spPr>
        <p:txBody>
          <a:bodyPr wrap="square">
            <a:spAutoFit/>
          </a:bodyPr>
          <a:lstStyle/>
          <a:p>
            <a:r>
              <a:rPr lang="en-CA" dirty="0" smtClean="0"/>
              <a:t>(n=870)</a:t>
            </a:r>
            <a:endParaRPr lang="en-CA" dirty="0"/>
          </a:p>
        </p:txBody>
      </p:sp>
      <p:sp>
        <p:nvSpPr>
          <p:cNvPr id="30" name="Text Box 34"/>
          <p:cNvSpPr txBox="1">
            <a:spLocks noChangeArrowheads="1"/>
          </p:cNvSpPr>
          <p:nvPr/>
        </p:nvSpPr>
        <p:spPr bwMode="auto">
          <a:xfrm>
            <a:off x="6181609" y="4747638"/>
            <a:ext cx="676108" cy="184666"/>
          </a:xfrm>
          <a:prstGeom prst="rect">
            <a:avLst/>
          </a:prstGeom>
          <a:noFill/>
          <a:ln w="25400" algn="ctr">
            <a:noFill/>
            <a:miter lim="800000"/>
            <a:headEnd/>
            <a:tailEnd/>
          </a:ln>
        </p:spPr>
        <p:txBody>
          <a:bodyPr wrap="square">
            <a:spAutoFit/>
          </a:bodyPr>
          <a:lstStyle/>
          <a:p>
            <a:r>
              <a:rPr lang="en-CA" dirty="0" smtClean="0"/>
              <a:t>(n=88)</a:t>
            </a:r>
            <a:endParaRPr lang="en-CA" dirty="0"/>
          </a:p>
        </p:txBody>
      </p:sp>
      <p:sp>
        <p:nvSpPr>
          <p:cNvPr id="31" name="TextBox 30"/>
          <p:cNvSpPr txBox="1"/>
          <p:nvPr/>
        </p:nvSpPr>
        <p:spPr>
          <a:xfrm>
            <a:off x="754704" y="4080411"/>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32" name="TextBox 31"/>
          <p:cNvSpPr txBox="1"/>
          <p:nvPr/>
        </p:nvSpPr>
        <p:spPr>
          <a:xfrm>
            <a:off x="2823971" y="3530481"/>
            <a:ext cx="272892"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229882"/>
            <a:ext cx="8162925" cy="332399"/>
          </a:xfrm>
          <a:noFill/>
          <a:ln>
            <a:miter lim="800000"/>
            <a:headEnd/>
            <a:tailEnd/>
          </a:ln>
        </p:spPr>
        <p:txBody>
          <a:bodyPr vert="horz" numCol="1" compatLnSpc="1">
            <a:prstTxWarp prst="textNoShape">
              <a:avLst/>
            </a:prstTxWarp>
          </a:bodyPr>
          <a:lstStyle/>
          <a:p>
            <a:r>
              <a:rPr lang="en-CA" sz="2400" dirty="0" smtClean="0"/>
              <a:t>Knowledge of Organizational Responsibility- 2012-2009</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2232211085"/>
              </p:ext>
            </p:extLst>
          </p:nvPr>
        </p:nvGraphicFramePr>
        <p:xfrm>
          <a:off x="474758" y="1569582"/>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43</a:t>
            </a:fld>
            <a:endParaRPr lang="en-US" dirty="0"/>
          </a:p>
        </p:txBody>
      </p:sp>
      <p:sp>
        <p:nvSpPr>
          <p:cNvPr id="23557" name="Text Box 6"/>
          <p:cNvSpPr txBox="1">
            <a:spLocks noChangeArrowheads="1"/>
          </p:cNvSpPr>
          <p:nvPr/>
        </p:nvSpPr>
        <p:spPr bwMode="auto">
          <a:xfrm>
            <a:off x="8340411" y="4828840"/>
            <a:ext cx="552450"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(n=106)</a:t>
            </a:r>
          </a:p>
        </p:txBody>
      </p:sp>
      <p:sp>
        <p:nvSpPr>
          <p:cNvPr id="23558" name="Text Box 7"/>
          <p:cNvSpPr txBox="1">
            <a:spLocks noChangeArrowheads="1"/>
          </p:cNvSpPr>
          <p:nvPr/>
        </p:nvSpPr>
        <p:spPr bwMode="auto">
          <a:xfrm>
            <a:off x="6194358" y="4015444"/>
            <a:ext cx="552450" cy="200055"/>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sz="700" b="0" dirty="0">
                <a:latin typeface="Arial Narrow" pitchFamily="34" charset="0"/>
              </a:rPr>
              <a:t>n=320</a:t>
            </a:r>
            <a:r>
              <a:rPr lang="en-CA" b="0" dirty="0">
                <a:latin typeface="Arial Narrow" pitchFamily="34" charset="0"/>
              </a:rPr>
              <a:t>)</a:t>
            </a:r>
          </a:p>
        </p:txBody>
      </p:sp>
      <p:sp>
        <p:nvSpPr>
          <p:cNvPr id="23559" name="Text Box 8"/>
          <p:cNvSpPr txBox="1">
            <a:spLocks noChangeArrowheads="1"/>
          </p:cNvSpPr>
          <p:nvPr/>
        </p:nvSpPr>
        <p:spPr bwMode="auto">
          <a:xfrm>
            <a:off x="4114048" y="3640711"/>
            <a:ext cx="552450" cy="200055"/>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sz="700" b="0" dirty="0">
                <a:latin typeface="Arial Narrow" pitchFamily="34" charset="0"/>
              </a:rPr>
              <a:t>n=411</a:t>
            </a:r>
            <a:r>
              <a:rPr lang="en-CA" b="0" dirty="0">
                <a:latin typeface="Arial Narrow" pitchFamily="34" charset="0"/>
              </a:rPr>
              <a:t>)</a:t>
            </a:r>
          </a:p>
        </p:txBody>
      </p:sp>
      <p:sp>
        <p:nvSpPr>
          <p:cNvPr id="23560" name="Text Box 9"/>
          <p:cNvSpPr txBox="1">
            <a:spLocks noChangeArrowheads="1"/>
          </p:cNvSpPr>
          <p:nvPr/>
        </p:nvSpPr>
        <p:spPr bwMode="auto">
          <a:xfrm>
            <a:off x="2003107" y="4966882"/>
            <a:ext cx="552450"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(n=70)</a:t>
            </a:r>
          </a:p>
        </p:txBody>
      </p:sp>
      <p:sp>
        <p:nvSpPr>
          <p:cNvPr id="23562" name="Rectangle 11"/>
          <p:cNvSpPr>
            <a:spLocks noChangeArrowheads="1"/>
          </p:cNvSpPr>
          <p:nvPr/>
        </p:nvSpPr>
        <p:spPr bwMode="auto">
          <a:xfrm>
            <a:off x="0" y="1144130"/>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3"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All respondents  </a:t>
            </a:r>
            <a:r>
              <a:rPr lang="en-US" sz="800" dirty="0" smtClean="0">
                <a:solidFill>
                  <a:schemeClr val="tx1"/>
                </a:solidFill>
                <a:latin typeface="+mj-lt"/>
              </a:rPr>
              <a:t>2013 n=1168; 2012 n=1250; 2011 </a:t>
            </a:r>
            <a:r>
              <a:rPr lang="en-US" sz="800" dirty="0">
                <a:solidFill>
                  <a:schemeClr val="tx1"/>
                </a:solidFill>
                <a:latin typeface="+mj-lt"/>
              </a:rPr>
              <a:t>n=955, 2010, n=883; 2009, n=907; not asked in 2008</a:t>
            </a:r>
          </a:p>
        </p:txBody>
      </p:sp>
      <p:sp>
        <p:nvSpPr>
          <p:cNvPr id="23565" name="Text Box 17"/>
          <p:cNvSpPr txBox="1">
            <a:spLocks noChangeArrowheads="1"/>
          </p:cNvSpPr>
          <p:nvPr/>
        </p:nvSpPr>
        <p:spPr bwMode="auto">
          <a:xfrm>
            <a:off x="1725530" y="2072763"/>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6021997" y="2755870"/>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23568" name="Text Box 24"/>
          <p:cNvSpPr txBox="1">
            <a:spLocks noChangeArrowheads="1"/>
          </p:cNvSpPr>
          <p:nvPr/>
        </p:nvSpPr>
        <p:spPr bwMode="auto">
          <a:xfrm>
            <a:off x="7511712" y="3466898"/>
            <a:ext cx="676108" cy="184666"/>
          </a:xfrm>
          <a:prstGeom prst="rect">
            <a:avLst/>
          </a:prstGeom>
          <a:noFill/>
          <a:ln w="25400" algn="ctr">
            <a:noFill/>
            <a:miter lim="800000"/>
            <a:headEnd/>
            <a:tailEnd/>
          </a:ln>
        </p:spPr>
        <p:txBody>
          <a:bodyPr wrap="square">
            <a:spAutoFit/>
          </a:bodyPr>
          <a:lstStyle/>
          <a:p>
            <a:r>
              <a:rPr lang="en-CA" dirty="0"/>
              <a:t> (n=481)</a:t>
            </a:r>
          </a:p>
        </p:txBody>
      </p:sp>
      <p:sp>
        <p:nvSpPr>
          <p:cNvPr id="23569" name="Text Box 25"/>
          <p:cNvSpPr txBox="1">
            <a:spLocks noChangeArrowheads="1"/>
          </p:cNvSpPr>
          <p:nvPr/>
        </p:nvSpPr>
        <p:spPr bwMode="auto">
          <a:xfrm>
            <a:off x="1529102" y="4277128"/>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(n=237)</a:t>
            </a:r>
          </a:p>
        </p:txBody>
      </p:sp>
      <p:sp>
        <p:nvSpPr>
          <p:cNvPr id="23570" name="Text Box 26"/>
          <p:cNvSpPr txBox="1">
            <a:spLocks noChangeArrowheads="1"/>
          </p:cNvSpPr>
          <p:nvPr/>
        </p:nvSpPr>
        <p:spPr bwMode="auto">
          <a:xfrm>
            <a:off x="3624056" y="3570178"/>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(n=416)</a:t>
            </a:r>
          </a:p>
        </p:txBody>
      </p:sp>
      <p:sp>
        <p:nvSpPr>
          <p:cNvPr id="23571" name="Text Box 27"/>
          <p:cNvSpPr txBox="1">
            <a:spLocks noChangeArrowheads="1"/>
          </p:cNvSpPr>
          <p:nvPr/>
        </p:nvSpPr>
        <p:spPr bwMode="auto">
          <a:xfrm>
            <a:off x="5756017" y="4549641"/>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(n=177)</a:t>
            </a:r>
          </a:p>
        </p:txBody>
      </p:sp>
      <p:sp>
        <p:nvSpPr>
          <p:cNvPr id="23572" name="Text Box 28"/>
          <p:cNvSpPr txBox="1">
            <a:spLocks noChangeArrowheads="1"/>
          </p:cNvSpPr>
          <p:nvPr/>
        </p:nvSpPr>
        <p:spPr bwMode="auto">
          <a:xfrm>
            <a:off x="7874152" y="5055249"/>
            <a:ext cx="522287"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(n=53)</a:t>
            </a:r>
          </a:p>
        </p:txBody>
      </p:sp>
      <p:sp>
        <p:nvSpPr>
          <p:cNvPr id="23573" name="Text Box 31"/>
          <p:cNvSpPr txBox="1">
            <a:spLocks noChangeArrowheads="1"/>
          </p:cNvSpPr>
          <p:nvPr/>
        </p:nvSpPr>
        <p:spPr bwMode="auto">
          <a:xfrm>
            <a:off x="3283274" y="2493713"/>
            <a:ext cx="656675" cy="384721"/>
          </a:xfrm>
          <a:prstGeom prst="rect">
            <a:avLst/>
          </a:prstGeom>
          <a:noFill/>
          <a:ln w="6350" algn="ctr">
            <a:solidFill>
              <a:schemeClr val="accent6"/>
            </a:solidFill>
            <a:miter lim="800000"/>
            <a:headEnd/>
            <a:tailEnd/>
          </a:ln>
        </p:spPr>
        <p:txBody>
          <a:bodyPr wrap="square">
            <a:spAutoFit/>
          </a:bodyPr>
          <a:lstStyle/>
          <a:p>
            <a:r>
              <a:rPr lang="en-CA" sz="1600" dirty="0"/>
              <a:t>53%</a:t>
            </a:r>
          </a:p>
          <a:p>
            <a:endParaRPr lang="en-CA" sz="100" dirty="0"/>
          </a:p>
          <a:p>
            <a:endParaRPr lang="en-CA" sz="100" dirty="0"/>
          </a:p>
        </p:txBody>
      </p:sp>
      <p:sp>
        <p:nvSpPr>
          <p:cNvPr id="23574" name="Text Box 32"/>
          <p:cNvSpPr txBox="1">
            <a:spLocks noChangeArrowheads="1"/>
          </p:cNvSpPr>
          <p:nvPr/>
        </p:nvSpPr>
        <p:spPr bwMode="auto">
          <a:xfrm>
            <a:off x="3283765" y="2749931"/>
            <a:ext cx="673647" cy="184666"/>
          </a:xfrm>
          <a:prstGeom prst="rect">
            <a:avLst/>
          </a:prstGeom>
          <a:noFill/>
          <a:ln w="25400" algn="ctr">
            <a:noFill/>
            <a:miter lim="800000"/>
            <a:headEnd/>
            <a:tailEnd/>
          </a:ln>
        </p:spPr>
        <p:txBody>
          <a:bodyPr wrap="square">
            <a:spAutoFit/>
          </a:bodyPr>
          <a:lstStyle/>
          <a:p>
            <a:r>
              <a:rPr lang="en-CA" dirty="0"/>
              <a:t> (n=819)</a:t>
            </a:r>
          </a:p>
        </p:txBody>
      </p:sp>
      <p:sp>
        <p:nvSpPr>
          <p:cNvPr id="23575" name="Text Box 33"/>
          <p:cNvSpPr txBox="1">
            <a:spLocks noChangeArrowheads="1"/>
          </p:cNvSpPr>
          <p:nvPr/>
        </p:nvSpPr>
        <p:spPr bwMode="auto">
          <a:xfrm>
            <a:off x="2584200" y="2493713"/>
            <a:ext cx="656676"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a:t>74%</a:t>
            </a:r>
          </a:p>
          <a:p>
            <a:endParaRPr lang="en-CA" sz="100" dirty="0"/>
          </a:p>
          <a:p>
            <a:endParaRPr lang="en-CA" sz="100" dirty="0"/>
          </a:p>
        </p:txBody>
      </p:sp>
      <p:sp>
        <p:nvSpPr>
          <p:cNvPr id="23576" name="Text Box 34"/>
          <p:cNvSpPr txBox="1">
            <a:spLocks noChangeArrowheads="1"/>
          </p:cNvSpPr>
          <p:nvPr/>
        </p:nvSpPr>
        <p:spPr bwMode="auto">
          <a:xfrm>
            <a:off x="2541771" y="2732679"/>
            <a:ext cx="673647" cy="184666"/>
          </a:xfrm>
          <a:prstGeom prst="rect">
            <a:avLst/>
          </a:prstGeom>
          <a:noFill/>
          <a:ln w="25400" algn="ctr">
            <a:noFill/>
            <a:miter lim="800000"/>
            <a:headEnd/>
            <a:tailEnd/>
          </a:ln>
        </p:spPr>
        <p:txBody>
          <a:bodyPr wrap="square">
            <a:spAutoFit/>
          </a:bodyPr>
          <a:lstStyle/>
          <a:p>
            <a:r>
              <a:rPr lang="en-CA" dirty="0"/>
              <a:t> (n=653)</a:t>
            </a:r>
          </a:p>
        </p:txBody>
      </p:sp>
      <p:sp>
        <p:nvSpPr>
          <p:cNvPr id="23577" name="Text Box 35"/>
          <p:cNvSpPr txBox="1">
            <a:spLocks noChangeArrowheads="1"/>
          </p:cNvSpPr>
          <p:nvPr/>
        </p:nvSpPr>
        <p:spPr bwMode="auto">
          <a:xfrm>
            <a:off x="7530333" y="3255929"/>
            <a:ext cx="657487" cy="384721"/>
          </a:xfrm>
          <a:prstGeom prst="rect">
            <a:avLst/>
          </a:prstGeom>
          <a:noFill/>
          <a:ln w="6350" algn="ctr">
            <a:solidFill>
              <a:schemeClr val="accent6"/>
            </a:solidFill>
            <a:miter lim="800000"/>
            <a:headEnd/>
            <a:tailEnd/>
          </a:ln>
        </p:spPr>
        <p:txBody>
          <a:bodyPr wrap="square">
            <a:spAutoFit/>
          </a:bodyPr>
          <a:lstStyle/>
          <a:p>
            <a:r>
              <a:rPr lang="en-CA" sz="1600" dirty="0"/>
              <a:t>47%</a:t>
            </a:r>
          </a:p>
          <a:p>
            <a:endParaRPr lang="en-CA" sz="100" dirty="0"/>
          </a:p>
          <a:p>
            <a:endParaRPr lang="en-CA" sz="100" dirty="0"/>
          </a:p>
        </p:txBody>
      </p:sp>
      <p:sp>
        <p:nvSpPr>
          <p:cNvPr id="23578" name="Text Box 37"/>
          <p:cNvSpPr txBox="1">
            <a:spLocks noChangeArrowheads="1"/>
          </p:cNvSpPr>
          <p:nvPr/>
        </p:nvSpPr>
        <p:spPr bwMode="auto">
          <a:xfrm>
            <a:off x="6839884" y="3247303"/>
            <a:ext cx="659075"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a:t>26%</a:t>
            </a:r>
          </a:p>
          <a:p>
            <a:endParaRPr lang="en-CA" sz="100" dirty="0"/>
          </a:p>
          <a:p>
            <a:endParaRPr lang="en-CA" sz="100" dirty="0"/>
          </a:p>
        </p:txBody>
      </p:sp>
      <p:sp>
        <p:nvSpPr>
          <p:cNvPr id="23579" name="Text Box 38"/>
          <p:cNvSpPr txBox="1">
            <a:spLocks noChangeArrowheads="1"/>
          </p:cNvSpPr>
          <p:nvPr/>
        </p:nvSpPr>
        <p:spPr bwMode="auto">
          <a:xfrm>
            <a:off x="6810151" y="3455097"/>
            <a:ext cx="676108" cy="184666"/>
          </a:xfrm>
          <a:prstGeom prst="rect">
            <a:avLst/>
          </a:prstGeom>
          <a:noFill/>
          <a:ln w="25400" algn="ctr">
            <a:noFill/>
            <a:miter lim="800000"/>
            <a:headEnd/>
            <a:tailEnd/>
          </a:ln>
        </p:spPr>
        <p:txBody>
          <a:bodyPr wrap="square">
            <a:spAutoFit/>
          </a:bodyPr>
          <a:lstStyle/>
          <a:p>
            <a:r>
              <a:rPr lang="en-CA" dirty="0"/>
              <a:t> (n=230)</a:t>
            </a:r>
          </a:p>
        </p:txBody>
      </p:sp>
      <p:sp>
        <p:nvSpPr>
          <p:cNvPr id="23582" name="Text Box 33"/>
          <p:cNvSpPr txBox="1">
            <a:spLocks noChangeArrowheads="1"/>
          </p:cNvSpPr>
          <p:nvPr/>
        </p:nvSpPr>
        <p:spPr bwMode="auto">
          <a:xfrm>
            <a:off x="1862633" y="2485087"/>
            <a:ext cx="656676"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a:t>70%</a:t>
            </a:r>
          </a:p>
          <a:p>
            <a:endParaRPr lang="en-CA" sz="100" dirty="0"/>
          </a:p>
          <a:p>
            <a:endParaRPr lang="en-CA" sz="100" dirty="0"/>
          </a:p>
        </p:txBody>
      </p:sp>
      <p:sp>
        <p:nvSpPr>
          <p:cNvPr id="23583" name="Text Box 34"/>
          <p:cNvSpPr txBox="1">
            <a:spLocks noChangeArrowheads="1"/>
          </p:cNvSpPr>
          <p:nvPr/>
        </p:nvSpPr>
        <p:spPr bwMode="auto">
          <a:xfrm>
            <a:off x="1794326" y="2716326"/>
            <a:ext cx="673647" cy="184666"/>
          </a:xfrm>
          <a:prstGeom prst="rect">
            <a:avLst/>
          </a:prstGeom>
          <a:noFill/>
          <a:ln w="25400" algn="ctr">
            <a:noFill/>
            <a:miter lim="800000"/>
            <a:headEnd/>
            <a:tailEnd/>
          </a:ln>
        </p:spPr>
        <p:txBody>
          <a:bodyPr wrap="square">
            <a:spAutoFit/>
          </a:bodyPr>
          <a:lstStyle/>
          <a:p>
            <a:r>
              <a:rPr lang="en-CA" dirty="0"/>
              <a:t> (n=665)</a:t>
            </a:r>
          </a:p>
        </p:txBody>
      </p:sp>
      <p:sp>
        <p:nvSpPr>
          <p:cNvPr id="23584" name="Text Box 33"/>
          <p:cNvSpPr txBox="1">
            <a:spLocks noChangeArrowheads="1"/>
          </p:cNvSpPr>
          <p:nvPr/>
        </p:nvSpPr>
        <p:spPr bwMode="auto">
          <a:xfrm>
            <a:off x="6151023" y="3255929"/>
            <a:ext cx="659075"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a:t>31%</a:t>
            </a:r>
          </a:p>
          <a:p>
            <a:endParaRPr lang="en-CA" sz="100" dirty="0"/>
          </a:p>
          <a:p>
            <a:endParaRPr lang="en-CA" sz="100" dirty="0"/>
          </a:p>
        </p:txBody>
      </p:sp>
      <p:sp>
        <p:nvSpPr>
          <p:cNvPr id="23585" name="Text Box 34"/>
          <p:cNvSpPr txBox="1">
            <a:spLocks noChangeArrowheads="1"/>
          </p:cNvSpPr>
          <p:nvPr/>
        </p:nvSpPr>
        <p:spPr bwMode="auto">
          <a:xfrm>
            <a:off x="6125785" y="3473248"/>
            <a:ext cx="676108" cy="184666"/>
          </a:xfrm>
          <a:prstGeom prst="rect">
            <a:avLst/>
          </a:prstGeom>
          <a:noFill/>
          <a:ln w="25400" algn="ctr">
            <a:noFill/>
            <a:miter lim="800000"/>
            <a:headEnd/>
            <a:tailEnd/>
          </a:ln>
        </p:spPr>
        <p:txBody>
          <a:bodyPr wrap="square">
            <a:spAutoFit/>
          </a:bodyPr>
          <a:lstStyle/>
          <a:p>
            <a:r>
              <a:rPr lang="en-CA" dirty="0"/>
              <a:t> (n=290)</a:t>
            </a:r>
          </a:p>
        </p:txBody>
      </p:sp>
      <p:sp>
        <p:nvSpPr>
          <p:cNvPr id="23586" name="Text Box 25"/>
          <p:cNvSpPr txBox="1">
            <a:spLocks noChangeArrowheads="1"/>
          </p:cNvSpPr>
          <p:nvPr/>
        </p:nvSpPr>
        <p:spPr bwMode="auto">
          <a:xfrm>
            <a:off x="1052086" y="4466134"/>
            <a:ext cx="522288" cy="200055"/>
          </a:xfrm>
          <a:prstGeom prst="rect">
            <a:avLst/>
          </a:prstGeom>
          <a:noFill/>
          <a:ln w="25400" algn="ctr">
            <a:noFill/>
            <a:miter lim="800000"/>
            <a:headEnd/>
            <a:tailEnd/>
          </a:ln>
        </p:spPr>
        <p:txBody>
          <a:bodyPr wrap="square">
            <a:spAutoFit/>
          </a:bodyPr>
          <a:lstStyle/>
          <a:p>
            <a:pPr algn="l"/>
            <a:r>
              <a:rPr lang="en-CA" sz="700" b="0" dirty="0">
                <a:latin typeface="Arial Narrow" pitchFamily="34" charset="0"/>
              </a:rPr>
              <a:t>(n=209)</a:t>
            </a:r>
          </a:p>
        </p:txBody>
      </p:sp>
      <p:sp>
        <p:nvSpPr>
          <p:cNvPr id="23587" name="Text Box 26"/>
          <p:cNvSpPr txBox="1">
            <a:spLocks noChangeArrowheads="1"/>
          </p:cNvSpPr>
          <p:nvPr/>
        </p:nvSpPr>
        <p:spPr bwMode="auto">
          <a:xfrm>
            <a:off x="3191244" y="3526212"/>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(n=456)</a:t>
            </a:r>
          </a:p>
        </p:txBody>
      </p:sp>
      <p:sp>
        <p:nvSpPr>
          <p:cNvPr id="23588" name="Text Box 27"/>
          <p:cNvSpPr txBox="1">
            <a:spLocks noChangeArrowheads="1"/>
          </p:cNvSpPr>
          <p:nvPr/>
        </p:nvSpPr>
        <p:spPr bwMode="auto">
          <a:xfrm>
            <a:off x="5288817" y="4473237"/>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(n=208)</a:t>
            </a:r>
          </a:p>
        </p:txBody>
      </p:sp>
      <p:sp>
        <p:nvSpPr>
          <p:cNvPr id="23589" name="Text Box 28"/>
          <p:cNvSpPr txBox="1">
            <a:spLocks noChangeArrowheads="1"/>
          </p:cNvSpPr>
          <p:nvPr/>
        </p:nvSpPr>
        <p:spPr bwMode="auto">
          <a:xfrm>
            <a:off x="7407544" y="4950474"/>
            <a:ext cx="522287"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(n=82)</a:t>
            </a:r>
          </a:p>
        </p:txBody>
      </p:sp>
      <p:sp>
        <p:nvSpPr>
          <p:cNvPr id="42" name="Text Box 33"/>
          <p:cNvSpPr txBox="1">
            <a:spLocks noChangeArrowheads="1"/>
          </p:cNvSpPr>
          <p:nvPr/>
        </p:nvSpPr>
        <p:spPr bwMode="auto">
          <a:xfrm>
            <a:off x="5449122" y="3255929"/>
            <a:ext cx="659075" cy="384721"/>
          </a:xfrm>
          <a:prstGeom prst="rect">
            <a:avLst/>
          </a:prstGeom>
          <a:noFill/>
          <a:ln w="6350" algn="ctr">
            <a:solidFill>
              <a:schemeClr val="tx1">
                <a:lumMod val="60000"/>
                <a:lumOff val="40000"/>
              </a:schemeClr>
            </a:solidFill>
            <a:miter lim="800000"/>
            <a:headEnd/>
            <a:tailEnd/>
          </a:ln>
        </p:spPr>
        <p:txBody>
          <a:bodyPr wrap="square">
            <a:spAutoFit/>
          </a:bodyPr>
          <a:lstStyle/>
          <a:p>
            <a:r>
              <a:rPr lang="en-CA" sz="1600" dirty="0" smtClean="0"/>
              <a:t>30%</a:t>
            </a:r>
            <a:endParaRPr lang="en-CA" sz="1600" dirty="0"/>
          </a:p>
          <a:p>
            <a:endParaRPr lang="en-CA" sz="100" dirty="0"/>
          </a:p>
          <a:p>
            <a:endParaRPr lang="en-CA" sz="100" dirty="0"/>
          </a:p>
        </p:txBody>
      </p:sp>
      <p:sp>
        <p:nvSpPr>
          <p:cNvPr id="43" name="Text Box 33"/>
          <p:cNvSpPr txBox="1">
            <a:spLocks noChangeArrowheads="1"/>
          </p:cNvSpPr>
          <p:nvPr/>
        </p:nvSpPr>
        <p:spPr bwMode="auto">
          <a:xfrm>
            <a:off x="1158208" y="2476461"/>
            <a:ext cx="656676" cy="384721"/>
          </a:xfrm>
          <a:prstGeom prst="rect">
            <a:avLst/>
          </a:prstGeom>
          <a:noFill/>
          <a:ln w="6350" algn="ctr">
            <a:solidFill>
              <a:schemeClr val="tx1">
                <a:lumMod val="60000"/>
                <a:lumOff val="40000"/>
              </a:schemeClr>
            </a:solidFill>
            <a:miter lim="800000"/>
            <a:headEnd/>
            <a:tailEnd/>
          </a:ln>
        </p:spPr>
        <p:txBody>
          <a:bodyPr wrap="square">
            <a:spAutoFit/>
          </a:bodyPr>
          <a:lstStyle/>
          <a:p>
            <a:r>
              <a:rPr lang="en-CA" sz="1600" dirty="0" smtClean="0"/>
              <a:t>70%</a:t>
            </a:r>
            <a:endParaRPr lang="en-CA" sz="1600" dirty="0"/>
          </a:p>
          <a:p>
            <a:endParaRPr lang="en-CA" sz="100" dirty="0"/>
          </a:p>
          <a:p>
            <a:endParaRPr lang="en-CA" sz="100" dirty="0"/>
          </a:p>
        </p:txBody>
      </p:sp>
      <p:sp>
        <p:nvSpPr>
          <p:cNvPr id="44" name="AutoShape 10"/>
          <p:cNvSpPr>
            <a:spLocks/>
          </p:cNvSpPr>
          <p:nvPr/>
        </p:nvSpPr>
        <p:spPr bwMode="auto">
          <a:xfrm rot="5400000">
            <a:off x="2442947" y="103559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nvSpPr>
        <p:spPr bwMode="auto">
          <a:xfrm rot="5400000">
            <a:off x="6725014" y="1852082"/>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9" name="Text Box 34"/>
          <p:cNvSpPr txBox="1">
            <a:spLocks noChangeArrowheads="1"/>
          </p:cNvSpPr>
          <p:nvPr/>
        </p:nvSpPr>
        <p:spPr bwMode="auto">
          <a:xfrm>
            <a:off x="1156223" y="2697243"/>
            <a:ext cx="673647" cy="184666"/>
          </a:xfrm>
          <a:prstGeom prst="rect">
            <a:avLst/>
          </a:prstGeom>
          <a:noFill/>
          <a:ln w="25400" algn="ctr">
            <a:noFill/>
            <a:miter lim="800000"/>
            <a:headEnd/>
            <a:tailEnd/>
          </a:ln>
        </p:spPr>
        <p:txBody>
          <a:bodyPr wrap="square">
            <a:spAutoFit/>
          </a:bodyPr>
          <a:lstStyle/>
          <a:p>
            <a:r>
              <a:rPr lang="en-CA" dirty="0" smtClean="0"/>
              <a:t>(n=875)</a:t>
            </a:r>
            <a:endParaRPr lang="en-CA" dirty="0"/>
          </a:p>
        </p:txBody>
      </p:sp>
      <p:sp>
        <p:nvSpPr>
          <p:cNvPr id="50" name="Text Box 34"/>
          <p:cNvSpPr txBox="1">
            <a:spLocks noChangeArrowheads="1"/>
          </p:cNvSpPr>
          <p:nvPr/>
        </p:nvSpPr>
        <p:spPr bwMode="auto">
          <a:xfrm>
            <a:off x="5425610" y="3470650"/>
            <a:ext cx="676108" cy="184666"/>
          </a:xfrm>
          <a:prstGeom prst="rect">
            <a:avLst/>
          </a:prstGeom>
          <a:noFill/>
          <a:ln w="25400" algn="ctr">
            <a:noFill/>
            <a:miter lim="800000"/>
            <a:headEnd/>
            <a:tailEnd/>
          </a:ln>
        </p:spPr>
        <p:txBody>
          <a:bodyPr wrap="square">
            <a:spAutoFit/>
          </a:bodyPr>
          <a:lstStyle/>
          <a:p>
            <a:r>
              <a:rPr lang="en-CA" dirty="0" smtClean="0"/>
              <a:t>(n=375)</a:t>
            </a:r>
            <a:endParaRPr lang="en-CA" dirty="0"/>
          </a:p>
        </p:txBody>
      </p:sp>
      <p:sp>
        <p:nvSpPr>
          <p:cNvPr id="51" name="Text Box 25"/>
          <p:cNvSpPr txBox="1">
            <a:spLocks noChangeArrowheads="1"/>
          </p:cNvSpPr>
          <p:nvPr/>
        </p:nvSpPr>
        <p:spPr bwMode="auto">
          <a:xfrm>
            <a:off x="616872" y="4465938"/>
            <a:ext cx="522288"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(n=278)</a:t>
            </a:r>
            <a:endParaRPr lang="en-CA" sz="700" b="0" dirty="0">
              <a:latin typeface="Arial Narrow" pitchFamily="34" charset="0"/>
            </a:endParaRPr>
          </a:p>
        </p:txBody>
      </p:sp>
      <p:sp>
        <p:nvSpPr>
          <p:cNvPr id="52" name="Rectangle 51"/>
          <p:cNvSpPr/>
          <p:nvPr/>
        </p:nvSpPr>
        <p:spPr>
          <a:xfrm>
            <a:off x="2725305" y="3524519"/>
            <a:ext cx="442750" cy="200055"/>
          </a:xfrm>
          <a:prstGeom prst="rect">
            <a:avLst/>
          </a:prstGeom>
        </p:spPr>
        <p:txBody>
          <a:bodyPr wrap="none">
            <a:spAutoFit/>
          </a:bodyPr>
          <a:lstStyle/>
          <a:p>
            <a:pPr algn="l"/>
            <a:r>
              <a:rPr lang="en-CA" sz="700" b="0" dirty="0" smtClean="0">
                <a:latin typeface="Arial Narrow" pitchFamily="34" charset="0"/>
              </a:rPr>
              <a:t>(n=597)</a:t>
            </a:r>
            <a:endParaRPr lang="en-CA" sz="700" b="0" dirty="0">
              <a:latin typeface="Arial Narrow" pitchFamily="34" charset="0"/>
            </a:endParaRPr>
          </a:p>
        </p:txBody>
      </p:sp>
      <p:sp>
        <p:nvSpPr>
          <p:cNvPr id="53" name="Rectangle 52"/>
          <p:cNvSpPr/>
          <p:nvPr/>
        </p:nvSpPr>
        <p:spPr>
          <a:xfrm>
            <a:off x="4835485" y="4477138"/>
            <a:ext cx="442750" cy="200055"/>
          </a:xfrm>
          <a:prstGeom prst="rect">
            <a:avLst/>
          </a:prstGeom>
        </p:spPr>
        <p:txBody>
          <a:bodyPr wrap="none">
            <a:spAutoFit/>
          </a:bodyPr>
          <a:lstStyle/>
          <a:p>
            <a:pPr algn="l"/>
            <a:r>
              <a:rPr lang="en-CA" sz="700" b="0" dirty="0" smtClean="0">
                <a:latin typeface="Arial Narrow" pitchFamily="34" charset="0"/>
              </a:rPr>
              <a:t>(n=280)</a:t>
            </a:r>
            <a:endParaRPr lang="en-CA" sz="700" b="0" dirty="0">
              <a:latin typeface="Arial Narrow" pitchFamily="34" charset="0"/>
            </a:endParaRPr>
          </a:p>
        </p:txBody>
      </p:sp>
      <p:sp>
        <p:nvSpPr>
          <p:cNvPr id="54" name="Rectangle 53"/>
          <p:cNvSpPr/>
          <p:nvPr/>
        </p:nvSpPr>
        <p:spPr>
          <a:xfrm>
            <a:off x="6985347" y="4966331"/>
            <a:ext cx="401072" cy="200055"/>
          </a:xfrm>
          <a:prstGeom prst="rect">
            <a:avLst/>
          </a:prstGeom>
        </p:spPr>
        <p:txBody>
          <a:bodyPr wrap="none">
            <a:spAutoFit/>
          </a:bodyPr>
          <a:lstStyle/>
          <a:p>
            <a:pPr algn="l"/>
            <a:r>
              <a:rPr lang="en-CA" sz="700" b="0" dirty="0" smtClean="0">
                <a:latin typeface="Arial Narrow" pitchFamily="34" charset="0"/>
              </a:rPr>
              <a:t>(n=95)</a:t>
            </a:r>
            <a:endParaRPr lang="en-CA" sz="700" b="0" dirty="0">
              <a:latin typeface="Arial Narrow" pitchFamily="34" charset="0"/>
            </a:endParaRPr>
          </a:p>
        </p:txBody>
      </p:sp>
      <p:sp>
        <p:nvSpPr>
          <p:cNvPr id="63" name="Rectangle 62"/>
          <p:cNvSpPr/>
          <p:nvPr/>
        </p:nvSpPr>
        <p:spPr>
          <a:xfrm>
            <a:off x="381000" y="6528971"/>
            <a:ext cx="4572000" cy="523220"/>
          </a:xfrm>
          <a:prstGeom prst="rect">
            <a:avLst/>
          </a:prstGeom>
        </p:spPr>
        <p:txBody>
          <a:bodyPr>
            <a:spAutoFit/>
          </a:bodyPr>
          <a:lstStyle/>
          <a:p>
            <a:pPr algn="l"/>
            <a:r>
              <a:rPr lang="en-US" sz="800" b="0" i="1" dirty="0" smtClean="0">
                <a:solidFill>
                  <a:schemeClr val="bg1">
                    <a:lumMod val="50000"/>
                  </a:schemeClr>
                </a:solidFill>
              </a:rPr>
              <a:t>Note that in 2012-2009 Knowledge Levels were defined as follows: </a:t>
            </a:r>
            <a:r>
              <a:rPr lang="en-CA" sz="800" b="0" i="1" dirty="0" smtClean="0">
                <a:solidFill>
                  <a:schemeClr val="bg1">
                    <a:lumMod val="50000"/>
                  </a:schemeClr>
                </a:solidFill>
              </a:rPr>
              <a:t>High: All Correct in Q9 (5)</a:t>
            </a:r>
            <a:br>
              <a:rPr lang="en-CA" sz="800" b="0" i="1" dirty="0" smtClean="0">
                <a:solidFill>
                  <a:schemeClr val="bg1">
                    <a:lumMod val="50000"/>
                  </a:schemeClr>
                </a:solidFill>
              </a:rPr>
            </a:br>
            <a:r>
              <a:rPr lang="en-CA" sz="800" b="0" i="1" dirty="0" smtClean="0">
                <a:solidFill>
                  <a:schemeClr val="bg1">
                    <a:lumMod val="50000"/>
                  </a:schemeClr>
                </a:solidFill>
              </a:rPr>
              <a:t>Moderate: 3 or 4 Correct in Q9, Low: 1 or 2 Correct in Q9, None: All Incorrect (0) in Q9</a:t>
            </a:r>
          </a:p>
          <a:p>
            <a:pPr algn="l"/>
            <a:r>
              <a:rPr lang="en-US" sz="800" b="0" i="1" dirty="0" smtClean="0">
                <a:solidFill>
                  <a:schemeClr val="bg1">
                    <a:lumMod val="50000"/>
                  </a:schemeClr>
                </a:solidFill>
              </a:rPr>
              <a:t> </a:t>
            </a:r>
            <a:endParaRPr lang="en-US" i="1" dirty="0">
              <a:solidFill>
                <a:schemeClr val="bg1">
                  <a:lumMod val="50000"/>
                </a:schemeClr>
              </a:solidFill>
            </a:endParaRPr>
          </a:p>
        </p:txBody>
      </p:sp>
      <p:sp>
        <p:nvSpPr>
          <p:cNvPr id="62" name="Text Box 10"/>
          <p:cNvSpPr txBox="1">
            <a:spLocks noChangeArrowheads="1"/>
          </p:cNvSpPr>
          <p:nvPr/>
        </p:nvSpPr>
        <p:spPr bwMode="auto">
          <a:xfrm>
            <a:off x="6627211" y="1715064"/>
            <a:ext cx="2006600" cy="933450"/>
          </a:xfrm>
          <a:prstGeom prst="rect">
            <a:avLst/>
          </a:prstGeom>
          <a:noFill/>
          <a:ln w="3175" algn="ctr">
            <a:solidFill>
              <a:schemeClr val="bg1">
                <a:lumMod val="65000"/>
              </a:schemeClr>
            </a:solidFill>
            <a:prstDash val="dash"/>
            <a:miter lim="800000"/>
            <a:headEnd/>
            <a:tailEnd/>
          </a:ln>
        </p:spPr>
        <p:txBody>
          <a:bodyPr>
            <a:spAutoFit/>
          </a:bodyPr>
          <a:lstStyle/>
          <a:p>
            <a:pPr algn="l"/>
            <a:r>
              <a:rPr lang="en-CA" sz="1000" u="sng" dirty="0">
                <a:latin typeface="+mj-lt"/>
              </a:rPr>
              <a:t>Knowledge Levels Defined</a:t>
            </a:r>
          </a:p>
          <a:p>
            <a:pPr algn="l"/>
            <a:r>
              <a:rPr lang="en-CA" sz="1000" i="1" dirty="0">
                <a:latin typeface="+mj-lt"/>
              </a:rPr>
              <a:t>High</a:t>
            </a:r>
            <a:r>
              <a:rPr lang="en-CA" sz="1000" dirty="0">
                <a:latin typeface="+mj-lt"/>
              </a:rPr>
              <a:t>: All Correct in Q9 (5)</a:t>
            </a:r>
            <a:br>
              <a:rPr lang="en-CA" sz="1000" dirty="0">
                <a:latin typeface="+mj-lt"/>
              </a:rPr>
            </a:br>
            <a:r>
              <a:rPr lang="en-CA" sz="1000" i="1" dirty="0">
                <a:latin typeface="+mj-lt"/>
              </a:rPr>
              <a:t>Moderate</a:t>
            </a:r>
            <a:r>
              <a:rPr lang="en-CA" sz="1000" dirty="0">
                <a:latin typeface="+mj-lt"/>
              </a:rPr>
              <a:t>: 3 or 4 Correct in Q9</a:t>
            </a:r>
            <a:br>
              <a:rPr lang="en-CA" sz="1000" dirty="0">
                <a:latin typeface="+mj-lt"/>
              </a:rPr>
            </a:br>
            <a:r>
              <a:rPr lang="en-CA" sz="1000" i="1" dirty="0">
                <a:latin typeface="+mj-lt"/>
              </a:rPr>
              <a:t>Low</a:t>
            </a:r>
            <a:r>
              <a:rPr lang="en-CA" sz="1000" dirty="0">
                <a:latin typeface="+mj-lt"/>
              </a:rPr>
              <a:t>: 1 or 2 Correct in Q9</a:t>
            </a:r>
            <a:br>
              <a:rPr lang="en-CA" sz="1000" dirty="0">
                <a:latin typeface="+mj-lt"/>
              </a:rPr>
            </a:br>
            <a:r>
              <a:rPr lang="en-CA" sz="1000" i="1" dirty="0">
                <a:latin typeface="+mj-lt"/>
              </a:rPr>
              <a:t>None</a:t>
            </a:r>
            <a:r>
              <a:rPr lang="en-CA" sz="1000" dirty="0">
                <a:latin typeface="+mj-lt"/>
              </a:rPr>
              <a:t>: All Incorrect (0) in Q9</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nvPr>
        </p:nvSpPr>
        <p:spPr>
          <a:xfrm>
            <a:off x="0" y="2750209"/>
            <a:ext cx="4416425" cy="831850"/>
          </a:xfrm>
        </p:spPr>
        <p:txBody>
          <a:bodyPr/>
          <a:lstStyle/>
          <a:p>
            <a:pPr fontAlgn="auto">
              <a:spcAft>
                <a:spcPts val="0"/>
              </a:spcAft>
              <a:defRPr/>
            </a:pPr>
            <a:r>
              <a:rPr lang="en-US" sz="3000" dirty="0" smtClean="0">
                <a:solidFill>
                  <a:schemeClr val="accent6"/>
                </a:solidFill>
              </a:rPr>
              <a:t>Association of Professional Engineers of Ontario</a:t>
            </a:r>
          </a:p>
        </p:txBody>
      </p:sp>
      <p:sp>
        <p:nvSpPr>
          <p:cNvPr id="8909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CD5ABE8A-86A7-4A17-B610-4D42783C174A}" type="slidenum">
              <a:rPr lang="en-US"/>
              <a:pPr/>
              <a:t>44</a:t>
            </a:fld>
            <a:endParaRPr lang="en-US" dirty="0"/>
          </a:p>
        </p:txBody>
      </p:sp>
      <p:pic>
        <p:nvPicPr>
          <p:cNvPr id="119810" name="Picture 2" descr="http://macrologix.ca/2colorlogo.jpg"/>
          <p:cNvPicPr>
            <a:picLocks noChangeAspect="1" noChangeArrowheads="1"/>
          </p:cNvPicPr>
          <p:nvPr/>
        </p:nvPicPr>
        <p:blipFill>
          <a:blip r:embed="rId2" cstate="print"/>
          <a:srcRect/>
          <a:stretch>
            <a:fillRect/>
          </a:stretch>
        </p:blipFill>
        <p:spPr bwMode="auto">
          <a:xfrm>
            <a:off x="512417" y="3785042"/>
            <a:ext cx="3323602" cy="849643"/>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Attendance of PEO Seminar</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378370347"/>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5261C7B-B858-4ED0-9EB1-54B577B79F27}" type="slidenum">
              <a:rPr lang="en-US"/>
              <a:pPr/>
              <a:t>45</a:t>
            </a:fld>
            <a:endParaRPr lang="en-US" dirty="0"/>
          </a:p>
        </p:txBody>
      </p:sp>
      <p:sp>
        <p:nvSpPr>
          <p:cNvPr id="24581" name="Text Box 3"/>
          <p:cNvSpPr txBox="1">
            <a:spLocks noChangeArrowheads="1"/>
          </p:cNvSpPr>
          <p:nvPr/>
        </p:nvSpPr>
        <p:spPr bwMode="auto">
          <a:xfrm>
            <a:off x="401444" y="6202324"/>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Have you ever attended a workshop/ seminar/ talk given by a PEO representative?  Base: All </a:t>
            </a:r>
            <a:r>
              <a:rPr lang="en-US" sz="800" dirty="0" smtClean="0">
                <a:solidFill>
                  <a:schemeClr val="tx1"/>
                </a:solidFill>
                <a:latin typeface="+mj-lt"/>
              </a:rPr>
              <a:t>respondents 2014 n=958; 2013 n=1168; 2012 n=1250; 2011 </a:t>
            </a:r>
            <a:r>
              <a:rPr lang="en-US" sz="800" dirty="0">
                <a:solidFill>
                  <a:schemeClr val="tx1"/>
                </a:solidFill>
                <a:latin typeface="+mj-lt"/>
              </a:rPr>
              <a:t>n=955, 2010, n=883; 2009, n=907; 2008, n=513 (Q8) .</a:t>
            </a:r>
          </a:p>
        </p:txBody>
      </p:sp>
      <p:sp>
        <p:nvSpPr>
          <p:cNvPr id="24582" name="Text Box 7"/>
          <p:cNvSpPr txBox="1">
            <a:spLocks noChangeArrowheads="1"/>
          </p:cNvSpPr>
          <p:nvPr/>
        </p:nvSpPr>
        <p:spPr bwMode="auto">
          <a:xfrm>
            <a:off x="2281619" y="4121092"/>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(n=283)</a:t>
            </a:r>
          </a:p>
        </p:txBody>
      </p:sp>
      <p:sp>
        <p:nvSpPr>
          <p:cNvPr id="24583" name="Text Box 8"/>
          <p:cNvSpPr txBox="1">
            <a:spLocks noChangeArrowheads="1"/>
          </p:cNvSpPr>
          <p:nvPr/>
        </p:nvSpPr>
        <p:spPr bwMode="auto">
          <a:xfrm>
            <a:off x="4992659" y="2910545"/>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(n=571)</a:t>
            </a:r>
          </a:p>
        </p:txBody>
      </p:sp>
      <p:sp>
        <p:nvSpPr>
          <p:cNvPr id="24584" name="Text Box 9"/>
          <p:cNvSpPr txBox="1">
            <a:spLocks noChangeArrowheads="1"/>
          </p:cNvSpPr>
          <p:nvPr/>
        </p:nvSpPr>
        <p:spPr bwMode="auto">
          <a:xfrm>
            <a:off x="7720246" y="5072004"/>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4585" name="Text Box 10"/>
          <p:cNvSpPr txBox="1">
            <a:spLocks noChangeArrowheads="1"/>
          </p:cNvSpPr>
          <p:nvPr/>
        </p:nvSpPr>
        <p:spPr bwMode="auto">
          <a:xfrm>
            <a:off x="2632876" y="4230627"/>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(n=141)</a:t>
            </a:r>
          </a:p>
        </p:txBody>
      </p:sp>
      <p:sp>
        <p:nvSpPr>
          <p:cNvPr id="24586" name="Text Box 11"/>
          <p:cNvSpPr txBox="1">
            <a:spLocks noChangeArrowheads="1"/>
          </p:cNvSpPr>
          <p:nvPr/>
        </p:nvSpPr>
        <p:spPr bwMode="auto">
          <a:xfrm>
            <a:off x="5342056" y="279465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(n=332)</a:t>
            </a:r>
          </a:p>
        </p:txBody>
      </p:sp>
      <p:sp>
        <p:nvSpPr>
          <p:cNvPr id="24587" name="Text Box 12"/>
          <p:cNvSpPr txBox="1">
            <a:spLocks noChangeArrowheads="1"/>
          </p:cNvSpPr>
          <p:nvPr/>
        </p:nvSpPr>
        <p:spPr bwMode="auto">
          <a:xfrm>
            <a:off x="8067422" y="5062479"/>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(n=30)</a:t>
            </a:r>
          </a:p>
        </p:txBody>
      </p:sp>
      <p:sp>
        <p:nvSpPr>
          <p:cNvPr id="24588" name="Text Box 14"/>
          <p:cNvSpPr txBox="1">
            <a:spLocks noChangeArrowheads="1"/>
          </p:cNvSpPr>
          <p:nvPr/>
        </p:nvSpPr>
        <p:spPr bwMode="auto">
          <a:xfrm>
            <a:off x="1060063" y="1511455"/>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Ever Attend a PEO Seminar?</a:t>
            </a:r>
          </a:p>
        </p:txBody>
      </p:sp>
      <p:sp>
        <p:nvSpPr>
          <p:cNvPr id="24589" name="Text Box 15"/>
          <p:cNvSpPr txBox="1">
            <a:spLocks noChangeArrowheads="1"/>
          </p:cNvSpPr>
          <p:nvPr/>
        </p:nvSpPr>
        <p:spPr bwMode="auto">
          <a:xfrm>
            <a:off x="1912002" y="3885454"/>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(n=327)</a:t>
            </a:r>
          </a:p>
        </p:txBody>
      </p:sp>
      <p:sp>
        <p:nvSpPr>
          <p:cNvPr id="24590" name="Text Box 16"/>
          <p:cNvSpPr txBox="1">
            <a:spLocks noChangeArrowheads="1"/>
          </p:cNvSpPr>
          <p:nvPr/>
        </p:nvSpPr>
        <p:spPr bwMode="auto">
          <a:xfrm>
            <a:off x="4624773" y="3062275"/>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(n=517)</a:t>
            </a:r>
          </a:p>
        </p:txBody>
      </p:sp>
      <p:sp>
        <p:nvSpPr>
          <p:cNvPr id="24591" name="Text Box 17"/>
          <p:cNvSpPr txBox="1">
            <a:spLocks noChangeArrowheads="1"/>
          </p:cNvSpPr>
          <p:nvPr/>
        </p:nvSpPr>
        <p:spPr bwMode="auto">
          <a:xfrm>
            <a:off x="7374066" y="5148205"/>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(n=39)</a:t>
            </a:r>
          </a:p>
        </p:txBody>
      </p:sp>
      <p:sp>
        <p:nvSpPr>
          <p:cNvPr id="24592" name="Text Box 15"/>
          <p:cNvSpPr txBox="1">
            <a:spLocks noChangeArrowheads="1"/>
          </p:cNvSpPr>
          <p:nvPr/>
        </p:nvSpPr>
        <p:spPr bwMode="auto">
          <a:xfrm>
            <a:off x="1196632" y="4122617"/>
            <a:ext cx="5222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(n=392)</a:t>
            </a:r>
            <a:endParaRPr lang="en-CA" b="0" dirty="0">
              <a:latin typeface="Arial Narrow" pitchFamily="34" charset="0"/>
            </a:endParaRPr>
          </a:p>
        </p:txBody>
      </p:sp>
      <p:sp>
        <p:nvSpPr>
          <p:cNvPr id="24593" name="Text Box 8"/>
          <p:cNvSpPr txBox="1">
            <a:spLocks noChangeArrowheads="1"/>
          </p:cNvSpPr>
          <p:nvPr/>
        </p:nvSpPr>
        <p:spPr bwMode="auto">
          <a:xfrm>
            <a:off x="3919284" y="2869848"/>
            <a:ext cx="80327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(n=799)</a:t>
            </a:r>
            <a:endParaRPr lang="en-CA" b="0" dirty="0">
              <a:latin typeface="Arial Narrow" pitchFamily="34" charset="0"/>
            </a:endParaRPr>
          </a:p>
        </p:txBody>
      </p:sp>
      <p:sp>
        <p:nvSpPr>
          <p:cNvPr id="24594" name="Text Box 17"/>
          <p:cNvSpPr txBox="1">
            <a:spLocks noChangeArrowheads="1"/>
          </p:cNvSpPr>
          <p:nvPr/>
        </p:nvSpPr>
        <p:spPr bwMode="auto">
          <a:xfrm>
            <a:off x="6665306" y="5115732"/>
            <a:ext cx="5222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(n=59)</a:t>
            </a:r>
            <a:endParaRPr lang="en-CA" b="0" dirty="0">
              <a:latin typeface="Arial Narrow" pitchFamily="34" charset="0"/>
            </a:endParaRPr>
          </a:p>
        </p:txBody>
      </p:sp>
      <p:sp>
        <p:nvSpPr>
          <p:cNvPr id="21" name="Content Placeholder 33"/>
          <p:cNvSpPr txBox="1">
            <a:spLocks/>
          </p:cNvSpPr>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Four in ten (39%) students indicate having ever attended a seminar </a:t>
            </a:r>
            <a:r>
              <a:rPr lang="en-US" sz="1400" b="0" dirty="0">
                <a:solidFill>
                  <a:schemeClr val="tx1"/>
                </a:solidFill>
                <a:latin typeface="+mj-lt"/>
              </a:rPr>
              <a:t>or workshop given by a </a:t>
            </a:r>
            <a:r>
              <a:rPr lang="en-US" sz="1400" b="0" dirty="0" smtClean="0">
                <a:solidFill>
                  <a:schemeClr val="tx1"/>
                </a:solidFill>
                <a:latin typeface="+mj-lt"/>
              </a:rPr>
              <a:t>PEO representative, higher than in 2013.</a:t>
            </a:r>
            <a:endParaRPr lang="en-US" sz="1800" b="0" dirty="0">
              <a:solidFill>
                <a:schemeClr val="tx1"/>
              </a:solidFill>
              <a:latin typeface="+mn-lt"/>
            </a:endParaRPr>
          </a:p>
        </p:txBody>
      </p:sp>
      <p:sp>
        <p:nvSpPr>
          <p:cNvPr id="26" name="Text Box 15"/>
          <p:cNvSpPr txBox="1">
            <a:spLocks noChangeArrowheads="1"/>
          </p:cNvSpPr>
          <p:nvPr/>
        </p:nvSpPr>
        <p:spPr bwMode="auto">
          <a:xfrm>
            <a:off x="1555928" y="3998685"/>
            <a:ext cx="5222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(n=324)</a:t>
            </a:r>
            <a:endParaRPr lang="en-CA" b="0" dirty="0">
              <a:latin typeface="Arial Narrow" pitchFamily="34" charset="0"/>
            </a:endParaRPr>
          </a:p>
        </p:txBody>
      </p:sp>
      <p:sp>
        <p:nvSpPr>
          <p:cNvPr id="27" name="Text Box 8"/>
          <p:cNvSpPr txBox="1">
            <a:spLocks noChangeArrowheads="1"/>
          </p:cNvSpPr>
          <p:nvPr/>
        </p:nvSpPr>
        <p:spPr bwMode="auto">
          <a:xfrm>
            <a:off x="4268370" y="2957478"/>
            <a:ext cx="80327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(n=589)</a:t>
            </a:r>
            <a:endParaRPr lang="en-CA" b="0" dirty="0">
              <a:latin typeface="Arial Narrow" pitchFamily="34" charset="0"/>
            </a:endParaRPr>
          </a:p>
        </p:txBody>
      </p:sp>
      <p:sp>
        <p:nvSpPr>
          <p:cNvPr id="28" name="Text Box 17"/>
          <p:cNvSpPr txBox="1">
            <a:spLocks noChangeArrowheads="1"/>
          </p:cNvSpPr>
          <p:nvPr/>
        </p:nvSpPr>
        <p:spPr bwMode="auto">
          <a:xfrm>
            <a:off x="7002748" y="5148117"/>
            <a:ext cx="5222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(n=42)</a:t>
            </a:r>
            <a:endParaRPr lang="en-CA" b="0" dirty="0">
              <a:latin typeface="Arial Narrow" pitchFamily="34" charset="0"/>
            </a:endParaRPr>
          </a:p>
        </p:txBody>
      </p:sp>
      <p:sp>
        <p:nvSpPr>
          <p:cNvPr id="24" name="Text Box 10"/>
          <p:cNvSpPr txBox="1">
            <a:spLocks noChangeArrowheads="1"/>
          </p:cNvSpPr>
          <p:nvPr/>
        </p:nvSpPr>
        <p:spPr bwMode="auto">
          <a:xfrm>
            <a:off x="844513" y="4081029"/>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n=378)</a:t>
            </a:r>
            <a:endParaRPr lang="en-CA" b="0" dirty="0">
              <a:latin typeface="Arial Narrow" pitchFamily="34" charset="0"/>
            </a:endParaRPr>
          </a:p>
        </p:txBody>
      </p:sp>
      <p:sp>
        <p:nvSpPr>
          <p:cNvPr id="25" name="Text Box 10"/>
          <p:cNvSpPr txBox="1">
            <a:spLocks noChangeArrowheads="1"/>
          </p:cNvSpPr>
          <p:nvPr/>
        </p:nvSpPr>
        <p:spPr bwMode="auto">
          <a:xfrm>
            <a:off x="3568477" y="291405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n=732)</a:t>
            </a:r>
            <a:endParaRPr lang="en-CA" b="0" dirty="0">
              <a:latin typeface="Arial Narrow" pitchFamily="34" charset="0"/>
            </a:endParaRPr>
          </a:p>
        </p:txBody>
      </p:sp>
      <p:sp>
        <p:nvSpPr>
          <p:cNvPr id="29" name="Text Box 10"/>
          <p:cNvSpPr txBox="1">
            <a:spLocks noChangeArrowheads="1"/>
          </p:cNvSpPr>
          <p:nvPr/>
        </p:nvSpPr>
        <p:spPr bwMode="auto">
          <a:xfrm>
            <a:off x="6300168" y="511803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n=58)</a:t>
            </a:r>
            <a:endParaRPr lang="en-CA" b="0" dirty="0">
              <a:latin typeface="Arial Narrow" pitchFamily="34" charset="0"/>
            </a:endParaRPr>
          </a:p>
        </p:txBody>
      </p:sp>
      <p:sp>
        <p:nvSpPr>
          <p:cNvPr id="31" name="Text Box 10"/>
          <p:cNvSpPr txBox="1">
            <a:spLocks noChangeArrowheads="1"/>
          </p:cNvSpPr>
          <p:nvPr/>
        </p:nvSpPr>
        <p:spPr bwMode="auto">
          <a:xfrm>
            <a:off x="496634" y="3814535"/>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n=369)</a:t>
            </a:r>
            <a:endParaRPr lang="en-CA" b="0" dirty="0">
              <a:latin typeface="Arial Narrow" pitchFamily="34" charset="0"/>
            </a:endParaRPr>
          </a:p>
        </p:txBody>
      </p:sp>
      <p:sp>
        <p:nvSpPr>
          <p:cNvPr id="32" name="Text Box 10"/>
          <p:cNvSpPr txBox="1">
            <a:spLocks noChangeArrowheads="1"/>
          </p:cNvSpPr>
          <p:nvPr/>
        </p:nvSpPr>
        <p:spPr bwMode="auto">
          <a:xfrm>
            <a:off x="3162077" y="314162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n=543)</a:t>
            </a:r>
            <a:endParaRPr lang="en-CA" b="0" dirty="0">
              <a:latin typeface="Arial Narrow" pitchFamily="34" charset="0"/>
            </a:endParaRPr>
          </a:p>
        </p:txBody>
      </p:sp>
      <p:sp>
        <p:nvSpPr>
          <p:cNvPr id="33" name="Text Box 10"/>
          <p:cNvSpPr txBox="1">
            <a:spLocks noChangeArrowheads="1"/>
          </p:cNvSpPr>
          <p:nvPr/>
        </p:nvSpPr>
        <p:spPr bwMode="auto">
          <a:xfrm>
            <a:off x="5944974" y="5115732"/>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n=46)</a:t>
            </a:r>
            <a:endParaRPr lang="en-CA" b="0" dirty="0">
              <a:latin typeface="Arial Narrow" pitchFamily="34" charset="0"/>
            </a:endParaRPr>
          </a:p>
        </p:txBody>
      </p:sp>
      <p:sp>
        <p:nvSpPr>
          <p:cNvPr id="30" name="TextBox 29"/>
          <p:cNvSpPr txBox="1"/>
          <p:nvPr/>
        </p:nvSpPr>
        <p:spPr>
          <a:xfrm>
            <a:off x="331850" y="3660646"/>
            <a:ext cx="256033"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34" name="TextBox 33"/>
          <p:cNvSpPr txBox="1"/>
          <p:nvPr/>
        </p:nvSpPr>
        <p:spPr>
          <a:xfrm>
            <a:off x="3060703" y="3016114"/>
            <a:ext cx="272892"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Association with PEO’s SMP</a:t>
            </a:r>
          </a:p>
        </p:txBody>
      </p:sp>
      <p:graphicFrame>
        <p:nvGraphicFramePr>
          <p:cNvPr id="32" name="Object 5"/>
          <p:cNvGraphicFramePr>
            <a:graphicFrameLocks noGrp="1" noChangeAspect="1"/>
          </p:cNvGraphicFramePr>
          <p:nvPr>
            <p:ph idx="1"/>
            <p:extLst>
              <p:ext uri="{D42A27DB-BD31-4B8C-83A1-F6EECF244321}">
                <p14:modId xmlns:p14="http://schemas.microsoft.com/office/powerpoint/2010/main" val="2143565463"/>
              </p:ext>
            </p:extLst>
          </p:nvPr>
        </p:nvGraphicFramePr>
        <p:xfrm>
          <a:off x="782360" y="1775503"/>
          <a:ext cx="7639050" cy="4222750"/>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40CEC21-44FD-4DA6-8E8B-2B7CEEE8419E}" type="slidenum">
              <a:rPr lang="en-US"/>
              <a:pPr/>
              <a:t>46</a:t>
            </a:fld>
            <a:endParaRPr lang="en-US" dirty="0"/>
          </a:p>
        </p:txBody>
      </p:sp>
      <p:sp>
        <p:nvSpPr>
          <p:cNvPr id="25605" name="Text Box 3"/>
          <p:cNvSpPr txBox="1">
            <a:spLocks noChangeArrowheads="1"/>
          </p:cNvSpPr>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Which of the following best describes your association with the PEO Student Membership Program (SMP)? Base: All respondents </a:t>
            </a:r>
            <a:r>
              <a:rPr lang="en-US" sz="800" dirty="0" smtClean="0">
                <a:solidFill>
                  <a:schemeClr val="tx1"/>
                </a:solidFill>
                <a:latin typeface="+mj-lt"/>
              </a:rPr>
              <a:t> 2014 n=958; 2013 n=1168; 2012 n=1250; 2011 </a:t>
            </a:r>
            <a:r>
              <a:rPr lang="en-US" sz="800" dirty="0">
                <a:solidFill>
                  <a:schemeClr val="tx1"/>
                </a:solidFill>
                <a:latin typeface="+mj-lt"/>
              </a:rPr>
              <a:t>n=955, 2010, n=883; 2009, n=907; 2008, n=513 (Q23).</a:t>
            </a:r>
          </a:p>
        </p:txBody>
      </p:sp>
      <p:sp>
        <p:nvSpPr>
          <p:cNvPr id="25606" name="Text Box 7"/>
          <p:cNvSpPr txBox="1">
            <a:spLocks noChangeArrowheads="1"/>
          </p:cNvSpPr>
          <p:nvPr/>
        </p:nvSpPr>
        <p:spPr bwMode="auto">
          <a:xfrm>
            <a:off x="4435548" y="2514914"/>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(n=286)</a:t>
            </a:r>
          </a:p>
        </p:txBody>
      </p:sp>
      <p:sp>
        <p:nvSpPr>
          <p:cNvPr id="25607" name="Text Box 8"/>
          <p:cNvSpPr txBox="1">
            <a:spLocks noChangeArrowheads="1"/>
          </p:cNvSpPr>
          <p:nvPr/>
        </p:nvSpPr>
        <p:spPr bwMode="auto">
          <a:xfrm>
            <a:off x="4459093" y="2657943"/>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(n=160)</a:t>
            </a:r>
          </a:p>
        </p:txBody>
      </p:sp>
      <p:sp>
        <p:nvSpPr>
          <p:cNvPr id="25608" name="Text Box 9"/>
          <p:cNvSpPr txBox="1">
            <a:spLocks noChangeArrowheads="1"/>
          </p:cNvSpPr>
          <p:nvPr/>
        </p:nvSpPr>
        <p:spPr bwMode="auto">
          <a:xfrm>
            <a:off x="3933841" y="3551762"/>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(n=193)</a:t>
            </a:r>
          </a:p>
        </p:txBody>
      </p:sp>
      <p:sp>
        <p:nvSpPr>
          <p:cNvPr id="25609" name="Text Box 10"/>
          <p:cNvSpPr txBox="1">
            <a:spLocks noChangeArrowheads="1"/>
          </p:cNvSpPr>
          <p:nvPr/>
        </p:nvSpPr>
        <p:spPr bwMode="auto">
          <a:xfrm>
            <a:off x="3632961" y="4614067"/>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(n=133)</a:t>
            </a:r>
          </a:p>
        </p:txBody>
      </p:sp>
      <p:sp>
        <p:nvSpPr>
          <p:cNvPr id="25610" name="Text Box 11"/>
          <p:cNvSpPr txBox="1">
            <a:spLocks noChangeArrowheads="1"/>
          </p:cNvSpPr>
          <p:nvPr/>
        </p:nvSpPr>
        <p:spPr bwMode="auto">
          <a:xfrm>
            <a:off x="4672181" y="5638713"/>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(n=313)</a:t>
            </a:r>
          </a:p>
        </p:txBody>
      </p:sp>
      <p:sp>
        <p:nvSpPr>
          <p:cNvPr id="25611" name="Text Box 12"/>
          <p:cNvSpPr txBox="1">
            <a:spLocks noChangeArrowheads="1"/>
          </p:cNvSpPr>
          <p:nvPr/>
        </p:nvSpPr>
        <p:spPr bwMode="auto">
          <a:xfrm>
            <a:off x="3954057" y="5797119"/>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(n=110)</a:t>
            </a:r>
          </a:p>
        </p:txBody>
      </p:sp>
      <p:sp>
        <p:nvSpPr>
          <p:cNvPr id="25612" name="Text Box 13"/>
          <p:cNvSpPr txBox="1">
            <a:spLocks noChangeArrowheads="1"/>
          </p:cNvSpPr>
          <p:nvPr/>
        </p:nvSpPr>
        <p:spPr bwMode="auto">
          <a:xfrm>
            <a:off x="4384958" y="3704793"/>
            <a:ext cx="550862" cy="185738"/>
          </a:xfrm>
          <a:prstGeom prst="rect">
            <a:avLst/>
          </a:prstGeom>
          <a:noFill/>
          <a:ln w="25400" algn="ctr">
            <a:noFill/>
            <a:miter lim="800000"/>
            <a:headEnd/>
            <a:tailEnd/>
          </a:ln>
        </p:spPr>
        <p:txBody>
          <a:bodyPr>
            <a:spAutoFit/>
          </a:bodyPr>
          <a:lstStyle/>
          <a:p>
            <a:pPr algn="l"/>
            <a:r>
              <a:rPr lang="en-CA" b="0" dirty="0">
                <a:latin typeface="Arial Narrow" pitchFamily="34" charset="0"/>
              </a:rPr>
              <a:t>(n=154)</a:t>
            </a:r>
          </a:p>
        </p:txBody>
      </p:sp>
      <p:sp>
        <p:nvSpPr>
          <p:cNvPr id="25613" name="Text Box 14"/>
          <p:cNvSpPr txBox="1">
            <a:spLocks noChangeArrowheads="1"/>
          </p:cNvSpPr>
          <p:nvPr/>
        </p:nvSpPr>
        <p:spPr bwMode="auto">
          <a:xfrm>
            <a:off x="3753133" y="4745983"/>
            <a:ext cx="549275" cy="185737"/>
          </a:xfrm>
          <a:prstGeom prst="rect">
            <a:avLst/>
          </a:prstGeom>
          <a:noFill/>
          <a:ln w="25400" algn="ctr">
            <a:noFill/>
            <a:miter lim="800000"/>
            <a:headEnd/>
            <a:tailEnd/>
          </a:ln>
        </p:spPr>
        <p:txBody>
          <a:bodyPr>
            <a:spAutoFit/>
          </a:bodyPr>
          <a:lstStyle/>
          <a:p>
            <a:pPr algn="l"/>
            <a:r>
              <a:rPr lang="en-CA" b="0" dirty="0">
                <a:latin typeface="Arial Narrow" pitchFamily="34" charset="0"/>
              </a:rPr>
              <a:t>(n=89)</a:t>
            </a:r>
          </a:p>
        </p:txBody>
      </p:sp>
      <p:sp>
        <p:nvSpPr>
          <p:cNvPr id="25615" name="Text Box 16"/>
          <p:cNvSpPr txBox="1">
            <a:spLocks noChangeArrowheads="1"/>
          </p:cNvSpPr>
          <p:nvPr/>
        </p:nvSpPr>
        <p:spPr bwMode="auto">
          <a:xfrm>
            <a:off x="5844185" y="4631312"/>
            <a:ext cx="655637" cy="400110"/>
          </a:xfrm>
          <a:prstGeom prst="rect">
            <a:avLst/>
          </a:prstGeom>
          <a:noFill/>
          <a:ln w="12700" algn="ctr">
            <a:solidFill>
              <a:schemeClr val="accent6"/>
            </a:solidFill>
            <a:miter lim="800000"/>
            <a:headEnd/>
            <a:tailEnd/>
          </a:ln>
        </p:spPr>
        <p:txBody>
          <a:bodyPr wrap="square">
            <a:spAutoFit/>
          </a:bodyPr>
          <a:lstStyle/>
          <a:p>
            <a:r>
              <a:rPr lang="en-CA" sz="1400" dirty="0"/>
              <a:t>65%</a:t>
            </a:r>
            <a:r>
              <a:rPr lang="en-CA" dirty="0"/>
              <a:t>     (n=594)</a:t>
            </a:r>
          </a:p>
        </p:txBody>
      </p:sp>
      <p:sp>
        <p:nvSpPr>
          <p:cNvPr id="25616" name="Text Box 17"/>
          <p:cNvSpPr txBox="1">
            <a:spLocks noChangeArrowheads="1"/>
          </p:cNvSpPr>
          <p:nvPr/>
        </p:nvSpPr>
        <p:spPr bwMode="auto">
          <a:xfrm>
            <a:off x="5844185" y="5047658"/>
            <a:ext cx="655637"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a:t>79%</a:t>
            </a:r>
            <a:r>
              <a:rPr lang="en-CA" dirty="0"/>
              <a:t>     (n=403)</a:t>
            </a:r>
          </a:p>
        </p:txBody>
      </p:sp>
      <p:sp>
        <p:nvSpPr>
          <p:cNvPr id="25617" name="Text Box 18"/>
          <p:cNvSpPr txBox="1">
            <a:spLocks noChangeArrowheads="1"/>
          </p:cNvSpPr>
          <p:nvPr/>
        </p:nvSpPr>
        <p:spPr bwMode="auto">
          <a:xfrm>
            <a:off x="5564458" y="1995562"/>
            <a:ext cx="1195388" cy="396875"/>
          </a:xfrm>
          <a:prstGeom prst="rect">
            <a:avLst/>
          </a:prstGeom>
          <a:noFill/>
          <a:ln w="25400" algn="ctr">
            <a:noFill/>
            <a:miter lim="800000"/>
            <a:headEnd/>
            <a:tailEnd/>
          </a:ln>
        </p:spPr>
        <p:txBody>
          <a:bodyPr>
            <a:spAutoFit/>
          </a:bodyPr>
          <a:lstStyle/>
          <a:p>
            <a:r>
              <a:rPr lang="en-CA" sz="1300" dirty="0"/>
              <a:t>Aware</a:t>
            </a:r>
            <a:br>
              <a:rPr lang="en-CA" sz="1300" dirty="0"/>
            </a:br>
            <a:r>
              <a:rPr lang="en-CA" sz="700" dirty="0"/>
              <a:t>(Top 3 Box)</a:t>
            </a:r>
          </a:p>
        </p:txBody>
      </p:sp>
      <p:sp>
        <p:nvSpPr>
          <p:cNvPr id="25618" name="Text Box 22"/>
          <p:cNvSpPr txBox="1">
            <a:spLocks noChangeArrowheads="1"/>
          </p:cNvSpPr>
          <p:nvPr/>
        </p:nvSpPr>
        <p:spPr bwMode="auto">
          <a:xfrm>
            <a:off x="4364799" y="3422754"/>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(n=255)</a:t>
            </a:r>
          </a:p>
        </p:txBody>
      </p:sp>
      <p:sp>
        <p:nvSpPr>
          <p:cNvPr id="25619" name="Text Box 23"/>
          <p:cNvSpPr txBox="1">
            <a:spLocks noChangeArrowheads="1"/>
          </p:cNvSpPr>
          <p:nvPr/>
        </p:nvSpPr>
        <p:spPr bwMode="auto">
          <a:xfrm>
            <a:off x="3749002" y="4473889"/>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(n=152)</a:t>
            </a:r>
          </a:p>
        </p:txBody>
      </p:sp>
      <p:sp>
        <p:nvSpPr>
          <p:cNvPr id="25620" name="Text Box 24"/>
          <p:cNvSpPr txBox="1">
            <a:spLocks noChangeArrowheads="1"/>
          </p:cNvSpPr>
          <p:nvPr/>
        </p:nvSpPr>
        <p:spPr bwMode="auto">
          <a:xfrm>
            <a:off x="4399934" y="5504387"/>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(n=253)</a:t>
            </a:r>
          </a:p>
        </p:txBody>
      </p:sp>
      <p:sp>
        <p:nvSpPr>
          <p:cNvPr id="25621" name="Text Box 25"/>
          <p:cNvSpPr txBox="1">
            <a:spLocks noChangeArrowheads="1"/>
          </p:cNvSpPr>
          <p:nvPr/>
        </p:nvSpPr>
        <p:spPr bwMode="auto">
          <a:xfrm>
            <a:off x="4160164" y="2384739"/>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(n=223)</a:t>
            </a:r>
          </a:p>
        </p:txBody>
      </p:sp>
      <p:sp>
        <p:nvSpPr>
          <p:cNvPr id="25622" name="Text Box 26"/>
          <p:cNvSpPr txBox="1">
            <a:spLocks noChangeArrowheads="1"/>
          </p:cNvSpPr>
          <p:nvPr/>
        </p:nvSpPr>
        <p:spPr bwMode="auto">
          <a:xfrm>
            <a:off x="5844185" y="4202687"/>
            <a:ext cx="655637"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a:t>71%</a:t>
            </a:r>
            <a:r>
              <a:rPr lang="en-CA" dirty="0"/>
              <a:t>     (n=630)</a:t>
            </a:r>
          </a:p>
        </p:txBody>
      </p:sp>
      <p:sp>
        <p:nvSpPr>
          <p:cNvPr id="25623" name="Text Box 26"/>
          <p:cNvSpPr txBox="1">
            <a:spLocks noChangeArrowheads="1"/>
          </p:cNvSpPr>
          <p:nvPr/>
        </p:nvSpPr>
        <p:spPr bwMode="auto">
          <a:xfrm>
            <a:off x="5844185" y="3781789"/>
            <a:ext cx="655637"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a:t>65%</a:t>
            </a:r>
            <a:r>
              <a:rPr lang="en-CA" dirty="0"/>
              <a:t>     (n=621)</a:t>
            </a:r>
          </a:p>
        </p:txBody>
      </p:sp>
      <p:sp>
        <p:nvSpPr>
          <p:cNvPr id="25624" name="Text Box 8"/>
          <p:cNvSpPr txBox="1">
            <a:spLocks noChangeArrowheads="1"/>
          </p:cNvSpPr>
          <p:nvPr/>
        </p:nvSpPr>
        <p:spPr bwMode="auto">
          <a:xfrm>
            <a:off x="4103492" y="2230752"/>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(n=220)</a:t>
            </a:r>
          </a:p>
        </p:txBody>
      </p:sp>
      <p:sp>
        <p:nvSpPr>
          <p:cNvPr id="25625" name="Text Box 12"/>
          <p:cNvSpPr txBox="1">
            <a:spLocks noChangeArrowheads="1"/>
          </p:cNvSpPr>
          <p:nvPr/>
        </p:nvSpPr>
        <p:spPr bwMode="auto">
          <a:xfrm>
            <a:off x="4661468" y="5343151"/>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(n=334)</a:t>
            </a:r>
          </a:p>
        </p:txBody>
      </p:sp>
      <p:sp>
        <p:nvSpPr>
          <p:cNvPr id="25626" name="Text Box 12"/>
          <p:cNvSpPr txBox="1">
            <a:spLocks noChangeArrowheads="1"/>
          </p:cNvSpPr>
          <p:nvPr/>
        </p:nvSpPr>
        <p:spPr bwMode="auto">
          <a:xfrm>
            <a:off x="3746783" y="4274075"/>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(n=149)</a:t>
            </a:r>
          </a:p>
        </p:txBody>
      </p:sp>
      <p:sp>
        <p:nvSpPr>
          <p:cNvPr id="25627" name="Text Box 12"/>
          <p:cNvSpPr txBox="1">
            <a:spLocks noChangeArrowheads="1"/>
          </p:cNvSpPr>
          <p:nvPr/>
        </p:nvSpPr>
        <p:spPr bwMode="auto">
          <a:xfrm>
            <a:off x="4220967" y="3266701"/>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(n=252)</a:t>
            </a:r>
          </a:p>
        </p:txBody>
      </p:sp>
      <p:sp>
        <p:nvSpPr>
          <p:cNvPr id="31" name="Content Placeholder 33"/>
          <p:cNvSpPr txBox="1">
            <a:spLocks/>
          </p:cNvSpPr>
          <p:nvPr/>
        </p:nvSpPr>
        <p:spPr>
          <a:xfrm>
            <a:off x="318971" y="744794"/>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Nearly two thirds of students </a:t>
            </a:r>
            <a:r>
              <a:rPr lang="en-US" sz="1400" b="0" dirty="0">
                <a:solidFill>
                  <a:schemeClr val="tx1"/>
                </a:solidFill>
                <a:latin typeface="+mj-lt"/>
              </a:rPr>
              <a:t>(</a:t>
            </a:r>
            <a:r>
              <a:rPr lang="en-US" sz="1400" b="0" dirty="0" smtClean="0">
                <a:solidFill>
                  <a:schemeClr val="tx1"/>
                </a:solidFill>
                <a:latin typeface="+mj-lt"/>
              </a:rPr>
              <a:t>64%) </a:t>
            </a:r>
            <a:r>
              <a:rPr lang="en-US" sz="1400" b="0" dirty="0">
                <a:solidFill>
                  <a:schemeClr val="tx1"/>
                </a:solidFill>
                <a:latin typeface="+mj-lt"/>
              </a:rPr>
              <a:t>are aware of PEO’s Student Membership Program (SMP</a:t>
            </a:r>
            <a:r>
              <a:rPr lang="en-US" sz="1400" b="0" dirty="0" smtClean="0">
                <a:solidFill>
                  <a:schemeClr val="tx1"/>
                </a:solidFill>
                <a:latin typeface="+mj-lt"/>
              </a:rPr>
              <a:t>)., unchanged from 2013.  One quarter are currently a member, while slightly fewer have heard of it an are interested in becoming a member and around one in ten have heard of it be aren’t interested in membership, higher than last year. </a:t>
            </a:r>
            <a:endParaRPr lang="en-US" sz="1400" b="0" dirty="0">
              <a:solidFill>
                <a:schemeClr val="tx1"/>
              </a:solidFill>
              <a:latin typeface="+mj-lt"/>
            </a:endParaRPr>
          </a:p>
        </p:txBody>
      </p:sp>
      <p:sp>
        <p:nvSpPr>
          <p:cNvPr id="33" name="Text Box 26"/>
          <p:cNvSpPr txBox="1">
            <a:spLocks noChangeArrowheads="1"/>
          </p:cNvSpPr>
          <p:nvPr/>
        </p:nvSpPr>
        <p:spPr bwMode="auto">
          <a:xfrm>
            <a:off x="5844185" y="3361618"/>
            <a:ext cx="655637"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66%</a:t>
            </a:r>
            <a:r>
              <a:rPr lang="en-CA" dirty="0" smtClean="0"/>
              <a:t>     </a:t>
            </a:r>
            <a:r>
              <a:rPr lang="en-CA" dirty="0"/>
              <a:t>(</a:t>
            </a:r>
            <a:r>
              <a:rPr lang="en-CA" dirty="0" smtClean="0"/>
              <a:t>n=832)</a:t>
            </a:r>
            <a:endParaRPr lang="en-CA" dirty="0"/>
          </a:p>
        </p:txBody>
      </p:sp>
      <p:sp>
        <p:nvSpPr>
          <p:cNvPr id="34" name="AutoShape 10"/>
          <p:cNvSpPr>
            <a:spLocks/>
          </p:cNvSpPr>
          <p:nvPr/>
        </p:nvSpPr>
        <p:spPr bwMode="auto">
          <a:xfrm rot="10800000">
            <a:off x="5224344" y="1861332"/>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5" name="Text Box 8"/>
          <p:cNvSpPr txBox="1">
            <a:spLocks noChangeArrowheads="1"/>
          </p:cNvSpPr>
          <p:nvPr/>
        </p:nvSpPr>
        <p:spPr bwMode="auto">
          <a:xfrm>
            <a:off x="4292227" y="2103298"/>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(n=339)</a:t>
            </a:r>
            <a:endParaRPr lang="en-CA" b="0" dirty="0">
              <a:latin typeface="Arial Narrow" pitchFamily="34" charset="0"/>
            </a:endParaRPr>
          </a:p>
        </p:txBody>
      </p:sp>
      <p:sp>
        <p:nvSpPr>
          <p:cNvPr id="36" name="Text Box 8"/>
          <p:cNvSpPr txBox="1">
            <a:spLocks noChangeArrowheads="1"/>
          </p:cNvSpPr>
          <p:nvPr/>
        </p:nvSpPr>
        <p:spPr bwMode="auto">
          <a:xfrm>
            <a:off x="4141658" y="3131033"/>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(n=302)</a:t>
            </a:r>
            <a:endParaRPr lang="en-CA" b="0" dirty="0">
              <a:latin typeface="Arial Narrow" pitchFamily="34" charset="0"/>
            </a:endParaRPr>
          </a:p>
        </p:txBody>
      </p:sp>
      <p:sp>
        <p:nvSpPr>
          <p:cNvPr id="37" name="Text Box 8"/>
          <p:cNvSpPr txBox="1">
            <a:spLocks noChangeArrowheads="1"/>
          </p:cNvSpPr>
          <p:nvPr/>
        </p:nvSpPr>
        <p:spPr bwMode="auto">
          <a:xfrm>
            <a:off x="3740676" y="4147677"/>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(n=191)</a:t>
            </a:r>
            <a:endParaRPr lang="en-CA" b="0" dirty="0">
              <a:latin typeface="Arial Narrow" pitchFamily="34" charset="0"/>
            </a:endParaRPr>
          </a:p>
        </p:txBody>
      </p:sp>
      <p:sp>
        <p:nvSpPr>
          <p:cNvPr id="38" name="Text Box 8"/>
          <p:cNvSpPr txBox="1">
            <a:spLocks noChangeArrowheads="1"/>
          </p:cNvSpPr>
          <p:nvPr/>
        </p:nvSpPr>
        <p:spPr bwMode="auto">
          <a:xfrm>
            <a:off x="4565755" y="520761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(n=418)</a:t>
            </a:r>
            <a:endParaRPr lang="en-CA" b="0" dirty="0">
              <a:latin typeface="Arial Narrow" pitchFamily="34" charset="0"/>
            </a:endParaRPr>
          </a:p>
        </p:txBody>
      </p:sp>
      <p:sp>
        <p:nvSpPr>
          <p:cNvPr id="39" name="Text Box 26"/>
          <p:cNvSpPr txBox="1">
            <a:spLocks noChangeArrowheads="1"/>
          </p:cNvSpPr>
          <p:nvPr/>
        </p:nvSpPr>
        <p:spPr bwMode="auto">
          <a:xfrm>
            <a:off x="5849936" y="2936049"/>
            <a:ext cx="655637" cy="400110"/>
          </a:xfrm>
          <a:prstGeom prst="rect">
            <a:avLst/>
          </a:prstGeom>
          <a:noFill/>
          <a:ln w="12700" algn="ctr">
            <a:solidFill>
              <a:schemeClr val="tx1"/>
            </a:solidFill>
            <a:miter lim="800000"/>
            <a:headEnd/>
            <a:tailEnd/>
          </a:ln>
        </p:spPr>
        <p:txBody>
          <a:bodyPr wrap="square">
            <a:spAutoFit/>
          </a:bodyPr>
          <a:lstStyle/>
          <a:p>
            <a:r>
              <a:rPr lang="en-CA" sz="1400" dirty="0" smtClean="0"/>
              <a:t>62%</a:t>
            </a:r>
            <a:r>
              <a:rPr lang="en-CA" dirty="0" smtClean="0"/>
              <a:t>     </a:t>
            </a:r>
            <a:r>
              <a:rPr lang="en-CA" dirty="0"/>
              <a:t>(</a:t>
            </a:r>
            <a:r>
              <a:rPr lang="en-CA" dirty="0" smtClean="0"/>
              <a:t>n=(719)</a:t>
            </a:r>
            <a:endParaRPr lang="en-CA" dirty="0"/>
          </a:p>
        </p:txBody>
      </p:sp>
      <p:sp>
        <p:nvSpPr>
          <p:cNvPr id="41" name="Text Box 8"/>
          <p:cNvSpPr txBox="1">
            <a:spLocks noChangeArrowheads="1"/>
          </p:cNvSpPr>
          <p:nvPr/>
        </p:nvSpPr>
        <p:spPr bwMode="auto">
          <a:xfrm>
            <a:off x="4218004" y="198414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(n=302)</a:t>
            </a:r>
            <a:endParaRPr lang="en-CA" b="0" dirty="0">
              <a:latin typeface="Arial Narrow" pitchFamily="34" charset="0"/>
            </a:endParaRPr>
          </a:p>
        </p:txBody>
      </p:sp>
      <p:sp>
        <p:nvSpPr>
          <p:cNvPr id="42" name="Text Box 8"/>
          <p:cNvSpPr txBox="1">
            <a:spLocks noChangeArrowheads="1"/>
          </p:cNvSpPr>
          <p:nvPr/>
        </p:nvSpPr>
        <p:spPr bwMode="auto">
          <a:xfrm>
            <a:off x="4146656" y="300691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(n=287)</a:t>
            </a:r>
            <a:endParaRPr lang="en-CA" b="0" dirty="0">
              <a:latin typeface="Arial Narrow" pitchFamily="34" charset="0"/>
            </a:endParaRPr>
          </a:p>
        </p:txBody>
      </p:sp>
      <p:sp>
        <p:nvSpPr>
          <p:cNvPr id="43" name="Text Box 8"/>
          <p:cNvSpPr txBox="1">
            <a:spLocks noChangeArrowheads="1"/>
          </p:cNvSpPr>
          <p:nvPr/>
        </p:nvSpPr>
        <p:spPr bwMode="auto">
          <a:xfrm>
            <a:off x="3465708" y="404873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(n=130)</a:t>
            </a:r>
            <a:endParaRPr lang="en-CA" b="0" dirty="0">
              <a:latin typeface="Arial Narrow" pitchFamily="34" charset="0"/>
            </a:endParaRPr>
          </a:p>
        </p:txBody>
      </p:sp>
      <p:sp>
        <p:nvSpPr>
          <p:cNvPr id="44" name="Text Box 8"/>
          <p:cNvSpPr txBox="1">
            <a:spLocks noChangeArrowheads="1"/>
          </p:cNvSpPr>
          <p:nvPr/>
        </p:nvSpPr>
        <p:spPr bwMode="auto">
          <a:xfrm>
            <a:off x="4817181" y="5117332"/>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(n=449)</a:t>
            </a:r>
            <a:endParaRPr lang="en-CA" b="0" dirty="0">
              <a:latin typeface="Arial Narrow" pitchFamily="34" charset="0"/>
            </a:endParaRPr>
          </a:p>
        </p:txBody>
      </p:sp>
      <p:sp>
        <p:nvSpPr>
          <p:cNvPr id="46" name="Text Box 26"/>
          <p:cNvSpPr txBox="1">
            <a:spLocks noChangeArrowheads="1"/>
          </p:cNvSpPr>
          <p:nvPr/>
        </p:nvSpPr>
        <p:spPr bwMode="auto">
          <a:xfrm>
            <a:off x="5841695" y="2507670"/>
            <a:ext cx="655637"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64%</a:t>
            </a:r>
            <a:r>
              <a:rPr lang="en-CA" dirty="0" smtClean="0"/>
              <a:t>     </a:t>
            </a:r>
            <a:r>
              <a:rPr lang="en-CA" dirty="0"/>
              <a:t>(</a:t>
            </a:r>
            <a:r>
              <a:rPr lang="en-CA" dirty="0" smtClean="0"/>
              <a:t>n=609)</a:t>
            </a:r>
            <a:endParaRPr lang="en-CA" dirty="0"/>
          </a:p>
        </p:txBody>
      </p:sp>
      <p:sp>
        <p:nvSpPr>
          <p:cNvPr id="50" name="Text Box 8"/>
          <p:cNvSpPr txBox="1">
            <a:spLocks noChangeArrowheads="1"/>
          </p:cNvSpPr>
          <p:nvPr/>
        </p:nvSpPr>
        <p:spPr bwMode="auto">
          <a:xfrm>
            <a:off x="4160116" y="1849098"/>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(n=246)</a:t>
            </a:r>
            <a:endParaRPr lang="en-CA" b="0" dirty="0">
              <a:latin typeface="Arial Narrow" pitchFamily="34" charset="0"/>
            </a:endParaRPr>
          </a:p>
        </p:txBody>
      </p:sp>
      <p:sp>
        <p:nvSpPr>
          <p:cNvPr id="51" name="Text Box 8"/>
          <p:cNvSpPr txBox="1">
            <a:spLocks noChangeArrowheads="1"/>
          </p:cNvSpPr>
          <p:nvPr/>
        </p:nvSpPr>
        <p:spPr bwMode="auto">
          <a:xfrm>
            <a:off x="4014892" y="2896970"/>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(n=221)</a:t>
            </a:r>
            <a:endParaRPr lang="en-CA" b="0" dirty="0">
              <a:latin typeface="Arial Narrow" pitchFamily="34" charset="0"/>
            </a:endParaRPr>
          </a:p>
        </p:txBody>
      </p:sp>
      <p:sp>
        <p:nvSpPr>
          <p:cNvPr id="52" name="Text Box 23"/>
          <p:cNvSpPr txBox="1">
            <a:spLocks noChangeArrowheads="1"/>
          </p:cNvSpPr>
          <p:nvPr/>
        </p:nvSpPr>
        <p:spPr bwMode="auto">
          <a:xfrm>
            <a:off x="3540591" y="3929621"/>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n=142)</a:t>
            </a:r>
            <a:endParaRPr lang="en-CA" b="0" dirty="0">
              <a:latin typeface="Arial Narrow" pitchFamily="34" charset="0"/>
            </a:endParaRPr>
          </a:p>
        </p:txBody>
      </p:sp>
      <p:sp>
        <p:nvSpPr>
          <p:cNvPr id="53" name="Text Box 8"/>
          <p:cNvSpPr txBox="1">
            <a:spLocks noChangeArrowheads="1"/>
          </p:cNvSpPr>
          <p:nvPr/>
        </p:nvSpPr>
        <p:spPr bwMode="auto">
          <a:xfrm>
            <a:off x="4734524" y="4964084"/>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(n=349)</a:t>
            </a:r>
            <a:endParaRPr lang="en-CA" b="0" dirty="0">
              <a:latin typeface="Arial Narrow" pitchFamily="34" charset="0"/>
            </a:endParaRPr>
          </a:p>
        </p:txBody>
      </p:sp>
      <p:sp>
        <p:nvSpPr>
          <p:cNvPr id="54" name="TextBox 53"/>
          <p:cNvSpPr txBox="1"/>
          <p:nvPr/>
        </p:nvSpPr>
        <p:spPr>
          <a:xfrm>
            <a:off x="3815967" y="3894589"/>
            <a:ext cx="192361" cy="215444"/>
          </a:xfrm>
          <a:prstGeom prst="rect">
            <a:avLst/>
          </a:prstGeom>
          <a:noFill/>
        </p:spPr>
        <p:txBody>
          <a:bodyPr wrap="square" rtlCol="0">
            <a:spAutoFit/>
          </a:bodyPr>
          <a:lstStyle/>
          <a:p>
            <a:r>
              <a:rPr lang="en-US" sz="800" dirty="0" smtClean="0">
                <a:solidFill>
                  <a:srgbClr val="006600"/>
                </a:solidFill>
                <a:sym typeface="Wingdings 3"/>
              </a:rPr>
              <a:t></a:t>
            </a:r>
            <a:endParaRPr lang="en-US" sz="800" dirty="0">
              <a:solidFill>
                <a:srgbClr val="0066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144463" y="2941321"/>
            <a:ext cx="4416425" cy="984885"/>
          </a:xfrm>
        </p:spPr>
        <p:txBody>
          <a:bodyPr/>
          <a:lstStyle/>
          <a:p>
            <a:pPr fontAlgn="auto">
              <a:lnSpc>
                <a:spcPct val="100000"/>
              </a:lnSpc>
              <a:spcAft>
                <a:spcPts val="0"/>
              </a:spcAft>
              <a:defRPr/>
            </a:pPr>
            <a:r>
              <a:rPr lang="en-US" sz="3200" dirty="0" smtClean="0">
                <a:solidFill>
                  <a:schemeClr val="accent6"/>
                </a:solidFill>
              </a:rPr>
              <a:t>Professional Engineers</a:t>
            </a:r>
            <a:br>
              <a:rPr lang="en-US" sz="3200" dirty="0" smtClean="0">
                <a:solidFill>
                  <a:schemeClr val="accent6"/>
                </a:solidFill>
              </a:rPr>
            </a:br>
            <a:r>
              <a:rPr lang="en-US" sz="3200" dirty="0" smtClean="0">
                <a:solidFill>
                  <a:schemeClr val="accent6"/>
                </a:solidFill>
              </a:rPr>
              <a:t>Act of Ontario</a:t>
            </a: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5"/>
          <p:cNvSpPr txBox="1">
            <a:spLocks noChangeArrowheads="1"/>
          </p:cNvSpPr>
          <p:nvPr/>
        </p:nvSpPr>
        <p:spPr bwMode="auto">
          <a:xfrm>
            <a:off x="857853" y="2792545"/>
            <a:ext cx="543148" cy="341659"/>
          </a:xfrm>
          <a:prstGeom prst="rect">
            <a:avLst/>
          </a:prstGeom>
          <a:noFill/>
          <a:ln w="6350" algn="ctr">
            <a:solidFill>
              <a:schemeClr val="tx1">
                <a:lumMod val="50000"/>
              </a:schemeClr>
            </a:solidFill>
            <a:miter lim="800000"/>
            <a:headEnd/>
            <a:tailEnd/>
          </a:ln>
        </p:spPr>
        <p:txBody>
          <a:bodyPr wrap="square">
            <a:noAutofit/>
          </a:bodyPr>
          <a:lstStyle/>
          <a:p>
            <a:r>
              <a:rPr lang="en-CA" sz="1300" dirty="0" smtClean="0"/>
              <a:t>85%</a:t>
            </a:r>
            <a:endParaRPr lang="en-CA" sz="1300" dirty="0"/>
          </a:p>
          <a:p>
            <a:endParaRPr lang="en-CA" sz="100" dirty="0"/>
          </a:p>
        </p:txBody>
      </p:sp>
      <p:sp>
        <p:nvSpPr>
          <p:cNvPr id="2662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Professional Engineers Act of Ontario</a:t>
            </a:r>
          </a:p>
        </p:txBody>
      </p:sp>
      <p:graphicFrame>
        <p:nvGraphicFramePr>
          <p:cNvPr id="43" name="Object 5"/>
          <p:cNvGraphicFramePr>
            <a:graphicFrameLocks noGrp="1" noChangeAspect="1"/>
          </p:cNvGraphicFramePr>
          <p:nvPr>
            <p:ph idx="1"/>
            <p:extLst>
              <p:ext uri="{D42A27DB-BD31-4B8C-83A1-F6EECF244321}">
                <p14:modId xmlns:p14="http://schemas.microsoft.com/office/powerpoint/2010/main" val="2766684524"/>
              </p:ext>
            </p:extLst>
          </p:nvPr>
        </p:nvGraphicFramePr>
        <p:xfrm>
          <a:off x="453658" y="2077135"/>
          <a:ext cx="8294726" cy="4371975"/>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88FD9B5-F60F-4749-9D34-AD8763FF8074}" type="slidenum">
              <a:rPr lang="en-US"/>
              <a:pPr/>
              <a:t>48</a:t>
            </a:fld>
            <a:endParaRPr lang="en-US" dirty="0"/>
          </a:p>
        </p:txBody>
      </p:sp>
      <p:sp>
        <p:nvSpPr>
          <p:cNvPr id="26629" name="Text Box 3"/>
          <p:cNvSpPr txBox="1">
            <a:spLocks noChangeArrowheads="1"/>
          </p:cNvSpPr>
          <p:nvPr/>
        </p:nvSpPr>
        <p:spPr bwMode="auto">
          <a:xfrm>
            <a:off x="301083" y="6205731"/>
            <a:ext cx="8474075"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The practice of engineering is regulated by the Professional Engineers Act of Ontario. Which of the following best describes how much you know about the Professional Engineers Act of Ontario?   Base: All respondents </a:t>
            </a:r>
            <a:r>
              <a:rPr lang="en-US" sz="800" dirty="0" smtClean="0">
                <a:solidFill>
                  <a:schemeClr val="tx1"/>
                </a:solidFill>
                <a:latin typeface="+mj-lt"/>
              </a:rPr>
              <a:t>2014 n=958; 2013 n=1168; 2012 n=1250; 2011 </a:t>
            </a:r>
            <a:r>
              <a:rPr lang="en-US" sz="800" dirty="0">
                <a:solidFill>
                  <a:schemeClr val="tx1"/>
                </a:solidFill>
                <a:latin typeface="+mj-lt"/>
              </a:rPr>
              <a:t>n=955, 2010, n=883; 2009, n=907; 2008, n=513 (Q4).</a:t>
            </a:r>
          </a:p>
        </p:txBody>
      </p:sp>
      <p:sp>
        <p:nvSpPr>
          <p:cNvPr id="26630" name="Text Box 7"/>
          <p:cNvSpPr txBox="1">
            <a:spLocks noChangeArrowheads="1"/>
          </p:cNvSpPr>
          <p:nvPr/>
        </p:nvSpPr>
        <p:spPr bwMode="auto">
          <a:xfrm>
            <a:off x="1485276" y="5485220"/>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(n=22)</a:t>
            </a:r>
          </a:p>
        </p:txBody>
      </p:sp>
      <p:sp>
        <p:nvSpPr>
          <p:cNvPr id="26631" name="Text Box 8"/>
          <p:cNvSpPr txBox="1">
            <a:spLocks noChangeArrowheads="1"/>
          </p:cNvSpPr>
          <p:nvPr/>
        </p:nvSpPr>
        <p:spPr bwMode="auto">
          <a:xfrm>
            <a:off x="3143871" y="443967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(n=259)</a:t>
            </a:r>
          </a:p>
        </p:txBody>
      </p:sp>
      <p:sp>
        <p:nvSpPr>
          <p:cNvPr id="26632" name="Text Box 9"/>
          <p:cNvSpPr txBox="1">
            <a:spLocks noChangeArrowheads="1"/>
          </p:cNvSpPr>
          <p:nvPr/>
        </p:nvSpPr>
        <p:spPr bwMode="auto">
          <a:xfrm>
            <a:off x="4778784" y="3655110"/>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(n=456)</a:t>
            </a:r>
          </a:p>
        </p:txBody>
      </p:sp>
      <p:sp>
        <p:nvSpPr>
          <p:cNvPr id="26633" name="Text Box 10"/>
          <p:cNvSpPr txBox="1">
            <a:spLocks noChangeArrowheads="1"/>
          </p:cNvSpPr>
          <p:nvPr/>
        </p:nvSpPr>
        <p:spPr bwMode="auto">
          <a:xfrm>
            <a:off x="6429438" y="498929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(n=132)</a:t>
            </a:r>
          </a:p>
        </p:txBody>
      </p:sp>
      <p:sp>
        <p:nvSpPr>
          <p:cNvPr id="26634" name="Text Box 11"/>
          <p:cNvSpPr txBox="1">
            <a:spLocks noChangeArrowheads="1"/>
          </p:cNvSpPr>
          <p:nvPr/>
        </p:nvSpPr>
        <p:spPr bwMode="auto">
          <a:xfrm>
            <a:off x="1592957" y="5519324"/>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(n=5)</a:t>
            </a:r>
          </a:p>
        </p:txBody>
      </p:sp>
      <p:sp>
        <p:nvSpPr>
          <p:cNvPr id="26635" name="Text Box 12"/>
          <p:cNvSpPr txBox="1">
            <a:spLocks noChangeArrowheads="1"/>
          </p:cNvSpPr>
          <p:nvPr/>
        </p:nvSpPr>
        <p:spPr bwMode="auto">
          <a:xfrm>
            <a:off x="3355902" y="4723498"/>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(n=113)</a:t>
            </a:r>
          </a:p>
        </p:txBody>
      </p:sp>
      <p:sp>
        <p:nvSpPr>
          <p:cNvPr id="26636" name="Text Box 13"/>
          <p:cNvSpPr txBox="1">
            <a:spLocks noChangeArrowheads="1"/>
          </p:cNvSpPr>
          <p:nvPr/>
        </p:nvSpPr>
        <p:spPr bwMode="auto">
          <a:xfrm>
            <a:off x="4993514" y="3496702"/>
            <a:ext cx="568325" cy="184666"/>
          </a:xfrm>
          <a:prstGeom prst="rect">
            <a:avLst/>
          </a:prstGeom>
          <a:noFill/>
          <a:ln w="25400" algn="ctr">
            <a:noFill/>
            <a:miter lim="800000"/>
            <a:headEnd/>
            <a:tailEnd/>
          </a:ln>
        </p:spPr>
        <p:txBody>
          <a:bodyPr>
            <a:spAutoFit/>
          </a:bodyPr>
          <a:lstStyle/>
          <a:p>
            <a:pPr algn="l"/>
            <a:r>
              <a:rPr lang="en-CA" b="0" dirty="0">
                <a:latin typeface="Arial Narrow" pitchFamily="34" charset="0"/>
              </a:rPr>
              <a:t>(n=276)</a:t>
            </a:r>
          </a:p>
        </p:txBody>
      </p:sp>
      <p:sp>
        <p:nvSpPr>
          <p:cNvPr id="26637" name="Text Box 14"/>
          <p:cNvSpPr txBox="1">
            <a:spLocks noChangeArrowheads="1"/>
          </p:cNvSpPr>
          <p:nvPr/>
        </p:nvSpPr>
        <p:spPr bwMode="auto">
          <a:xfrm>
            <a:off x="6658113" y="491876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(n=89)</a:t>
            </a:r>
          </a:p>
        </p:txBody>
      </p:sp>
      <p:sp>
        <p:nvSpPr>
          <p:cNvPr id="26638" name="Text Box 15"/>
          <p:cNvSpPr txBox="1">
            <a:spLocks noChangeArrowheads="1"/>
          </p:cNvSpPr>
          <p:nvPr/>
        </p:nvSpPr>
        <p:spPr bwMode="auto">
          <a:xfrm>
            <a:off x="8121159" y="5405566"/>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(n=38)</a:t>
            </a:r>
          </a:p>
        </p:txBody>
      </p:sp>
      <p:sp>
        <p:nvSpPr>
          <p:cNvPr id="26639" name="Text Box 16"/>
          <p:cNvSpPr txBox="1">
            <a:spLocks noChangeArrowheads="1"/>
          </p:cNvSpPr>
          <p:nvPr/>
        </p:nvSpPr>
        <p:spPr bwMode="auto">
          <a:xfrm>
            <a:off x="8311730" y="533820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a:t>
            </a:r>
          </a:p>
        </p:txBody>
      </p:sp>
      <p:sp>
        <p:nvSpPr>
          <p:cNvPr id="26641" name="Text Box 19"/>
          <p:cNvSpPr txBox="1">
            <a:spLocks noChangeArrowheads="1"/>
          </p:cNvSpPr>
          <p:nvPr/>
        </p:nvSpPr>
        <p:spPr bwMode="auto">
          <a:xfrm>
            <a:off x="2325523" y="2364835"/>
            <a:ext cx="1085850" cy="411163"/>
          </a:xfrm>
          <a:prstGeom prst="rect">
            <a:avLst/>
          </a:prstGeom>
          <a:noFill/>
          <a:ln w="25400" algn="ctr">
            <a:noFill/>
            <a:miter lim="800000"/>
            <a:headEnd/>
            <a:tailEnd/>
          </a:ln>
        </p:spPr>
        <p:txBody>
          <a:bodyPr>
            <a:spAutoFit/>
          </a:bodyPr>
          <a:lstStyle/>
          <a:p>
            <a:r>
              <a:rPr lang="en-CA" sz="1400" i="1" dirty="0"/>
              <a:t>Familiar</a:t>
            </a:r>
            <a:r>
              <a:rPr lang="en-CA" sz="1400" dirty="0"/>
              <a:t/>
            </a:r>
            <a:br>
              <a:rPr lang="en-CA" sz="1400" dirty="0"/>
            </a:br>
            <a:r>
              <a:rPr lang="en-CA" sz="700" dirty="0"/>
              <a:t>(Top 3 Box)</a:t>
            </a:r>
          </a:p>
        </p:txBody>
      </p:sp>
      <p:grpSp>
        <p:nvGrpSpPr>
          <p:cNvPr id="26642" name="Group 20"/>
          <p:cNvGrpSpPr>
            <a:grpSpLocks/>
          </p:cNvGrpSpPr>
          <p:nvPr/>
        </p:nvGrpSpPr>
        <p:grpSpPr bwMode="auto">
          <a:xfrm>
            <a:off x="3809438" y="2787955"/>
            <a:ext cx="671357" cy="350838"/>
            <a:chOff x="1948" y="1877"/>
            <a:chExt cx="385" cy="224"/>
          </a:xfrm>
        </p:grpSpPr>
        <p:sp>
          <p:nvSpPr>
            <p:cNvPr id="26664" name="Text Box 21"/>
            <p:cNvSpPr txBox="1">
              <a:spLocks noChangeArrowheads="1"/>
            </p:cNvSpPr>
            <p:nvPr/>
          </p:nvSpPr>
          <p:spPr bwMode="auto">
            <a:xfrm>
              <a:off x="1948" y="1877"/>
              <a:ext cx="348" cy="220"/>
            </a:xfrm>
            <a:prstGeom prst="rect">
              <a:avLst/>
            </a:prstGeom>
            <a:noFill/>
            <a:ln w="6350" algn="ctr">
              <a:solidFill>
                <a:schemeClr val="accent6"/>
              </a:solidFill>
              <a:miter lim="800000"/>
              <a:headEnd/>
              <a:tailEnd/>
            </a:ln>
          </p:spPr>
          <p:txBody>
            <a:bodyPr>
              <a:spAutoFit/>
            </a:bodyPr>
            <a:lstStyle/>
            <a:p>
              <a:r>
                <a:rPr lang="en-CA" sz="1300" dirty="0"/>
                <a:t>81%</a:t>
              </a:r>
            </a:p>
            <a:p>
              <a:endParaRPr lang="en-CA" sz="100" dirty="0"/>
            </a:p>
            <a:p>
              <a:endParaRPr lang="en-CA" sz="100" dirty="0"/>
            </a:p>
          </p:txBody>
        </p:sp>
        <p:sp>
          <p:nvSpPr>
            <p:cNvPr id="26665" name="Text Box 22"/>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(n=737)</a:t>
              </a:r>
            </a:p>
          </p:txBody>
        </p:sp>
      </p:grpSp>
      <p:grpSp>
        <p:nvGrpSpPr>
          <p:cNvPr id="26643" name="Group 23"/>
          <p:cNvGrpSpPr>
            <a:grpSpLocks/>
          </p:cNvGrpSpPr>
          <p:nvPr/>
        </p:nvGrpSpPr>
        <p:grpSpPr bwMode="auto">
          <a:xfrm>
            <a:off x="4444609" y="2775255"/>
            <a:ext cx="751995" cy="376238"/>
            <a:chOff x="2420" y="1875"/>
            <a:chExt cx="379" cy="225"/>
          </a:xfrm>
        </p:grpSpPr>
        <p:sp>
          <p:nvSpPr>
            <p:cNvPr id="26662" name="Text Box 24"/>
            <p:cNvSpPr txBox="1">
              <a:spLocks noChangeArrowheads="1"/>
            </p:cNvSpPr>
            <p:nvPr/>
          </p:nvSpPr>
          <p:spPr bwMode="auto">
            <a:xfrm>
              <a:off x="2420" y="1875"/>
              <a:ext cx="302" cy="202"/>
            </a:xfrm>
            <a:prstGeom prst="rect">
              <a:avLst/>
            </a:prstGeom>
            <a:noFill/>
            <a:ln w="6350" algn="ctr">
              <a:solidFill>
                <a:schemeClr val="accent6">
                  <a:lumMod val="90000"/>
                  <a:lumOff val="10000"/>
                </a:schemeClr>
              </a:solidFill>
              <a:miter lim="800000"/>
              <a:headEnd/>
              <a:tailEnd/>
            </a:ln>
          </p:spPr>
          <p:txBody>
            <a:bodyPr wrap="square">
              <a:spAutoFit/>
            </a:bodyPr>
            <a:lstStyle/>
            <a:p>
              <a:r>
                <a:rPr lang="en-CA" sz="1300" dirty="0"/>
                <a:t>77%</a:t>
              </a:r>
            </a:p>
            <a:p>
              <a:endParaRPr lang="en-CA" sz="100" dirty="0"/>
            </a:p>
            <a:p>
              <a:endParaRPr lang="en-CA" sz="100" dirty="0"/>
            </a:p>
          </p:txBody>
        </p:sp>
        <p:sp>
          <p:nvSpPr>
            <p:cNvPr id="26663" name="Text Box 25"/>
            <p:cNvSpPr txBox="1">
              <a:spLocks noChangeArrowheads="1"/>
            </p:cNvSpPr>
            <p:nvPr/>
          </p:nvSpPr>
          <p:spPr bwMode="auto">
            <a:xfrm>
              <a:off x="2441" y="1990"/>
              <a:ext cx="358" cy="110"/>
            </a:xfrm>
            <a:prstGeom prst="rect">
              <a:avLst/>
            </a:prstGeom>
            <a:noFill/>
            <a:ln w="25400" algn="ctr">
              <a:noFill/>
              <a:miter lim="800000"/>
              <a:headEnd/>
              <a:tailEnd/>
            </a:ln>
          </p:spPr>
          <p:txBody>
            <a:bodyPr>
              <a:spAutoFit/>
            </a:bodyPr>
            <a:lstStyle/>
            <a:p>
              <a:pPr algn="l"/>
              <a:r>
                <a:rPr lang="en-CA" dirty="0"/>
                <a:t>(n=394)</a:t>
              </a:r>
            </a:p>
          </p:txBody>
        </p:sp>
      </p:grpSp>
      <p:sp>
        <p:nvSpPr>
          <p:cNvPr id="26644" name="Text Box 27"/>
          <p:cNvSpPr txBox="1">
            <a:spLocks noChangeArrowheads="1"/>
          </p:cNvSpPr>
          <p:nvPr/>
        </p:nvSpPr>
        <p:spPr bwMode="auto">
          <a:xfrm>
            <a:off x="1104553" y="1631098"/>
            <a:ext cx="6992937" cy="304800"/>
          </a:xfrm>
          <a:prstGeom prst="rect">
            <a:avLst/>
          </a:prstGeom>
          <a:noFill/>
          <a:ln w="25400" algn="ctr">
            <a:noFill/>
            <a:miter lim="800000"/>
            <a:headEnd/>
            <a:tailEnd/>
          </a:ln>
        </p:spPr>
        <p:txBody>
          <a:bodyPr>
            <a:spAutoFit/>
          </a:bodyPr>
          <a:lstStyle/>
          <a:p>
            <a:r>
              <a:rPr lang="en-CA" sz="1400" dirty="0">
                <a:solidFill>
                  <a:srgbClr val="003399"/>
                </a:solidFill>
                <a:latin typeface="+mj-lt"/>
              </a:rPr>
              <a:t>How Much Do You Know About the Professional Engineers Act of Ontario?</a:t>
            </a:r>
          </a:p>
        </p:txBody>
      </p:sp>
      <p:sp>
        <p:nvSpPr>
          <p:cNvPr id="26645" name="Text Box 29"/>
          <p:cNvSpPr txBox="1">
            <a:spLocks noChangeArrowheads="1"/>
          </p:cNvSpPr>
          <p:nvPr/>
        </p:nvSpPr>
        <p:spPr bwMode="auto">
          <a:xfrm>
            <a:off x="1257290" y="5456858"/>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26646" name="Text Box 30"/>
          <p:cNvSpPr txBox="1">
            <a:spLocks noChangeArrowheads="1"/>
          </p:cNvSpPr>
          <p:nvPr/>
        </p:nvSpPr>
        <p:spPr bwMode="auto">
          <a:xfrm>
            <a:off x="2908501" y="426312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(n=304)</a:t>
            </a:r>
          </a:p>
        </p:txBody>
      </p:sp>
      <p:sp>
        <p:nvSpPr>
          <p:cNvPr id="26647" name="Text Box 31"/>
          <p:cNvSpPr txBox="1">
            <a:spLocks noChangeArrowheads="1"/>
          </p:cNvSpPr>
          <p:nvPr/>
        </p:nvSpPr>
        <p:spPr bwMode="auto">
          <a:xfrm>
            <a:off x="4613146" y="373697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(n=424)</a:t>
            </a:r>
          </a:p>
        </p:txBody>
      </p:sp>
      <p:sp>
        <p:nvSpPr>
          <p:cNvPr id="26648" name="Text Box 32"/>
          <p:cNvSpPr txBox="1">
            <a:spLocks noChangeArrowheads="1"/>
          </p:cNvSpPr>
          <p:nvPr/>
        </p:nvSpPr>
        <p:spPr bwMode="auto">
          <a:xfrm>
            <a:off x="6226378" y="5095316"/>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(n=107)</a:t>
            </a:r>
          </a:p>
        </p:txBody>
      </p:sp>
      <p:sp>
        <p:nvSpPr>
          <p:cNvPr id="26649" name="Text Box 33"/>
          <p:cNvSpPr txBox="1">
            <a:spLocks noChangeArrowheads="1"/>
          </p:cNvSpPr>
          <p:nvPr/>
        </p:nvSpPr>
        <p:spPr bwMode="auto">
          <a:xfrm>
            <a:off x="7905529" y="5446367"/>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grpSp>
        <p:nvGrpSpPr>
          <p:cNvPr id="26650" name="Group 34"/>
          <p:cNvGrpSpPr>
            <a:grpSpLocks/>
          </p:cNvGrpSpPr>
          <p:nvPr/>
        </p:nvGrpSpPr>
        <p:grpSpPr bwMode="auto">
          <a:xfrm>
            <a:off x="3176849" y="2787955"/>
            <a:ext cx="671357" cy="350838"/>
            <a:chOff x="1948" y="1877"/>
            <a:chExt cx="385" cy="224"/>
          </a:xfrm>
        </p:grpSpPr>
        <p:sp>
          <p:nvSpPr>
            <p:cNvPr id="26660" name="Text Box 35"/>
            <p:cNvSpPr txBox="1">
              <a:spLocks noChangeArrowheads="1"/>
            </p:cNvSpPr>
            <p:nvPr/>
          </p:nvSpPr>
          <p:spPr bwMode="auto">
            <a:xfrm>
              <a:off x="1948" y="1877"/>
              <a:ext cx="348" cy="220"/>
            </a:xfrm>
            <a:prstGeom prst="rect">
              <a:avLst/>
            </a:prstGeom>
            <a:noFill/>
            <a:ln w="6350" algn="ctr">
              <a:solidFill>
                <a:schemeClr val="tx1">
                  <a:lumMod val="20000"/>
                  <a:lumOff val="80000"/>
                </a:schemeClr>
              </a:solidFill>
              <a:miter lim="800000"/>
              <a:headEnd/>
              <a:tailEnd/>
            </a:ln>
          </p:spPr>
          <p:txBody>
            <a:bodyPr>
              <a:spAutoFit/>
            </a:bodyPr>
            <a:lstStyle/>
            <a:p>
              <a:r>
                <a:rPr lang="en-CA" sz="1300" dirty="0"/>
                <a:t>85%</a:t>
              </a:r>
            </a:p>
            <a:p>
              <a:endParaRPr lang="en-CA" sz="100" dirty="0"/>
            </a:p>
            <a:p>
              <a:endParaRPr lang="en-CA" sz="100" dirty="0"/>
            </a:p>
          </p:txBody>
        </p:sp>
        <p:sp>
          <p:nvSpPr>
            <p:cNvPr id="26661" name="Text Box 36"/>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(n=752)</a:t>
              </a:r>
            </a:p>
          </p:txBody>
        </p:sp>
      </p:grpSp>
      <p:grpSp>
        <p:nvGrpSpPr>
          <p:cNvPr id="26651" name="Group 34"/>
          <p:cNvGrpSpPr>
            <a:grpSpLocks/>
          </p:cNvGrpSpPr>
          <p:nvPr/>
        </p:nvGrpSpPr>
        <p:grpSpPr bwMode="auto">
          <a:xfrm>
            <a:off x="2561311" y="2787955"/>
            <a:ext cx="671357" cy="350838"/>
            <a:chOff x="1948" y="1877"/>
            <a:chExt cx="385" cy="224"/>
          </a:xfrm>
        </p:grpSpPr>
        <p:sp>
          <p:nvSpPr>
            <p:cNvPr id="26658" name="Text Box 35"/>
            <p:cNvSpPr txBox="1">
              <a:spLocks noChangeArrowheads="1"/>
            </p:cNvSpPr>
            <p:nvPr/>
          </p:nvSpPr>
          <p:spPr bwMode="auto">
            <a:xfrm>
              <a:off x="1948" y="1877"/>
              <a:ext cx="348" cy="220"/>
            </a:xfrm>
            <a:prstGeom prst="rect">
              <a:avLst/>
            </a:prstGeom>
            <a:noFill/>
            <a:ln w="6350" algn="ctr">
              <a:solidFill>
                <a:schemeClr val="tx1">
                  <a:lumMod val="40000"/>
                  <a:lumOff val="60000"/>
                </a:schemeClr>
              </a:solidFill>
              <a:miter lim="800000"/>
              <a:headEnd/>
              <a:tailEnd/>
            </a:ln>
          </p:spPr>
          <p:txBody>
            <a:bodyPr>
              <a:spAutoFit/>
            </a:bodyPr>
            <a:lstStyle/>
            <a:p>
              <a:r>
                <a:rPr lang="en-CA" sz="1300" dirty="0"/>
                <a:t>86%</a:t>
              </a:r>
            </a:p>
            <a:p>
              <a:endParaRPr lang="en-CA" sz="100" dirty="0"/>
            </a:p>
            <a:p>
              <a:endParaRPr lang="en-CA" sz="100" dirty="0"/>
            </a:p>
          </p:txBody>
        </p:sp>
        <p:sp>
          <p:nvSpPr>
            <p:cNvPr id="26659" name="Text Box 36"/>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(n=824)</a:t>
              </a:r>
            </a:p>
          </p:txBody>
        </p:sp>
      </p:grpSp>
      <p:sp>
        <p:nvSpPr>
          <p:cNvPr id="26652" name="Text Box 29"/>
          <p:cNvSpPr txBox="1">
            <a:spLocks noChangeArrowheads="1"/>
          </p:cNvSpPr>
          <p:nvPr/>
        </p:nvSpPr>
        <p:spPr bwMode="auto">
          <a:xfrm>
            <a:off x="1041051" y="5481567"/>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(n=19)</a:t>
            </a:r>
          </a:p>
        </p:txBody>
      </p:sp>
      <p:sp>
        <p:nvSpPr>
          <p:cNvPr id="26653" name="Text Box 30"/>
          <p:cNvSpPr txBox="1">
            <a:spLocks noChangeArrowheads="1"/>
          </p:cNvSpPr>
          <p:nvPr/>
        </p:nvSpPr>
        <p:spPr bwMode="auto">
          <a:xfrm>
            <a:off x="2690729" y="429645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(n=316)</a:t>
            </a:r>
          </a:p>
        </p:txBody>
      </p:sp>
      <p:sp>
        <p:nvSpPr>
          <p:cNvPr id="26654" name="Text Box 31"/>
          <p:cNvSpPr txBox="1">
            <a:spLocks noChangeArrowheads="1"/>
          </p:cNvSpPr>
          <p:nvPr/>
        </p:nvSpPr>
        <p:spPr bwMode="auto">
          <a:xfrm>
            <a:off x="4382246" y="3625502"/>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(n=489)</a:t>
            </a:r>
          </a:p>
        </p:txBody>
      </p:sp>
      <p:sp>
        <p:nvSpPr>
          <p:cNvPr id="26655" name="Text Box 32"/>
          <p:cNvSpPr txBox="1">
            <a:spLocks noChangeArrowheads="1"/>
          </p:cNvSpPr>
          <p:nvPr/>
        </p:nvSpPr>
        <p:spPr bwMode="auto">
          <a:xfrm>
            <a:off x="5996114" y="510484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(n=111)</a:t>
            </a:r>
          </a:p>
        </p:txBody>
      </p:sp>
      <p:sp>
        <p:nvSpPr>
          <p:cNvPr id="26656" name="Text Box 33"/>
          <p:cNvSpPr txBox="1">
            <a:spLocks noChangeArrowheads="1"/>
          </p:cNvSpPr>
          <p:nvPr/>
        </p:nvSpPr>
        <p:spPr bwMode="auto">
          <a:xfrm>
            <a:off x="7677960" y="547700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(n=20)</a:t>
            </a:r>
          </a:p>
        </p:txBody>
      </p:sp>
      <p:sp>
        <p:nvSpPr>
          <p:cNvPr id="42" name="Content Placeholder 33"/>
          <p:cNvSpPr txBox="1">
            <a:spLocks/>
          </p:cNvSpPr>
          <p:nvPr/>
        </p:nvSpPr>
        <p:spPr>
          <a:xfrm>
            <a:off x="257834" y="700708"/>
            <a:ext cx="858136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more than eight in ten (85%), familiarity </a:t>
            </a:r>
            <a:r>
              <a:rPr lang="en-US" sz="1400" b="0" dirty="0">
                <a:solidFill>
                  <a:schemeClr val="tx1"/>
                </a:solidFill>
                <a:latin typeface="+mj-lt"/>
              </a:rPr>
              <a:t>with the Professional Engineers Act of Ontario </a:t>
            </a:r>
            <a:r>
              <a:rPr lang="en-US" sz="1400" b="0" dirty="0" smtClean="0">
                <a:solidFill>
                  <a:schemeClr val="tx1"/>
                </a:solidFill>
                <a:latin typeface="+mj-lt"/>
              </a:rPr>
              <a:t>has increased versus 2013.  Around one third of students (35%) report having a </a:t>
            </a:r>
            <a:r>
              <a:rPr lang="en-US" sz="1400" b="0" dirty="0">
                <a:solidFill>
                  <a:schemeClr val="tx1"/>
                </a:solidFill>
                <a:latin typeface="+mj-lt"/>
              </a:rPr>
              <a:t>fair amount </a:t>
            </a:r>
            <a:r>
              <a:rPr lang="en-US" sz="1400" b="0" dirty="0" smtClean="0">
                <a:solidFill>
                  <a:schemeClr val="tx1"/>
                </a:solidFill>
                <a:latin typeface="+mj-lt"/>
              </a:rPr>
              <a:t>of knowledge about </a:t>
            </a:r>
            <a:r>
              <a:rPr lang="en-US" sz="1400" b="0" dirty="0">
                <a:solidFill>
                  <a:schemeClr val="tx1"/>
                </a:solidFill>
                <a:latin typeface="+mj-lt"/>
              </a:rPr>
              <a:t>the Professional Engineers Act of </a:t>
            </a:r>
            <a:r>
              <a:rPr lang="en-US" sz="1400" b="0" dirty="0" smtClean="0">
                <a:solidFill>
                  <a:schemeClr val="tx1"/>
                </a:solidFill>
                <a:latin typeface="+mj-lt"/>
              </a:rPr>
              <a:t>Ontario, significantly higher than last year, while fewer than half (47%) </a:t>
            </a:r>
            <a:r>
              <a:rPr lang="en-US" sz="1400" b="0" dirty="0">
                <a:solidFill>
                  <a:schemeClr val="tx1"/>
                </a:solidFill>
                <a:latin typeface="+mj-lt"/>
              </a:rPr>
              <a:t>say they know just a </a:t>
            </a:r>
            <a:r>
              <a:rPr lang="en-US" sz="1400" b="0" dirty="0" smtClean="0">
                <a:solidFill>
                  <a:schemeClr val="tx1"/>
                </a:solidFill>
                <a:latin typeface="+mj-lt"/>
              </a:rPr>
              <a:t>little, significantly lower than in 2013 and only 4% say </a:t>
            </a:r>
            <a:r>
              <a:rPr lang="en-US" sz="1400" b="0" dirty="0">
                <a:solidFill>
                  <a:schemeClr val="tx1"/>
                </a:solidFill>
                <a:latin typeface="+mj-lt"/>
              </a:rPr>
              <a:t>they have </a:t>
            </a:r>
            <a:r>
              <a:rPr lang="en-US" sz="1400" b="0" dirty="0" smtClean="0">
                <a:solidFill>
                  <a:schemeClr val="tx1"/>
                </a:solidFill>
                <a:latin typeface="+mj-lt"/>
              </a:rPr>
              <a:t>a lot </a:t>
            </a:r>
            <a:r>
              <a:rPr lang="en-US" sz="1400" b="0" dirty="0">
                <a:solidFill>
                  <a:schemeClr val="tx1"/>
                </a:solidFill>
                <a:latin typeface="+mj-lt"/>
              </a:rPr>
              <a:t>of </a:t>
            </a:r>
            <a:r>
              <a:rPr lang="en-US" sz="1400" b="0" dirty="0" smtClean="0">
                <a:solidFill>
                  <a:schemeClr val="tx1"/>
                </a:solidFill>
                <a:latin typeface="+mj-lt"/>
              </a:rPr>
              <a:t>knowledge of the Act. </a:t>
            </a:r>
            <a:endParaRPr lang="en-US" sz="1800" b="0" dirty="0">
              <a:solidFill>
                <a:schemeClr val="tx1"/>
              </a:solidFill>
              <a:latin typeface="+mn-lt"/>
            </a:endParaRPr>
          </a:p>
        </p:txBody>
      </p:sp>
      <p:grpSp>
        <p:nvGrpSpPr>
          <p:cNvPr id="53" name="Group 52"/>
          <p:cNvGrpSpPr/>
          <p:nvPr/>
        </p:nvGrpSpPr>
        <p:grpSpPr>
          <a:xfrm>
            <a:off x="1975256" y="2787675"/>
            <a:ext cx="622532" cy="351399"/>
            <a:chOff x="1367355" y="2799794"/>
            <a:chExt cx="556435" cy="351399"/>
          </a:xfrm>
        </p:grpSpPr>
        <p:sp>
          <p:nvSpPr>
            <p:cNvPr id="45" name="Text Box 35"/>
            <p:cNvSpPr txBox="1">
              <a:spLocks noChangeArrowheads="1"/>
            </p:cNvSpPr>
            <p:nvPr/>
          </p:nvSpPr>
          <p:spPr bwMode="auto">
            <a:xfrm>
              <a:off x="1389984" y="2799794"/>
              <a:ext cx="485480" cy="341659"/>
            </a:xfrm>
            <a:prstGeom prst="rect">
              <a:avLst/>
            </a:prstGeom>
            <a:noFill/>
            <a:ln w="6350" algn="ctr">
              <a:solidFill>
                <a:schemeClr val="tx1">
                  <a:lumMod val="60000"/>
                  <a:lumOff val="40000"/>
                </a:schemeClr>
              </a:solidFill>
              <a:miter lim="800000"/>
              <a:headEnd/>
              <a:tailEnd/>
            </a:ln>
          </p:spPr>
          <p:txBody>
            <a:bodyPr wrap="square">
              <a:noAutofit/>
            </a:bodyPr>
            <a:lstStyle/>
            <a:p>
              <a:r>
                <a:rPr lang="en-CA" sz="1300" dirty="0" smtClean="0"/>
                <a:t>83%</a:t>
              </a:r>
              <a:endParaRPr lang="en-CA" sz="1300" dirty="0"/>
            </a:p>
            <a:p>
              <a:endParaRPr lang="en-CA" sz="100" dirty="0"/>
            </a:p>
          </p:txBody>
        </p:sp>
        <p:sp>
          <p:nvSpPr>
            <p:cNvPr id="46" name="Text Box 36"/>
            <p:cNvSpPr txBox="1">
              <a:spLocks noChangeArrowheads="1"/>
            </p:cNvSpPr>
            <p:nvPr/>
          </p:nvSpPr>
          <p:spPr bwMode="auto">
            <a:xfrm>
              <a:off x="1367355" y="2967943"/>
              <a:ext cx="556435" cy="183250"/>
            </a:xfrm>
            <a:prstGeom prst="rect">
              <a:avLst/>
            </a:prstGeom>
            <a:noFill/>
            <a:ln w="25400" algn="ctr">
              <a:noFill/>
              <a:miter lim="800000"/>
              <a:headEnd/>
              <a:tailEnd/>
            </a:ln>
          </p:spPr>
          <p:txBody>
            <a:bodyPr>
              <a:spAutoFit/>
            </a:bodyPr>
            <a:lstStyle/>
            <a:p>
              <a:pPr algn="l"/>
              <a:r>
                <a:rPr lang="en-CA" dirty="0"/>
                <a:t>(</a:t>
              </a:r>
              <a:r>
                <a:rPr lang="en-CA" dirty="0" smtClean="0"/>
                <a:t>n=1037)</a:t>
              </a:r>
              <a:endParaRPr lang="en-CA" dirty="0"/>
            </a:p>
          </p:txBody>
        </p:sp>
      </p:grpSp>
      <p:sp>
        <p:nvSpPr>
          <p:cNvPr id="47" name="AutoShape 10"/>
          <p:cNvSpPr>
            <a:spLocks/>
          </p:cNvSpPr>
          <p:nvPr/>
        </p:nvSpPr>
        <p:spPr bwMode="auto">
          <a:xfrm rot="5400000">
            <a:off x="2754050" y="8255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8" name="Text Box 29"/>
          <p:cNvSpPr txBox="1">
            <a:spLocks noChangeArrowheads="1"/>
          </p:cNvSpPr>
          <p:nvPr/>
        </p:nvSpPr>
        <p:spPr bwMode="auto">
          <a:xfrm>
            <a:off x="824513" y="5479769"/>
            <a:ext cx="5683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(n=29)</a:t>
            </a:r>
            <a:endParaRPr lang="en-CA" b="0" dirty="0">
              <a:latin typeface="Arial Narrow" pitchFamily="34" charset="0"/>
            </a:endParaRPr>
          </a:p>
        </p:txBody>
      </p:sp>
      <p:sp>
        <p:nvSpPr>
          <p:cNvPr id="49" name="Rectangle 48"/>
          <p:cNvSpPr/>
          <p:nvPr/>
        </p:nvSpPr>
        <p:spPr>
          <a:xfrm>
            <a:off x="2471448" y="4367133"/>
            <a:ext cx="404278" cy="184666"/>
          </a:xfrm>
          <a:prstGeom prst="rect">
            <a:avLst/>
          </a:prstGeom>
        </p:spPr>
        <p:txBody>
          <a:bodyPr wrap="none">
            <a:spAutoFit/>
          </a:bodyPr>
          <a:lstStyle/>
          <a:p>
            <a:pPr algn="l"/>
            <a:r>
              <a:rPr lang="en-CA" b="0" dirty="0" smtClean="0">
                <a:latin typeface="Arial Narrow" pitchFamily="34" charset="0"/>
              </a:rPr>
              <a:t>(n=389)</a:t>
            </a:r>
            <a:endParaRPr lang="en-CA" b="0" dirty="0">
              <a:latin typeface="Arial Narrow" pitchFamily="34" charset="0"/>
            </a:endParaRPr>
          </a:p>
        </p:txBody>
      </p:sp>
      <p:sp>
        <p:nvSpPr>
          <p:cNvPr id="50" name="Rectangle 49"/>
          <p:cNvSpPr/>
          <p:nvPr/>
        </p:nvSpPr>
        <p:spPr>
          <a:xfrm>
            <a:off x="4127267" y="3646696"/>
            <a:ext cx="404278" cy="184666"/>
          </a:xfrm>
          <a:prstGeom prst="rect">
            <a:avLst/>
          </a:prstGeom>
        </p:spPr>
        <p:txBody>
          <a:bodyPr wrap="none">
            <a:spAutoFit/>
          </a:bodyPr>
          <a:lstStyle/>
          <a:p>
            <a:pPr algn="l"/>
            <a:r>
              <a:rPr lang="en-CA" b="0" dirty="0" smtClean="0">
                <a:latin typeface="Arial Narrow" pitchFamily="34" charset="0"/>
              </a:rPr>
              <a:t>(n=619)</a:t>
            </a:r>
            <a:endParaRPr lang="en-CA" b="0" dirty="0">
              <a:latin typeface="Arial Narrow" pitchFamily="34" charset="0"/>
            </a:endParaRPr>
          </a:p>
        </p:txBody>
      </p:sp>
      <p:sp>
        <p:nvSpPr>
          <p:cNvPr id="51" name="Rectangle 50"/>
          <p:cNvSpPr/>
          <p:nvPr/>
        </p:nvSpPr>
        <p:spPr>
          <a:xfrm>
            <a:off x="5791311" y="5001447"/>
            <a:ext cx="404278" cy="184666"/>
          </a:xfrm>
          <a:prstGeom prst="rect">
            <a:avLst/>
          </a:prstGeom>
        </p:spPr>
        <p:txBody>
          <a:bodyPr wrap="none">
            <a:spAutoFit/>
          </a:bodyPr>
          <a:lstStyle/>
          <a:p>
            <a:pPr algn="l"/>
            <a:r>
              <a:rPr lang="en-CA" b="0" dirty="0" smtClean="0">
                <a:latin typeface="Arial Narrow" pitchFamily="34" charset="0"/>
              </a:rPr>
              <a:t>(n=183)</a:t>
            </a:r>
            <a:endParaRPr lang="en-CA" b="0" dirty="0">
              <a:latin typeface="Arial Narrow" pitchFamily="34" charset="0"/>
            </a:endParaRPr>
          </a:p>
        </p:txBody>
      </p:sp>
      <p:sp>
        <p:nvSpPr>
          <p:cNvPr id="52" name="Rectangle 51"/>
          <p:cNvSpPr/>
          <p:nvPr/>
        </p:nvSpPr>
        <p:spPr>
          <a:xfrm>
            <a:off x="7463980" y="5491250"/>
            <a:ext cx="369012" cy="184666"/>
          </a:xfrm>
          <a:prstGeom prst="rect">
            <a:avLst/>
          </a:prstGeom>
        </p:spPr>
        <p:txBody>
          <a:bodyPr wrap="none">
            <a:spAutoFit/>
          </a:bodyPr>
          <a:lstStyle/>
          <a:p>
            <a:pPr algn="l"/>
            <a:r>
              <a:rPr lang="en-CA" b="0" dirty="0" smtClean="0">
                <a:latin typeface="Arial Narrow" pitchFamily="34" charset="0"/>
              </a:rPr>
              <a:t>(n=30)</a:t>
            </a:r>
            <a:endParaRPr lang="en-CA" b="0" dirty="0">
              <a:latin typeface="Arial Narrow" pitchFamily="34" charset="0"/>
            </a:endParaRPr>
          </a:p>
        </p:txBody>
      </p:sp>
      <p:sp>
        <p:nvSpPr>
          <p:cNvPr id="55" name="Rectangle 54"/>
          <p:cNvSpPr/>
          <p:nvPr/>
        </p:nvSpPr>
        <p:spPr>
          <a:xfrm>
            <a:off x="604651" y="5478715"/>
            <a:ext cx="369012" cy="184666"/>
          </a:xfrm>
          <a:prstGeom prst="rect">
            <a:avLst/>
          </a:prstGeom>
        </p:spPr>
        <p:txBody>
          <a:bodyPr wrap="none">
            <a:spAutoFit/>
          </a:bodyPr>
          <a:lstStyle/>
          <a:p>
            <a:pPr algn="l"/>
            <a:r>
              <a:rPr lang="en-CA" b="0" dirty="0" smtClean="0">
                <a:latin typeface="Arial Narrow" pitchFamily="34" charset="0"/>
              </a:rPr>
              <a:t>(n=21)</a:t>
            </a:r>
            <a:endParaRPr lang="en-CA" b="0" dirty="0">
              <a:latin typeface="Arial Narrow" pitchFamily="34" charset="0"/>
            </a:endParaRPr>
          </a:p>
        </p:txBody>
      </p:sp>
      <p:sp>
        <p:nvSpPr>
          <p:cNvPr id="56" name="Rectangle 55"/>
          <p:cNvSpPr/>
          <p:nvPr/>
        </p:nvSpPr>
        <p:spPr>
          <a:xfrm>
            <a:off x="2253958" y="4636553"/>
            <a:ext cx="404278" cy="184666"/>
          </a:xfrm>
          <a:prstGeom prst="rect">
            <a:avLst/>
          </a:prstGeom>
        </p:spPr>
        <p:txBody>
          <a:bodyPr wrap="none">
            <a:spAutoFit/>
          </a:bodyPr>
          <a:lstStyle/>
          <a:p>
            <a:pPr algn="l"/>
            <a:r>
              <a:rPr lang="en-CA" b="0" dirty="0" smtClean="0">
                <a:latin typeface="Arial Narrow" pitchFamily="34" charset="0"/>
              </a:rPr>
              <a:t>(n=279)</a:t>
            </a:r>
            <a:endParaRPr lang="en-CA" b="0" dirty="0">
              <a:latin typeface="Arial Narrow" pitchFamily="34" charset="0"/>
            </a:endParaRPr>
          </a:p>
        </p:txBody>
      </p:sp>
      <p:sp>
        <p:nvSpPr>
          <p:cNvPr id="57" name="Rectangle 56"/>
          <p:cNvSpPr/>
          <p:nvPr/>
        </p:nvSpPr>
        <p:spPr>
          <a:xfrm>
            <a:off x="3900369" y="3465689"/>
            <a:ext cx="404278" cy="184666"/>
          </a:xfrm>
          <a:prstGeom prst="rect">
            <a:avLst/>
          </a:prstGeom>
        </p:spPr>
        <p:txBody>
          <a:bodyPr wrap="none">
            <a:spAutoFit/>
          </a:bodyPr>
          <a:lstStyle/>
          <a:p>
            <a:pPr algn="l"/>
            <a:r>
              <a:rPr lang="en-CA" b="0" dirty="0" smtClean="0">
                <a:latin typeface="Arial Narrow" pitchFamily="34" charset="0"/>
              </a:rPr>
              <a:t>(n=638)</a:t>
            </a:r>
            <a:endParaRPr lang="en-CA" b="0" dirty="0">
              <a:latin typeface="Arial Narrow" pitchFamily="34" charset="0"/>
            </a:endParaRPr>
          </a:p>
        </p:txBody>
      </p:sp>
      <p:sp>
        <p:nvSpPr>
          <p:cNvPr id="58" name="Rectangle 57"/>
          <p:cNvSpPr/>
          <p:nvPr/>
        </p:nvSpPr>
        <p:spPr>
          <a:xfrm>
            <a:off x="5566420" y="4957655"/>
            <a:ext cx="404278" cy="184666"/>
          </a:xfrm>
          <a:prstGeom prst="rect">
            <a:avLst/>
          </a:prstGeom>
        </p:spPr>
        <p:txBody>
          <a:bodyPr wrap="none">
            <a:spAutoFit/>
          </a:bodyPr>
          <a:lstStyle/>
          <a:p>
            <a:pPr algn="l"/>
            <a:r>
              <a:rPr lang="en-CA" b="0" dirty="0" smtClean="0">
                <a:latin typeface="Arial Narrow" pitchFamily="34" charset="0"/>
              </a:rPr>
              <a:t>(n=191)</a:t>
            </a:r>
            <a:endParaRPr lang="en-CA" b="0" dirty="0">
              <a:latin typeface="Arial Narrow" pitchFamily="34" charset="0"/>
            </a:endParaRPr>
          </a:p>
        </p:txBody>
      </p:sp>
      <p:sp>
        <p:nvSpPr>
          <p:cNvPr id="59" name="Rectangle 58"/>
          <p:cNvSpPr/>
          <p:nvPr/>
        </p:nvSpPr>
        <p:spPr>
          <a:xfrm>
            <a:off x="7253911" y="5455718"/>
            <a:ext cx="369012" cy="184666"/>
          </a:xfrm>
          <a:prstGeom prst="rect">
            <a:avLst/>
          </a:prstGeom>
        </p:spPr>
        <p:txBody>
          <a:bodyPr wrap="none">
            <a:spAutoFit/>
          </a:bodyPr>
          <a:lstStyle/>
          <a:p>
            <a:pPr algn="l"/>
            <a:r>
              <a:rPr lang="en-CA" b="0" dirty="0" smtClean="0">
                <a:latin typeface="Arial Narrow" pitchFamily="34" charset="0"/>
              </a:rPr>
              <a:t>(n=39)</a:t>
            </a:r>
            <a:endParaRPr lang="en-CA" b="0" dirty="0">
              <a:latin typeface="Arial Narrow" pitchFamily="34" charset="0"/>
            </a:endParaRPr>
          </a:p>
        </p:txBody>
      </p:sp>
      <p:grpSp>
        <p:nvGrpSpPr>
          <p:cNvPr id="60" name="Group 59"/>
          <p:cNvGrpSpPr/>
          <p:nvPr/>
        </p:nvGrpSpPr>
        <p:grpSpPr>
          <a:xfrm>
            <a:off x="857853" y="2781737"/>
            <a:ext cx="1215445" cy="363275"/>
            <a:chOff x="895778" y="2793856"/>
            <a:chExt cx="1086396" cy="363275"/>
          </a:xfrm>
        </p:grpSpPr>
        <p:sp>
          <p:nvSpPr>
            <p:cNvPr id="61" name="Text Box 35"/>
            <p:cNvSpPr txBox="1">
              <a:spLocks noChangeArrowheads="1"/>
            </p:cNvSpPr>
            <p:nvPr/>
          </p:nvSpPr>
          <p:spPr bwMode="auto">
            <a:xfrm>
              <a:off x="1411214" y="2793856"/>
              <a:ext cx="485480" cy="341659"/>
            </a:xfrm>
            <a:prstGeom prst="rect">
              <a:avLst/>
            </a:prstGeom>
            <a:noFill/>
            <a:ln w="6350" algn="ctr">
              <a:solidFill>
                <a:schemeClr val="tx1"/>
              </a:solidFill>
              <a:miter lim="800000"/>
              <a:headEnd/>
              <a:tailEnd/>
            </a:ln>
          </p:spPr>
          <p:txBody>
            <a:bodyPr wrap="square">
              <a:noAutofit/>
            </a:bodyPr>
            <a:lstStyle/>
            <a:p>
              <a:pPr algn="l"/>
              <a:r>
                <a:rPr lang="en-CA" sz="1300" dirty="0" smtClean="0"/>
                <a:t>80%</a:t>
              </a:r>
              <a:endParaRPr lang="en-CA" sz="1300" dirty="0"/>
            </a:p>
            <a:p>
              <a:pPr algn="l"/>
              <a:endParaRPr lang="en-CA" sz="100" dirty="0"/>
            </a:p>
          </p:txBody>
        </p:sp>
        <p:sp>
          <p:nvSpPr>
            <p:cNvPr id="62" name="Text Box 36"/>
            <p:cNvSpPr txBox="1">
              <a:spLocks noChangeArrowheads="1"/>
            </p:cNvSpPr>
            <p:nvPr/>
          </p:nvSpPr>
          <p:spPr bwMode="auto">
            <a:xfrm>
              <a:off x="1425739" y="2973881"/>
              <a:ext cx="556435" cy="183250"/>
            </a:xfrm>
            <a:prstGeom prst="rect">
              <a:avLst/>
            </a:prstGeom>
            <a:noFill/>
            <a:ln w="25400" algn="ctr">
              <a:noFill/>
              <a:miter lim="800000"/>
              <a:headEnd/>
              <a:tailEnd/>
            </a:ln>
          </p:spPr>
          <p:txBody>
            <a:bodyPr>
              <a:spAutoFit/>
            </a:bodyPr>
            <a:lstStyle/>
            <a:p>
              <a:pPr algn="l"/>
              <a:r>
                <a:rPr lang="en-CA" dirty="0"/>
                <a:t>(</a:t>
              </a:r>
              <a:r>
                <a:rPr lang="en-CA" dirty="0" smtClean="0"/>
                <a:t>n=938)</a:t>
              </a:r>
              <a:endParaRPr lang="en-CA" dirty="0"/>
            </a:p>
          </p:txBody>
        </p:sp>
        <p:sp>
          <p:nvSpPr>
            <p:cNvPr id="73" name="Text Box 36"/>
            <p:cNvSpPr txBox="1">
              <a:spLocks noChangeArrowheads="1"/>
            </p:cNvSpPr>
            <p:nvPr/>
          </p:nvSpPr>
          <p:spPr bwMode="auto">
            <a:xfrm>
              <a:off x="895778" y="2973033"/>
              <a:ext cx="556435" cy="183250"/>
            </a:xfrm>
            <a:prstGeom prst="rect">
              <a:avLst/>
            </a:prstGeom>
            <a:noFill/>
            <a:ln w="25400" algn="ctr">
              <a:noFill/>
              <a:miter lim="800000"/>
              <a:headEnd/>
              <a:tailEnd/>
            </a:ln>
          </p:spPr>
          <p:txBody>
            <a:bodyPr>
              <a:spAutoFit/>
            </a:bodyPr>
            <a:lstStyle/>
            <a:p>
              <a:pPr algn="l"/>
              <a:r>
                <a:rPr lang="en-CA" dirty="0"/>
                <a:t>(</a:t>
              </a:r>
              <a:r>
                <a:rPr lang="en-CA" dirty="0" smtClean="0"/>
                <a:t>n=814)</a:t>
              </a:r>
              <a:endParaRPr lang="en-CA" dirty="0"/>
            </a:p>
          </p:txBody>
        </p:sp>
      </p:grpSp>
      <p:sp>
        <p:nvSpPr>
          <p:cNvPr id="65" name="TextBox 64"/>
          <p:cNvSpPr txBox="1"/>
          <p:nvPr/>
        </p:nvSpPr>
        <p:spPr>
          <a:xfrm>
            <a:off x="852401" y="2527870"/>
            <a:ext cx="610758"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66" name="TextBox 65"/>
          <p:cNvSpPr txBox="1"/>
          <p:nvPr/>
        </p:nvSpPr>
        <p:spPr>
          <a:xfrm>
            <a:off x="3601804" y="3858929"/>
            <a:ext cx="280210"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7" name="Text Box 29"/>
          <p:cNvSpPr txBox="1">
            <a:spLocks noChangeArrowheads="1"/>
          </p:cNvSpPr>
          <p:nvPr/>
        </p:nvSpPr>
        <p:spPr bwMode="auto">
          <a:xfrm>
            <a:off x="416640" y="5427249"/>
            <a:ext cx="5683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a:t>
            </a:r>
            <a:endParaRPr lang="en-CA" b="0" dirty="0">
              <a:latin typeface="Arial Narrow" pitchFamily="34" charset="0"/>
            </a:endParaRPr>
          </a:p>
        </p:txBody>
      </p:sp>
      <p:sp>
        <p:nvSpPr>
          <p:cNvPr id="68" name="Rectangle 67"/>
          <p:cNvSpPr/>
          <p:nvPr/>
        </p:nvSpPr>
        <p:spPr>
          <a:xfrm>
            <a:off x="2084383" y="4439163"/>
            <a:ext cx="404278" cy="184666"/>
          </a:xfrm>
          <a:prstGeom prst="rect">
            <a:avLst/>
          </a:prstGeom>
        </p:spPr>
        <p:txBody>
          <a:bodyPr wrap="none">
            <a:spAutoFit/>
          </a:bodyPr>
          <a:lstStyle/>
          <a:p>
            <a:pPr algn="l"/>
            <a:r>
              <a:rPr lang="en-CA" b="0" dirty="0" smtClean="0">
                <a:latin typeface="Arial Narrow" pitchFamily="34" charset="0"/>
              </a:rPr>
              <a:t>(n=334)</a:t>
            </a:r>
            <a:endParaRPr lang="en-CA" b="0" dirty="0">
              <a:latin typeface="Arial Narrow" pitchFamily="34" charset="0"/>
            </a:endParaRPr>
          </a:p>
        </p:txBody>
      </p:sp>
      <p:sp>
        <p:nvSpPr>
          <p:cNvPr id="69" name="Rectangle 68"/>
          <p:cNvSpPr/>
          <p:nvPr/>
        </p:nvSpPr>
        <p:spPr>
          <a:xfrm>
            <a:off x="3684582" y="3760833"/>
            <a:ext cx="404278" cy="184666"/>
          </a:xfrm>
          <a:prstGeom prst="rect">
            <a:avLst/>
          </a:prstGeom>
        </p:spPr>
        <p:txBody>
          <a:bodyPr wrap="none">
            <a:spAutoFit/>
          </a:bodyPr>
          <a:lstStyle/>
          <a:p>
            <a:pPr algn="l"/>
            <a:r>
              <a:rPr lang="en-CA" b="0" dirty="0" smtClean="0">
                <a:latin typeface="Arial Narrow" pitchFamily="34" charset="0"/>
              </a:rPr>
              <a:t>(n=446)</a:t>
            </a:r>
            <a:endParaRPr lang="en-CA" b="0" dirty="0">
              <a:latin typeface="Arial Narrow" pitchFamily="34" charset="0"/>
            </a:endParaRPr>
          </a:p>
        </p:txBody>
      </p:sp>
      <p:sp>
        <p:nvSpPr>
          <p:cNvPr id="70" name="Rectangle 69"/>
          <p:cNvSpPr/>
          <p:nvPr/>
        </p:nvSpPr>
        <p:spPr>
          <a:xfrm>
            <a:off x="5370053" y="5017722"/>
            <a:ext cx="404278" cy="184666"/>
          </a:xfrm>
          <a:prstGeom prst="rect">
            <a:avLst/>
          </a:prstGeom>
        </p:spPr>
        <p:txBody>
          <a:bodyPr wrap="none">
            <a:spAutoFit/>
          </a:bodyPr>
          <a:lstStyle/>
          <a:p>
            <a:pPr algn="l"/>
            <a:r>
              <a:rPr lang="en-CA" b="0" dirty="0" smtClean="0">
                <a:latin typeface="Arial Narrow" pitchFamily="34" charset="0"/>
              </a:rPr>
              <a:t>(n=129)</a:t>
            </a:r>
            <a:endParaRPr lang="en-CA" b="0" dirty="0">
              <a:latin typeface="Arial Narrow" pitchFamily="34" charset="0"/>
            </a:endParaRPr>
          </a:p>
        </p:txBody>
      </p:sp>
      <p:sp>
        <p:nvSpPr>
          <p:cNvPr id="72" name="Rectangle 71"/>
          <p:cNvSpPr/>
          <p:nvPr/>
        </p:nvSpPr>
        <p:spPr>
          <a:xfrm>
            <a:off x="7037299" y="5504102"/>
            <a:ext cx="369012" cy="184666"/>
          </a:xfrm>
          <a:prstGeom prst="rect">
            <a:avLst/>
          </a:prstGeom>
        </p:spPr>
        <p:txBody>
          <a:bodyPr wrap="none">
            <a:spAutoFit/>
          </a:bodyPr>
          <a:lstStyle/>
          <a:p>
            <a:pPr algn="l"/>
            <a:r>
              <a:rPr lang="en-CA" b="0" dirty="0" smtClean="0">
                <a:latin typeface="Arial Narrow" pitchFamily="34" charset="0"/>
              </a:rPr>
              <a:t>(n=15)</a:t>
            </a:r>
            <a:endParaRPr lang="en-CA" b="0" dirty="0">
              <a:latin typeface="Arial Narrow" pitchFamily="34" charset="0"/>
            </a:endParaRPr>
          </a:p>
        </p:txBody>
      </p:sp>
      <p:sp>
        <p:nvSpPr>
          <p:cNvPr id="71" name="TextBox 70"/>
          <p:cNvSpPr txBox="1"/>
          <p:nvPr/>
        </p:nvSpPr>
        <p:spPr>
          <a:xfrm>
            <a:off x="1987766" y="4302427"/>
            <a:ext cx="211597" cy="261610"/>
          </a:xfrm>
          <a:prstGeom prst="rect">
            <a:avLst/>
          </a:prstGeom>
          <a:noFill/>
        </p:spPr>
        <p:txBody>
          <a:bodyPr wrap="square" rtlCol="0">
            <a:spAutoFit/>
          </a:bodyPr>
          <a:lstStyle/>
          <a:p>
            <a:r>
              <a:rPr lang="en-US" sz="1050" dirty="0" smtClean="0">
                <a:solidFill>
                  <a:srgbClr val="006600"/>
                </a:solidFill>
                <a:sym typeface="Wingdings 3"/>
              </a:rPr>
              <a:t></a:t>
            </a:r>
            <a:endParaRPr lang="en-US" sz="1050" dirty="0">
              <a:solidFill>
                <a:srgbClr val="0066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6"/>
          <p:cNvSpPr txBox="1">
            <a:spLocks noChangeArrowheads="1"/>
          </p:cNvSpPr>
          <p:nvPr/>
        </p:nvSpPr>
        <p:spPr bwMode="auto">
          <a:xfrm>
            <a:off x="5887844" y="5468087"/>
            <a:ext cx="3256156" cy="338554"/>
          </a:xfrm>
          <a:prstGeom prst="rect">
            <a:avLst/>
          </a:prstGeom>
          <a:noFill/>
          <a:ln w="25400" algn="ctr">
            <a:noFill/>
            <a:miter lim="800000"/>
            <a:headEnd/>
            <a:tailEnd/>
          </a:ln>
        </p:spPr>
        <p:txBody>
          <a:bodyPr wrap="square">
            <a:spAutoFit/>
          </a:bodyPr>
          <a:lstStyle/>
          <a:p>
            <a:pPr algn="l">
              <a:defRPr/>
            </a:pPr>
            <a:r>
              <a:rPr lang="en-CA" sz="800" i="1" dirty="0">
                <a:solidFill>
                  <a:schemeClr val="tx1"/>
                </a:solidFill>
                <a:latin typeface="+mj-lt"/>
              </a:rPr>
              <a:t>In 2008 mentions may add to &gt;100% as respondents were allowed to give more than one response</a:t>
            </a:r>
          </a:p>
        </p:txBody>
      </p:sp>
      <p:graphicFrame>
        <p:nvGraphicFramePr>
          <p:cNvPr id="42" name="Object 18"/>
          <p:cNvGraphicFramePr>
            <a:graphicFrameLocks noChangeAspect="1"/>
          </p:cNvGraphicFramePr>
          <p:nvPr>
            <p:extLst>
              <p:ext uri="{D42A27DB-BD31-4B8C-83A1-F6EECF244321}">
                <p14:modId xmlns:p14="http://schemas.microsoft.com/office/powerpoint/2010/main" val="512677019"/>
              </p:ext>
            </p:extLst>
          </p:nvPr>
        </p:nvGraphicFramePr>
        <p:xfrm>
          <a:off x="5544080" y="3371520"/>
          <a:ext cx="3510702" cy="2026643"/>
        </p:xfrm>
        <a:graphic>
          <a:graphicData uri="http://schemas.openxmlformats.org/drawingml/2006/chart">
            <c:chart xmlns:c="http://schemas.openxmlformats.org/drawingml/2006/chart" xmlns:r="http://schemas.openxmlformats.org/officeDocument/2006/relationships" r:id="rId2"/>
          </a:graphicData>
        </a:graphic>
      </p:graphicFrame>
      <p:sp>
        <p:nvSpPr>
          <p:cNvPr id="27654" name="Text Box 19"/>
          <p:cNvSpPr txBox="1">
            <a:spLocks noChangeArrowheads="1"/>
          </p:cNvSpPr>
          <p:nvPr/>
        </p:nvSpPr>
        <p:spPr bwMode="auto">
          <a:xfrm>
            <a:off x="8522686" y="3675046"/>
            <a:ext cx="474662"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(n=381)</a:t>
            </a:r>
          </a:p>
        </p:txBody>
      </p:sp>
      <p:sp>
        <p:nvSpPr>
          <p:cNvPr id="27655" name="Text Box 20"/>
          <p:cNvSpPr txBox="1">
            <a:spLocks noChangeArrowheads="1"/>
          </p:cNvSpPr>
          <p:nvPr/>
        </p:nvSpPr>
        <p:spPr bwMode="auto">
          <a:xfrm>
            <a:off x="7739574" y="4131127"/>
            <a:ext cx="4873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(n=144)</a:t>
            </a:r>
          </a:p>
        </p:txBody>
      </p:sp>
      <p:sp>
        <p:nvSpPr>
          <p:cNvPr id="27656" name="Text Box 21"/>
          <p:cNvSpPr txBox="1">
            <a:spLocks noChangeArrowheads="1"/>
          </p:cNvSpPr>
          <p:nvPr/>
        </p:nvSpPr>
        <p:spPr bwMode="auto">
          <a:xfrm>
            <a:off x="7546595" y="4671773"/>
            <a:ext cx="525462" cy="184150"/>
          </a:xfrm>
          <a:prstGeom prst="rect">
            <a:avLst/>
          </a:prstGeom>
          <a:noFill/>
          <a:ln w="25400" algn="ctr">
            <a:noFill/>
            <a:miter lim="800000"/>
            <a:headEnd/>
            <a:tailEnd/>
          </a:ln>
        </p:spPr>
        <p:txBody>
          <a:bodyPr>
            <a:spAutoFit/>
          </a:bodyPr>
          <a:lstStyle/>
          <a:p>
            <a:pPr algn="l"/>
            <a:r>
              <a:rPr lang="en-CA" b="0" dirty="0">
                <a:latin typeface="Arial Narrow" pitchFamily="34" charset="0"/>
              </a:rPr>
              <a:t>(n=83)</a:t>
            </a:r>
          </a:p>
        </p:txBody>
      </p:sp>
      <p:sp>
        <p:nvSpPr>
          <p:cNvPr id="27657" name="Text Box 22"/>
          <p:cNvSpPr txBox="1">
            <a:spLocks noChangeArrowheads="1"/>
          </p:cNvSpPr>
          <p:nvPr/>
        </p:nvSpPr>
        <p:spPr bwMode="auto">
          <a:xfrm>
            <a:off x="7494656" y="5186925"/>
            <a:ext cx="450850" cy="184150"/>
          </a:xfrm>
          <a:prstGeom prst="rect">
            <a:avLst/>
          </a:prstGeom>
          <a:noFill/>
          <a:ln w="25400" algn="ctr">
            <a:noFill/>
            <a:miter lim="800000"/>
            <a:headEnd/>
            <a:tailEnd/>
          </a:ln>
        </p:spPr>
        <p:txBody>
          <a:bodyPr>
            <a:spAutoFit/>
          </a:bodyPr>
          <a:lstStyle/>
          <a:p>
            <a:pPr algn="l"/>
            <a:r>
              <a:rPr lang="en-CA" b="0" dirty="0">
                <a:latin typeface="Arial Narrow" pitchFamily="34" charset="0"/>
              </a:rPr>
              <a:t>(n=70)</a:t>
            </a:r>
          </a:p>
        </p:txBody>
      </p:sp>
      <p:sp>
        <p:nvSpPr>
          <p:cNvPr id="27658" name="Text Box 23"/>
          <p:cNvSpPr txBox="1">
            <a:spLocks noChangeArrowheads="1"/>
          </p:cNvSpPr>
          <p:nvPr/>
        </p:nvSpPr>
        <p:spPr bwMode="auto">
          <a:xfrm>
            <a:off x="6285785" y="2618586"/>
            <a:ext cx="2375210" cy="738664"/>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How Did You Hear About the Professional Engineers Act of Ontario?</a:t>
            </a:r>
          </a:p>
        </p:txBody>
      </p:sp>
      <p:sp>
        <p:nvSpPr>
          <p:cNvPr id="276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Professional Engineers Act of Ontario</a:t>
            </a:r>
          </a:p>
        </p:txBody>
      </p:sp>
      <p:graphicFrame>
        <p:nvGraphicFramePr>
          <p:cNvPr id="41" name="Object 6"/>
          <p:cNvGraphicFramePr>
            <a:graphicFrameLocks noGrp="1" noChangeAspect="1"/>
          </p:cNvGraphicFramePr>
          <p:nvPr>
            <p:ph idx="1"/>
            <p:extLst>
              <p:ext uri="{D42A27DB-BD31-4B8C-83A1-F6EECF244321}">
                <p14:modId xmlns:p14="http://schemas.microsoft.com/office/powerpoint/2010/main" val="2872696278"/>
              </p:ext>
            </p:extLst>
          </p:nvPr>
        </p:nvGraphicFramePr>
        <p:xfrm>
          <a:off x="183724" y="1892502"/>
          <a:ext cx="4711661" cy="4059044"/>
        </p:xfrm>
        <a:graphic>
          <a:graphicData uri="http://schemas.openxmlformats.org/drawingml/2006/chart">
            <c:chart xmlns:c="http://schemas.openxmlformats.org/drawingml/2006/chart" xmlns:r="http://schemas.openxmlformats.org/officeDocument/2006/relationships" r:id="rId3"/>
          </a:graphicData>
        </a:graphic>
      </p:graphicFrame>
      <p:sp>
        <p:nvSpPr>
          <p:cNvPr id="2766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DBB1008-21F2-4F45-B7C9-5F41B1B8289D}" type="slidenum">
              <a:rPr lang="en-US"/>
              <a:pPr/>
              <a:t>49</a:t>
            </a:fld>
            <a:endParaRPr lang="en-US" dirty="0"/>
          </a:p>
        </p:txBody>
      </p:sp>
      <p:sp>
        <p:nvSpPr>
          <p:cNvPr id="27661" name="Text Box 3"/>
          <p:cNvSpPr txBox="1">
            <a:spLocks noChangeArrowheads="1"/>
          </p:cNvSpPr>
          <p:nvPr/>
        </p:nvSpPr>
        <p:spPr bwMode="auto">
          <a:xfrm>
            <a:off x="345688" y="6159910"/>
            <a:ext cx="8798312" cy="461665"/>
          </a:xfrm>
          <a:prstGeom prst="rect">
            <a:avLst/>
          </a:prstGeom>
          <a:noFill/>
          <a:ln w="25400">
            <a:noFill/>
            <a:miter lim="800000"/>
            <a:headEnd/>
            <a:tailEnd/>
          </a:ln>
        </p:spPr>
        <p:txBody>
          <a:bodyPr wrap="square">
            <a:spAutoFit/>
          </a:bodyPr>
          <a:lstStyle/>
          <a:p>
            <a:pPr algn="l"/>
            <a:r>
              <a:rPr lang="en-US" sz="800" dirty="0" smtClean="0">
                <a:solidFill>
                  <a:schemeClr val="tx1"/>
                </a:solidFill>
                <a:latin typeface="+mn-lt"/>
              </a:rPr>
              <a:t>2010/11/12/13/14: </a:t>
            </a:r>
            <a:r>
              <a:rPr lang="en-US" sz="800" dirty="0">
                <a:solidFill>
                  <a:schemeClr val="tx1"/>
                </a:solidFill>
                <a:latin typeface="+mn-lt"/>
              </a:rPr>
              <a:t>Q7. Where did you first hear about the </a:t>
            </a:r>
            <a:r>
              <a:rPr lang="en-US" sz="800" dirty="0" smtClean="0">
                <a:solidFill>
                  <a:schemeClr val="tx1"/>
                </a:solidFill>
                <a:latin typeface="+mn-lt"/>
              </a:rPr>
              <a:t>Professional </a:t>
            </a:r>
            <a:r>
              <a:rPr lang="en-US" sz="800" dirty="0">
                <a:solidFill>
                  <a:schemeClr val="tx1"/>
                </a:solidFill>
                <a:latin typeface="+mn-lt"/>
              </a:rPr>
              <a:t>Engineers Act of Ontario? Base: Respondents who know about the </a:t>
            </a:r>
            <a:r>
              <a:rPr lang="en-US" sz="800" i="1" dirty="0" smtClean="0">
                <a:solidFill>
                  <a:schemeClr val="tx1"/>
                </a:solidFill>
                <a:latin typeface="+mn-lt"/>
              </a:rPr>
              <a:t>Act </a:t>
            </a:r>
            <a:r>
              <a:rPr lang="en-US" sz="800" dirty="0" smtClean="0">
                <a:solidFill>
                  <a:schemeClr val="tx1"/>
                </a:solidFill>
                <a:latin typeface="+mn-lt"/>
              </a:rPr>
              <a:t>2014 n=814;</a:t>
            </a:r>
            <a:r>
              <a:rPr lang="en-US" sz="800" i="1" dirty="0" smtClean="0">
                <a:solidFill>
                  <a:schemeClr val="tx1"/>
                </a:solidFill>
                <a:latin typeface="+mn-lt"/>
              </a:rPr>
              <a:t>  </a:t>
            </a:r>
            <a:r>
              <a:rPr lang="en-US" sz="800" dirty="0" smtClean="0">
                <a:solidFill>
                  <a:schemeClr val="tx1"/>
                </a:solidFill>
                <a:latin typeface="+mn-lt"/>
              </a:rPr>
              <a:t>2013 n=938;</a:t>
            </a:r>
            <a:r>
              <a:rPr lang="en-US" sz="800" i="1" dirty="0" smtClean="0">
                <a:solidFill>
                  <a:schemeClr val="tx1"/>
                </a:solidFill>
                <a:latin typeface="+mn-lt"/>
              </a:rPr>
              <a:t> 2012 n=1037; 2011 </a:t>
            </a:r>
            <a:r>
              <a:rPr lang="en-US" sz="800" i="1" dirty="0">
                <a:solidFill>
                  <a:schemeClr val="tx1"/>
                </a:solidFill>
                <a:latin typeface="+mn-lt"/>
              </a:rPr>
              <a:t>n=824</a:t>
            </a:r>
            <a:r>
              <a:rPr lang="en-US" sz="800" dirty="0">
                <a:solidFill>
                  <a:schemeClr val="tx1"/>
                </a:solidFill>
                <a:latin typeface="+mn-lt"/>
              </a:rPr>
              <a:t>2010, n=752 (single mention</a:t>
            </a:r>
            <a:r>
              <a:rPr lang="en-US" sz="800" dirty="0" smtClean="0">
                <a:solidFill>
                  <a:schemeClr val="tx1"/>
                </a:solidFill>
                <a:latin typeface="+mn-lt"/>
              </a:rPr>
              <a:t>); 2009</a:t>
            </a:r>
            <a:r>
              <a:rPr lang="en-US" sz="800" dirty="0">
                <a:solidFill>
                  <a:schemeClr val="tx1"/>
                </a:solidFill>
                <a:latin typeface="+mn-lt"/>
              </a:rPr>
              <a:t>: Q7. Where did you first learn about the </a:t>
            </a:r>
            <a:r>
              <a:rPr lang="en-US" sz="800" i="1" dirty="0">
                <a:solidFill>
                  <a:schemeClr val="tx1"/>
                </a:solidFill>
                <a:latin typeface="+mn-lt"/>
              </a:rPr>
              <a:t>Professional Engineers Act of Ontario</a:t>
            </a:r>
            <a:r>
              <a:rPr lang="en-US" sz="800" dirty="0">
                <a:solidFill>
                  <a:schemeClr val="tx1"/>
                </a:solidFill>
                <a:latin typeface="+mn-lt"/>
              </a:rPr>
              <a:t>? Base: Respondents who at least heard of the </a:t>
            </a:r>
            <a:r>
              <a:rPr lang="en-US" sz="800" i="1" dirty="0">
                <a:solidFill>
                  <a:schemeClr val="tx1"/>
                </a:solidFill>
                <a:latin typeface="+mn-lt"/>
              </a:rPr>
              <a:t>Act</a:t>
            </a:r>
            <a:r>
              <a:rPr lang="en-US" sz="800" dirty="0">
                <a:solidFill>
                  <a:schemeClr val="tx1"/>
                </a:solidFill>
                <a:latin typeface="+mn-lt"/>
              </a:rPr>
              <a:t>  2009, n=737 (single mention); </a:t>
            </a:r>
            <a:r>
              <a:rPr lang="en-US" sz="800" dirty="0" smtClean="0">
                <a:solidFill>
                  <a:schemeClr val="tx1"/>
                </a:solidFill>
                <a:latin typeface="+mn-lt"/>
              </a:rPr>
              <a:t> 2008</a:t>
            </a:r>
            <a:r>
              <a:rPr lang="en-US" sz="800" dirty="0">
                <a:solidFill>
                  <a:schemeClr val="tx1"/>
                </a:solidFill>
                <a:latin typeface="+mn-lt"/>
              </a:rPr>
              <a:t>: Q5. How did you hear about the </a:t>
            </a:r>
            <a:r>
              <a:rPr lang="en-US" sz="800" i="1" dirty="0">
                <a:solidFill>
                  <a:schemeClr val="tx1"/>
                </a:solidFill>
                <a:latin typeface="+mn-lt"/>
              </a:rPr>
              <a:t>Professional Engineers Act of Ontario?</a:t>
            </a:r>
            <a:r>
              <a:rPr lang="en-US" sz="800" dirty="0">
                <a:solidFill>
                  <a:schemeClr val="tx1"/>
                </a:solidFill>
                <a:latin typeface="+mn-lt"/>
              </a:rPr>
              <a:t> Base: Respondents who at least heard of the </a:t>
            </a:r>
            <a:r>
              <a:rPr lang="en-US" sz="800" i="1" dirty="0">
                <a:solidFill>
                  <a:schemeClr val="tx1"/>
                </a:solidFill>
                <a:latin typeface="+mn-lt"/>
              </a:rPr>
              <a:t>Act</a:t>
            </a:r>
            <a:r>
              <a:rPr lang="en-US" sz="800" dirty="0">
                <a:solidFill>
                  <a:schemeClr val="tx1"/>
                </a:solidFill>
                <a:latin typeface="+mn-lt"/>
              </a:rPr>
              <a:t>  2009, n=483 (multiple mention).</a:t>
            </a:r>
          </a:p>
        </p:txBody>
      </p:sp>
      <p:sp>
        <p:nvSpPr>
          <p:cNvPr id="27662" name="Text Box 8"/>
          <p:cNvSpPr txBox="1">
            <a:spLocks noChangeArrowheads="1"/>
          </p:cNvSpPr>
          <p:nvPr/>
        </p:nvSpPr>
        <p:spPr bwMode="auto">
          <a:xfrm>
            <a:off x="4232344" y="2511412"/>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(n=548)</a:t>
            </a:r>
          </a:p>
        </p:txBody>
      </p:sp>
      <p:sp>
        <p:nvSpPr>
          <p:cNvPr id="27663" name="Text Box 9"/>
          <p:cNvSpPr txBox="1">
            <a:spLocks noChangeArrowheads="1"/>
          </p:cNvSpPr>
          <p:nvPr/>
        </p:nvSpPr>
        <p:spPr bwMode="auto">
          <a:xfrm>
            <a:off x="1818975" y="4159723"/>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(n=58)</a:t>
            </a:r>
          </a:p>
        </p:txBody>
      </p:sp>
      <p:sp>
        <p:nvSpPr>
          <p:cNvPr id="27664" name="Text Box 10"/>
          <p:cNvSpPr txBox="1">
            <a:spLocks noChangeArrowheads="1"/>
          </p:cNvSpPr>
          <p:nvPr/>
        </p:nvSpPr>
        <p:spPr bwMode="auto">
          <a:xfrm>
            <a:off x="1836397" y="4943376"/>
            <a:ext cx="468312" cy="184150"/>
          </a:xfrm>
          <a:prstGeom prst="rect">
            <a:avLst/>
          </a:prstGeom>
          <a:noFill/>
          <a:ln w="25400" algn="ctr">
            <a:noFill/>
            <a:miter lim="800000"/>
            <a:headEnd/>
            <a:tailEnd/>
          </a:ln>
        </p:spPr>
        <p:txBody>
          <a:bodyPr>
            <a:spAutoFit/>
          </a:bodyPr>
          <a:lstStyle/>
          <a:p>
            <a:pPr algn="l"/>
            <a:r>
              <a:rPr lang="en-CA" b="0" dirty="0">
                <a:latin typeface="Arial Narrow" pitchFamily="34" charset="0"/>
              </a:rPr>
              <a:t>(n=57)</a:t>
            </a:r>
          </a:p>
        </p:txBody>
      </p:sp>
      <p:sp>
        <p:nvSpPr>
          <p:cNvPr id="27665" name="Text Box 11"/>
          <p:cNvSpPr txBox="1">
            <a:spLocks noChangeArrowheads="1"/>
          </p:cNvSpPr>
          <p:nvPr/>
        </p:nvSpPr>
        <p:spPr bwMode="auto">
          <a:xfrm>
            <a:off x="1763057" y="5746637"/>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(n=47)</a:t>
            </a:r>
          </a:p>
        </p:txBody>
      </p:sp>
      <p:sp>
        <p:nvSpPr>
          <p:cNvPr id="27666" name="Text Box 14"/>
          <p:cNvSpPr txBox="1">
            <a:spLocks noChangeArrowheads="1"/>
          </p:cNvSpPr>
          <p:nvPr/>
        </p:nvSpPr>
        <p:spPr bwMode="auto">
          <a:xfrm>
            <a:off x="-98965" y="1557641"/>
            <a:ext cx="6321106" cy="307777"/>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Where Did You First Hear About the Professional Engineers Act of Ontario?</a:t>
            </a:r>
          </a:p>
        </p:txBody>
      </p:sp>
      <p:sp>
        <p:nvSpPr>
          <p:cNvPr id="27667" name="Text Box 17"/>
          <p:cNvSpPr txBox="1">
            <a:spLocks noChangeArrowheads="1"/>
          </p:cNvSpPr>
          <p:nvPr/>
        </p:nvSpPr>
        <p:spPr bwMode="auto">
          <a:xfrm>
            <a:off x="173619" y="5878802"/>
            <a:ext cx="7804150" cy="338137"/>
          </a:xfrm>
          <a:prstGeom prst="rect">
            <a:avLst/>
          </a:prstGeom>
          <a:noFill/>
          <a:ln w="25400" algn="ctr">
            <a:noFill/>
            <a:miter lim="800000"/>
            <a:headEnd/>
            <a:tailEnd/>
          </a:ln>
        </p:spPr>
        <p:txBody>
          <a:bodyPr>
            <a:spAutoFit/>
          </a:bodyPr>
          <a:lstStyle/>
          <a:p>
            <a:pPr>
              <a:defRPr/>
            </a:pPr>
            <a:r>
              <a:rPr lang="en-CA" sz="800" i="1" dirty="0">
                <a:solidFill>
                  <a:schemeClr val="tx1"/>
                </a:solidFill>
                <a:latin typeface="+mj-lt"/>
              </a:rPr>
              <a:t>**NOTE: Important to note that this question was asked differently in 2008 (Q5) and was a  </a:t>
            </a:r>
            <a:r>
              <a:rPr lang="en-CA" sz="800" i="1" dirty="0" smtClean="0">
                <a:solidFill>
                  <a:schemeClr val="tx1"/>
                </a:solidFill>
                <a:latin typeface="+mj-lt"/>
              </a:rPr>
              <a:t>single </a:t>
            </a:r>
            <a:r>
              <a:rPr lang="en-CA" sz="800" i="1" dirty="0">
                <a:solidFill>
                  <a:schemeClr val="tx1"/>
                </a:solidFill>
                <a:latin typeface="+mj-lt"/>
              </a:rPr>
              <a:t>question allowing multiple responses where as in 2009 the question was and broken into two questions and was a single response (Q2 asking about engineering as a career option &amp; Q7 asking where they heard of the Professional Engineers Act of Ontario)</a:t>
            </a:r>
          </a:p>
        </p:txBody>
      </p:sp>
      <p:sp>
        <p:nvSpPr>
          <p:cNvPr id="27668" name="Text Box 25"/>
          <p:cNvSpPr txBox="1">
            <a:spLocks noChangeArrowheads="1"/>
          </p:cNvSpPr>
          <p:nvPr/>
        </p:nvSpPr>
        <p:spPr bwMode="auto">
          <a:xfrm>
            <a:off x="2339684" y="5701843"/>
            <a:ext cx="2925763" cy="215900"/>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Mentions &lt;5% are not shown</a:t>
            </a:r>
          </a:p>
        </p:txBody>
      </p:sp>
      <p:sp>
        <p:nvSpPr>
          <p:cNvPr id="27670" name="Text Box 28"/>
          <p:cNvSpPr txBox="1">
            <a:spLocks noChangeArrowheads="1"/>
          </p:cNvSpPr>
          <p:nvPr/>
        </p:nvSpPr>
        <p:spPr bwMode="auto">
          <a:xfrm>
            <a:off x="3098555" y="2382192"/>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(n=305)</a:t>
            </a:r>
          </a:p>
        </p:txBody>
      </p:sp>
      <p:sp>
        <p:nvSpPr>
          <p:cNvPr id="27671" name="Text Box 29"/>
          <p:cNvSpPr txBox="1">
            <a:spLocks noChangeArrowheads="1"/>
          </p:cNvSpPr>
          <p:nvPr/>
        </p:nvSpPr>
        <p:spPr bwMode="auto">
          <a:xfrm>
            <a:off x="1824296" y="4020420"/>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7672" name="Text Box 30"/>
          <p:cNvSpPr txBox="1">
            <a:spLocks noChangeArrowheads="1"/>
          </p:cNvSpPr>
          <p:nvPr/>
        </p:nvSpPr>
        <p:spPr bwMode="auto">
          <a:xfrm>
            <a:off x="1871746" y="4825653"/>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(n=69)</a:t>
            </a:r>
          </a:p>
        </p:txBody>
      </p:sp>
      <p:sp>
        <p:nvSpPr>
          <p:cNvPr id="27673" name="Text Box 31"/>
          <p:cNvSpPr txBox="1">
            <a:spLocks noChangeArrowheads="1"/>
          </p:cNvSpPr>
          <p:nvPr/>
        </p:nvSpPr>
        <p:spPr bwMode="auto">
          <a:xfrm>
            <a:off x="1717018" y="5619362"/>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(n=28)</a:t>
            </a:r>
          </a:p>
        </p:txBody>
      </p:sp>
      <p:sp>
        <p:nvSpPr>
          <p:cNvPr id="27674" name="Text Box 32"/>
          <p:cNvSpPr txBox="1">
            <a:spLocks noChangeArrowheads="1"/>
          </p:cNvSpPr>
          <p:nvPr/>
        </p:nvSpPr>
        <p:spPr bwMode="auto">
          <a:xfrm>
            <a:off x="2907153" y="318737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(n=272)</a:t>
            </a:r>
          </a:p>
        </p:txBody>
      </p:sp>
      <p:sp>
        <p:nvSpPr>
          <p:cNvPr id="27675" name="Text Box 34"/>
          <p:cNvSpPr txBox="1">
            <a:spLocks noChangeArrowheads="1"/>
          </p:cNvSpPr>
          <p:nvPr/>
        </p:nvSpPr>
        <p:spPr bwMode="auto">
          <a:xfrm>
            <a:off x="1348833" y="3272929"/>
            <a:ext cx="1695450" cy="228600"/>
          </a:xfrm>
          <a:prstGeom prst="rect">
            <a:avLst/>
          </a:prstGeom>
          <a:noFill/>
          <a:ln w="25400" algn="ctr">
            <a:noFill/>
            <a:miter lim="800000"/>
            <a:headEnd/>
            <a:tailEnd/>
          </a:ln>
        </p:spPr>
        <p:txBody>
          <a:bodyPr>
            <a:spAutoFit/>
          </a:bodyPr>
          <a:lstStyle/>
          <a:p>
            <a:pPr algn="l"/>
            <a:r>
              <a:rPr lang="en-US" sz="900" dirty="0"/>
              <a:t>Not listed in 2009</a:t>
            </a:r>
          </a:p>
        </p:txBody>
      </p:sp>
      <p:sp>
        <p:nvSpPr>
          <p:cNvPr id="27678" name="Text Box 40"/>
          <p:cNvSpPr txBox="1">
            <a:spLocks noChangeArrowheads="1"/>
          </p:cNvSpPr>
          <p:nvPr/>
        </p:nvSpPr>
        <p:spPr bwMode="auto">
          <a:xfrm>
            <a:off x="4811838" y="1921069"/>
            <a:ext cx="1085850" cy="549275"/>
          </a:xfrm>
          <a:prstGeom prst="rect">
            <a:avLst/>
          </a:prstGeom>
          <a:noFill/>
          <a:ln w="25400" algn="ctr">
            <a:noFill/>
            <a:miter lim="800000"/>
            <a:headEnd/>
            <a:tailEnd/>
          </a:ln>
        </p:spPr>
        <p:txBody>
          <a:bodyPr>
            <a:spAutoFit/>
          </a:bodyPr>
          <a:lstStyle/>
          <a:p>
            <a:r>
              <a:rPr lang="en-CA" sz="1000" dirty="0" smtClean="0">
                <a:solidFill>
                  <a:schemeClr val="tx1"/>
                </a:solidFill>
              </a:rPr>
              <a:t>2014</a:t>
            </a:r>
            <a:r>
              <a:rPr lang="en-CA" sz="1000" dirty="0">
                <a:solidFill>
                  <a:schemeClr val="tx1"/>
                </a:solidFill>
              </a:rPr>
              <a:t/>
            </a:r>
            <a:br>
              <a:rPr lang="en-CA" sz="1000" dirty="0">
                <a:solidFill>
                  <a:schemeClr val="tx1"/>
                </a:solidFill>
              </a:rPr>
            </a:br>
            <a:r>
              <a:rPr lang="en-CA" sz="1000" dirty="0">
                <a:solidFill>
                  <a:schemeClr val="tx1"/>
                </a:solidFill>
              </a:rPr>
              <a:t>University prof or course</a:t>
            </a:r>
          </a:p>
        </p:txBody>
      </p:sp>
      <p:sp>
        <p:nvSpPr>
          <p:cNvPr id="27679" name="Text Box 28"/>
          <p:cNvSpPr txBox="1">
            <a:spLocks noChangeArrowheads="1"/>
          </p:cNvSpPr>
          <p:nvPr/>
        </p:nvSpPr>
        <p:spPr bwMode="auto">
          <a:xfrm>
            <a:off x="3111187" y="2262497"/>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(n=348)</a:t>
            </a:r>
          </a:p>
        </p:txBody>
      </p:sp>
      <p:sp>
        <p:nvSpPr>
          <p:cNvPr id="27680" name="Text Box 32"/>
          <p:cNvSpPr txBox="1">
            <a:spLocks noChangeArrowheads="1"/>
          </p:cNvSpPr>
          <p:nvPr/>
        </p:nvSpPr>
        <p:spPr bwMode="auto">
          <a:xfrm>
            <a:off x="2789704" y="307449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(n=261)</a:t>
            </a:r>
          </a:p>
        </p:txBody>
      </p:sp>
      <p:sp>
        <p:nvSpPr>
          <p:cNvPr id="27681" name="Text Box 29"/>
          <p:cNvSpPr txBox="1">
            <a:spLocks noChangeArrowheads="1"/>
          </p:cNvSpPr>
          <p:nvPr/>
        </p:nvSpPr>
        <p:spPr bwMode="auto">
          <a:xfrm>
            <a:off x="1823583" y="3879200"/>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(n=52)</a:t>
            </a:r>
          </a:p>
        </p:txBody>
      </p:sp>
      <p:sp>
        <p:nvSpPr>
          <p:cNvPr id="27682" name="Text Box 30"/>
          <p:cNvSpPr txBox="1">
            <a:spLocks noChangeArrowheads="1"/>
          </p:cNvSpPr>
          <p:nvPr/>
        </p:nvSpPr>
        <p:spPr bwMode="auto">
          <a:xfrm>
            <a:off x="1878944" y="469958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(n=73)</a:t>
            </a:r>
          </a:p>
        </p:txBody>
      </p:sp>
      <p:sp>
        <p:nvSpPr>
          <p:cNvPr id="27683" name="Text Box 31"/>
          <p:cNvSpPr txBox="1">
            <a:spLocks noChangeArrowheads="1"/>
          </p:cNvSpPr>
          <p:nvPr/>
        </p:nvSpPr>
        <p:spPr bwMode="auto">
          <a:xfrm>
            <a:off x="1729732" y="5501241"/>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(n=41)</a:t>
            </a:r>
          </a:p>
        </p:txBody>
      </p:sp>
      <p:sp>
        <p:nvSpPr>
          <p:cNvPr id="40" name="Content Placeholder 33"/>
          <p:cNvSpPr txBox="1">
            <a:spLocks/>
          </p:cNvSpPr>
          <p:nvPr/>
        </p:nvSpPr>
        <p:spPr>
          <a:xfrm>
            <a:off x="151452" y="732852"/>
            <a:ext cx="8803364"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300" b="0" dirty="0" smtClean="0">
                <a:solidFill>
                  <a:schemeClr val="tx1"/>
                </a:solidFill>
                <a:latin typeface="+mj-lt"/>
              </a:rPr>
              <a:t>At seven in ten, the majority of students </a:t>
            </a:r>
            <a:r>
              <a:rPr lang="en-US" sz="1300" b="0" dirty="0">
                <a:solidFill>
                  <a:schemeClr val="tx1"/>
                </a:solidFill>
                <a:latin typeface="+mj-lt"/>
              </a:rPr>
              <a:t>continue to hear about the Professional Engineers Act of Ontario through a university professor or </a:t>
            </a:r>
            <a:r>
              <a:rPr lang="en-US" sz="1300" b="0" dirty="0" smtClean="0">
                <a:solidFill>
                  <a:schemeClr val="tx1"/>
                </a:solidFill>
                <a:latin typeface="+mj-lt"/>
              </a:rPr>
              <a:t>administrator, followed </a:t>
            </a:r>
            <a:r>
              <a:rPr lang="en-US" sz="1300" b="0" dirty="0">
                <a:solidFill>
                  <a:schemeClr val="tx1"/>
                </a:solidFill>
                <a:latin typeface="+mj-lt"/>
              </a:rPr>
              <a:t>by a university law and ethics course. </a:t>
            </a:r>
            <a:r>
              <a:rPr lang="en-US" sz="1300" b="0" dirty="0" smtClean="0">
                <a:solidFill>
                  <a:schemeClr val="tx1"/>
                </a:solidFill>
                <a:latin typeface="+mj-lt"/>
              </a:rPr>
              <a:t>  Compared to 2013, significantly fewer cite they heard about the Act through a university professor/ administrator, while more have heard about it through a university law and ethnics course.</a:t>
            </a:r>
            <a:endParaRPr lang="en-US" sz="1300" b="0" dirty="0">
              <a:solidFill>
                <a:schemeClr val="tx1"/>
              </a:solidFill>
              <a:latin typeface="+mj-lt"/>
            </a:endParaRPr>
          </a:p>
        </p:txBody>
      </p:sp>
      <p:sp>
        <p:nvSpPr>
          <p:cNvPr id="43" name="AutoShape 10"/>
          <p:cNvSpPr>
            <a:spLocks/>
          </p:cNvSpPr>
          <p:nvPr/>
        </p:nvSpPr>
        <p:spPr bwMode="auto">
          <a:xfrm rot="10800000">
            <a:off x="4598592" y="196694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Text Box 28"/>
          <p:cNvSpPr txBox="1">
            <a:spLocks noChangeArrowheads="1"/>
          </p:cNvSpPr>
          <p:nvPr/>
        </p:nvSpPr>
        <p:spPr bwMode="auto">
          <a:xfrm>
            <a:off x="3052224" y="215212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(n=404)</a:t>
            </a:r>
            <a:endParaRPr lang="en-CA" b="0" dirty="0">
              <a:latin typeface="Arial Narrow" pitchFamily="34" charset="0"/>
            </a:endParaRPr>
          </a:p>
        </p:txBody>
      </p:sp>
      <p:sp>
        <p:nvSpPr>
          <p:cNvPr id="44" name="Text Box 28"/>
          <p:cNvSpPr txBox="1">
            <a:spLocks noChangeArrowheads="1"/>
          </p:cNvSpPr>
          <p:nvPr/>
        </p:nvSpPr>
        <p:spPr bwMode="auto">
          <a:xfrm>
            <a:off x="2822926" y="2938375"/>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(n=348)</a:t>
            </a:r>
            <a:endParaRPr lang="en-CA" b="0" dirty="0">
              <a:latin typeface="Arial Narrow" pitchFamily="34" charset="0"/>
            </a:endParaRPr>
          </a:p>
        </p:txBody>
      </p:sp>
      <p:sp>
        <p:nvSpPr>
          <p:cNvPr id="45" name="Rectangle 44"/>
          <p:cNvSpPr/>
          <p:nvPr/>
        </p:nvSpPr>
        <p:spPr>
          <a:xfrm>
            <a:off x="1822144" y="3756519"/>
            <a:ext cx="369012" cy="184666"/>
          </a:xfrm>
          <a:prstGeom prst="rect">
            <a:avLst/>
          </a:prstGeom>
        </p:spPr>
        <p:txBody>
          <a:bodyPr wrap="none">
            <a:spAutoFit/>
          </a:bodyPr>
          <a:lstStyle/>
          <a:p>
            <a:pPr algn="l"/>
            <a:r>
              <a:rPr lang="en-CA" b="0" dirty="0" smtClean="0">
                <a:latin typeface="Arial Narrow" pitchFamily="34" charset="0"/>
              </a:rPr>
              <a:t>(n=86)</a:t>
            </a:r>
            <a:endParaRPr lang="en-CA" b="0" dirty="0">
              <a:latin typeface="Arial Narrow" pitchFamily="34" charset="0"/>
            </a:endParaRPr>
          </a:p>
        </p:txBody>
      </p:sp>
      <p:sp>
        <p:nvSpPr>
          <p:cNvPr id="46" name="Rectangle 45"/>
          <p:cNvSpPr/>
          <p:nvPr/>
        </p:nvSpPr>
        <p:spPr>
          <a:xfrm>
            <a:off x="1988949" y="4580702"/>
            <a:ext cx="404278" cy="184666"/>
          </a:xfrm>
          <a:prstGeom prst="rect">
            <a:avLst/>
          </a:prstGeom>
        </p:spPr>
        <p:txBody>
          <a:bodyPr wrap="none">
            <a:spAutoFit/>
          </a:bodyPr>
          <a:lstStyle/>
          <a:p>
            <a:pPr algn="l"/>
            <a:r>
              <a:rPr lang="en-CA" b="0" dirty="0" smtClean="0">
                <a:latin typeface="Arial Narrow" pitchFamily="34" charset="0"/>
              </a:rPr>
              <a:t>(n=102)</a:t>
            </a:r>
            <a:endParaRPr lang="en-CA" b="0" dirty="0">
              <a:latin typeface="Arial Narrow" pitchFamily="34" charset="0"/>
            </a:endParaRPr>
          </a:p>
        </p:txBody>
      </p:sp>
      <p:sp>
        <p:nvSpPr>
          <p:cNvPr id="47" name="Rectangle 46"/>
          <p:cNvSpPr/>
          <p:nvPr/>
        </p:nvSpPr>
        <p:spPr>
          <a:xfrm>
            <a:off x="1725474" y="5379309"/>
            <a:ext cx="449639" cy="184666"/>
          </a:xfrm>
          <a:prstGeom prst="rect">
            <a:avLst/>
          </a:prstGeom>
        </p:spPr>
        <p:txBody>
          <a:bodyPr wrap="square">
            <a:spAutoFit/>
          </a:bodyPr>
          <a:lstStyle/>
          <a:p>
            <a:pPr algn="l"/>
            <a:r>
              <a:rPr lang="en-CA" b="0" dirty="0" smtClean="0">
                <a:latin typeface="Arial Narrow" pitchFamily="34" charset="0"/>
              </a:rPr>
              <a:t>(n=49)</a:t>
            </a:r>
            <a:endParaRPr lang="en-CA" b="0" dirty="0">
              <a:latin typeface="Arial Narrow" pitchFamily="34" charset="0"/>
            </a:endParaRPr>
          </a:p>
        </p:txBody>
      </p:sp>
      <p:sp>
        <p:nvSpPr>
          <p:cNvPr id="49" name="Text Box 28"/>
          <p:cNvSpPr txBox="1">
            <a:spLocks noChangeArrowheads="1"/>
          </p:cNvSpPr>
          <p:nvPr/>
        </p:nvSpPr>
        <p:spPr bwMode="auto">
          <a:xfrm>
            <a:off x="3105700" y="200065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(n=390)</a:t>
            </a:r>
            <a:endParaRPr lang="en-CA" b="0" dirty="0">
              <a:latin typeface="Arial Narrow" pitchFamily="34" charset="0"/>
            </a:endParaRPr>
          </a:p>
        </p:txBody>
      </p:sp>
      <p:sp>
        <p:nvSpPr>
          <p:cNvPr id="50" name="Text Box 28"/>
          <p:cNvSpPr txBox="1">
            <a:spLocks noChangeArrowheads="1"/>
          </p:cNvSpPr>
          <p:nvPr/>
        </p:nvSpPr>
        <p:spPr bwMode="auto">
          <a:xfrm>
            <a:off x="2545540" y="2809126"/>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(n=242)</a:t>
            </a:r>
            <a:endParaRPr lang="en-CA" b="0" dirty="0">
              <a:latin typeface="Arial Narrow" pitchFamily="34" charset="0"/>
            </a:endParaRPr>
          </a:p>
        </p:txBody>
      </p:sp>
      <p:sp>
        <p:nvSpPr>
          <p:cNvPr id="51" name="Text Box 28"/>
          <p:cNvSpPr txBox="1">
            <a:spLocks noChangeArrowheads="1"/>
          </p:cNvSpPr>
          <p:nvPr/>
        </p:nvSpPr>
        <p:spPr bwMode="auto">
          <a:xfrm>
            <a:off x="1849950" y="365008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(n=84)</a:t>
            </a:r>
            <a:endParaRPr lang="en-CA" b="0" dirty="0">
              <a:latin typeface="Arial Narrow" pitchFamily="34" charset="0"/>
            </a:endParaRPr>
          </a:p>
        </p:txBody>
      </p:sp>
      <p:sp>
        <p:nvSpPr>
          <p:cNvPr id="52" name="Text Box 28"/>
          <p:cNvSpPr txBox="1">
            <a:spLocks noChangeArrowheads="1"/>
          </p:cNvSpPr>
          <p:nvPr/>
        </p:nvSpPr>
        <p:spPr bwMode="auto">
          <a:xfrm>
            <a:off x="1989643" y="4450085"/>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(n=98)</a:t>
            </a:r>
            <a:endParaRPr lang="en-CA" b="0" dirty="0">
              <a:latin typeface="Arial Narrow" pitchFamily="34" charset="0"/>
            </a:endParaRPr>
          </a:p>
        </p:txBody>
      </p:sp>
      <p:sp>
        <p:nvSpPr>
          <p:cNvPr id="53" name="Text Box 28"/>
          <p:cNvSpPr txBox="1">
            <a:spLocks noChangeArrowheads="1"/>
          </p:cNvSpPr>
          <p:nvPr/>
        </p:nvSpPr>
        <p:spPr bwMode="auto">
          <a:xfrm>
            <a:off x="1893063" y="5284146"/>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(n=83)</a:t>
            </a:r>
            <a:endParaRPr lang="en-CA" b="0" dirty="0">
              <a:latin typeface="Arial Narrow" pitchFamily="34" charset="0"/>
            </a:endParaRPr>
          </a:p>
        </p:txBody>
      </p:sp>
      <p:sp>
        <p:nvSpPr>
          <p:cNvPr id="55" name="Text Box 28"/>
          <p:cNvSpPr txBox="1">
            <a:spLocks noChangeArrowheads="1"/>
          </p:cNvSpPr>
          <p:nvPr/>
        </p:nvSpPr>
        <p:spPr bwMode="auto">
          <a:xfrm>
            <a:off x="2969674" y="1893907"/>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(n=301)</a:t>
            </a:r>
            <a:endParaRPr lang="en-CA" b="0" dirty="0">
              <a:latin typeface="Arial Narrow" pitchFamily="34" charset="0"/>
            </a:endParaRPr>
          </a:p>
        </p:txBody>
      </p:sp>
      <p:sp>
        <p:nvSpPr>
          <p:cNvPr id="58" name="Text Box 28"/>
          <p:cNvSpPr txBox="1">
            <a:spLocks noChangeArrowheads="1"/>
          </p:cNvSpPr>
          <p:nvPr/>
        </p:nvSpPr>
        <p:spPr bwMode="auto">
          <a:xfrm>
            <a:off x="2809333" y="2695562"/>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(n=271)</a:t>
            </a:r>
            <a:endParaRPr lang="en-CA" b="0" dirty="0">
              <a:latin typeface="Arial Narrow" pitchFamily="34" charset="0"/>
            </a:endParaRPr>
          </a:p>
        </p:txBody>
      </p:sp>
      <p:sp>
        <p:nvSpPr>
          <p:cNvPr id="59" name="Text Box 28"/>
          <p:cNvSpPr txBox="1">
            <a:spLocks noChangeArrowheads="1"/>
          </p:cNvSpPr>
          <p:nvPr/>
        </p:nvSpPr>
        <p:spPr bwMode="auto">
          <a:xfrm>
            <a:off x="1771700" y="3501529"/>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(n=58)</a:t>
            </a:r>
            <a:endParaRPr lang="en-CA" b="0" dirty="0">
              <a:latin typeface="Arial Narrow" pitchFamily="34" charset="0"/>
            </a:endParaRPr>
          </a:p>
        </p:txBody>
      </p:sp>
      <p:sp>
        <p:nvSpPr>
          <p:cNvPr id="60" name="Text Box 28"/>
          <p:cNvSpPr txBox="1">
            <a:spLocks noChangeArrowheads="1"/>
          </p:cNvSpPr>
          <p:nvPr/>
        </p:nvSpPr>
        <p:spPr bwMode="auto">
          <a:xfrm>
            <a:off x="1971967" y="4343873"/>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(n=81)</a:t>
            </a:r>
            <a:endParaRPr lang="en-CA" b="0" dirty="0">
              <a:latin typeface="Arial Narrow" pitchFamily="34" charset="0"/>
            </a:endParaRPr>
          </a:p>
        </p:txBody>
      </p:sp>
      <p:sp>
        <p:nvSpPr>
          <p:cNvPr id="61" name="Text Box 28"/>
          <p:cNvSpPr txBox="1">
            <a:spLocks noChangeArrowheads="1"/>
          </p:cNvSpPr>
          <p:nvPr/>
        </p:nvSpPr>
        <p:spPr bwMode="auto">
          <a:xfrm>
            <a:off x="1836397" y="5133703"/>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(n=55)</a:t>
            </a:r>
            <a:endParaRPr lang="en-CA" b="0" dirty="0">
              <a:latin typeface="Arial Narrow" pitchFamily="34" charset="0"/>
            </a:endParaRPr>
          </a:p>
        </p:txBody>
      </p:sp>
      <p:sp>
        <p:nvSpPr>
          <p:cNvPr id="54" name="Text Box 11"/>
          <p:cNvSpPr txBox="1">
            <a:spLocks noChangeArrowheads="1"/>
          </p:cNvSpPr>
          <p:nvPr/>
        </p:nvSpPr>
        <p:spPr bwMode="auto">
          <a:xfrm>
            <a:off x="4833713" y="2464836"/>
            <a:ext cx="1063891" cy="834844"/>
          </a:xfrm>
          <a:prstGeom prst="rect">
            <a:avLst/>
          </a:prstGeom>
          <a:noFill/>
          <a:ln w="12700" algn="ctr">
            <a:solidFill>
              <a:schemeClr val="tx1">
                <a:lumMod val="50000"/>
              </a:schemeClr>
            </a:solidFill>
            <a:miter lim="800000"/>
            <a:headEnd/>
            <a:tailEnd/>
          </a:ln>
        </p:spPr>
        <p:txBody>
          <a:bodyPr wrap="square">
            <a:spAutoFit/>
          </a:bodyPr>
          <a:lstStyle/>
          <a:p>
            <a:r>
              <a:rPr lang="en-CA" sz="1300" dirty="0"/>
              <a:t>2014: </a:t>
            </a:r>
            <a:r>
              <a:rPr lang="en-CA" sz="1300" dirty="0" smtClean="0"/>
              <a:t>70%</a:t>
            </a:r>
            <a:endParaRPr lang="en-CA" sz="1300" dirty="0"/>
          </a:p>
          <a:p>
            <a:r>
              <a:rPr lang="en-CA" sz="700" dirty="0"/>
              <a:t>(</a:t>
            </a:r>
            <a:r>
              <a:rPr lang="en-CA" sz="700" dirty="0" smtClean="0"/>
              <a:t>n=572)</a:t>
            </a:r>
          </a:p>
          <a:p>
            <a:r>
              <a:rPr lang="en-CA" sz="1050" dirty="0" smtClean="0"/>
              <a:t>2013: 68%</a:t>
            </a:r>
            <a:r>
              <a:rPr lang="en-CA" sz="300" dirty="0" smtClean="0"/>
              <a:t> </a:t>
            </a:r>
          </a:p>
          <a:p>
            <a:r>
              <a:rPr lang="en-CA" sz="300" dirty="0" smtClean="0"/>
              <a:t>    </a:t>
            </a:r>
            <a:r>
              <a:rPr lang="en-CA" dirty="0"/>
              <a:t>(</a:t>
            </a:r>
            <a:r>
              <a:rPr lang="en-CA" dirty="0" smtClean="0"/>
              <a:t>n=632)</a:t>
            </a:r>
            <a:endParaRPr lang="en-CA" dirty="0"/>
          </a:p>
        </p:txBody>
      </p:sp>
      <p:sp>
        <p:nvSpPr>
          <p:cNvPr id="62" name="TextBox 61"/>
          <p:cNvSpPr txBox="1"/>
          <p:nvPr/>
        </p:nvSpPr>
        <p:spPr>
          <a:xfrm>
            <a:off x="3247172" y="1881272"/>
            <a:ext cx="205028" cy="230832"/>
          </a:xfrm>
          <a:prstGeom prst="rect">
            <a:avLst/>
          </a:prstGeom>
          <a:noFill/>
        </p:spPr>
        <p:txBody>
          <a:bodyPr wrap="square" rtlCol="0">
            <a:spAutoFit/>
          </a:bodyPr>
          <a:lstStyle/>
          <a:p>
            <a:r>
              <a:rPr lang="en-US" sz="900" dirty="0" smtClean="0">
                <a:solidFill>
                  <a:srgbClr val="C00000"/>
                </a:solidFill>
                <a:sym typeface="Wingdings 3"/>
              </a:rPr>
              <a:t></a:t>
            </a:r>
            <a:endParaRPr lang="en-US" sz="900" dirty="0">
              <a:solidFill>
                <a:srgbClr val="C00000"/>
              </a:solidFill>
            </a:endParaRPr>
          </a:p>
        </p:txBody>
      </p:sp>
      <p:sp>
        <p:nvSpPr>
          <p:cNvPr id="63" name="TextBox 62"/>
          <p:cNvSpPr txBox="1"/>
          <p:nvPr/>
        </p:nvSpPr>
        <p:spPr>
          <a:xfrm>
            <a:off x="3079009" y="2666649"/>
            <a:ext cx="211597" cy="230832"/>
          </a:xfrm>
          <a:prstGeom prst="rect">
            <a:avLst/>
          </a:prstGeom>
          <a:noFill/>
        </p:spPr>
        <p:txBody>
          <a:bodyPr wrap="square" rtlCol="0">
            <a:spAutoFit/>
          </a:bodyPr>
          <a:lstStyle/>
          <a:p>
            <a:r>
              <a:rPr lang="en-US" sz="900" dirty="0" smtClean="0">
                <a:solidFill>
                  <a:srgbClr val="006600"/>
                </a:solidFill>
                <a:sym typeface="Wingdings 3"/>
              </a:rPr>
              <a:t></a:t>
            </a:r>
            <a:endParaRPr lang="en-US" sz="900" dirty="0">
              <a:solidFill>
                <a:srgbClr val="0066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Key Highlights</a:t>
            </a:r>
          </a:p>
        </p:txBody>
      </p:sp>
      <p:sp>
        <p:nvSpPr>
          <p:cNvPr id="36868" name="Rectangle 3"/>
          <p:cNvSpPr>
            <a:spLocks noGrp="1" noChangeArrowheads="1"/>
          </p:cNvSpPr>
          <p:nvPr>
            <p:ph idx="1"/>
          </p:nvPr>
        </p:nvSpPr>
        <p:spPr>
          <a:xfrm>
            <a:off x="519036" y="834371"/>
            <a:ext cx="8302845" cy="5489575"/>
          </a:xfrm>
        </p:spPr>
        <p:txBody>
          <a:bodyPr/>
          <a:lstStyle/>
          <a:p>
            <a:pPr marL="0" indent="0" fontAlgn="auto">
              <a:lnSpc>
                <a:spcPct val="100000"/>
              </a:lnSpc>
              <a:spcBef>
                <a:spcPts val="600"/>
              </a:spcBef>
              <a:spcAft>
                <a:spcPts val="0"/>
              </a:spcAft>
              <a:buFontTx/>
              <a:buNone/>
              <a:defRPr/>
            </a:pPr>
            <a:r>
              <a:rPr lang="en-US" sz="1400" dirty="0" smtClean="0"/>
              <a:t>Compared to 2013, there has been a softening of intentions in terms of students intentions of pursuing a career in engineering when they initially began their studies as well as their intention to apply for licensure after graduation.  We has also noticed an incremental decline in terms of the proportion who plan to enter the workforce after graduation, offset by an increase in those who plan to pursue further education. </a:t>
            </a:r>
          </a:p>
          <a:p>
            <a:pPr marL="0" indent="0" fontAlgn="auto">
              <a:lnSpc>
                <a:spcPct val="100000"/>
              </a:lnSpc>
              <a:spcBef>
                <a:spcPts val="600"/>
              </a:spcBef>
              <a:spcAft>
                <a:spcPts val="0"/>
              </a:spcAft>
              <a:buFontTx/>
              <a:buNone/>
              <a:defRPr/>
            </a:pPr>
            <a:r>
              <a:rPr lang="en-US" sz="1400" dirty="0" smtClean="0"/>
              <a:t>  </a:t>
            </a:r>
          </a:p>
          <a:p>
            <a:pPr fontAlgn="auto">
              <a:lnSpc>
                <a:spcPct val="100000"/>
              </a:lnSpc>
              <a:spcBef>
                <a:spcPts val="600"/>
              </a:spcBef>
              <a:spcAft>
                <a:spcPts val="0"/>
              </a:spcAft>
              <a:defRPr/>
            </a:pPr>
            <a:r>
              <a:rPr lang="en-US" sz="1400" dirty="0"/>
              <a:t>While the vast majority of students continue to say that when they began their studies they planned to practice engineering upon completion of their program (91% vs. 92% in 2013), the proportion who indicate they were </a:t>
            </a:r>
            <a:r>
              <a:rPr lang="en-US" sz="1400" i="1" dirty="0"/>
              <a:t>definitely</a:t>
            </a:r>
            <a:r>
              <a:rPr lang="en-US" sz="1400" dirty="0"/>
              <a:t> going to pursue engineering has declined versus a year ago (53%. vs. 58%  in 2013) offset by a directional increase in those who felt it was </a:t>
            </a:r>
            <a:r>
              <a:rPr lang="en-US" sz="1400" i="1" dirty="0"/>
              <a:t>likely </a:t>
            </a:r>
            <a:r>
              <a:rPr lang="en-US" sz="1400" dirty="0"/>
              <a:t>(38% vs. 34%).</a:t>
            </a:r>
          </a:p>
          <a:p>
            <a:pPr fontAlgn="auto">
              <a:lnSpc>
                <a:spcPct val="100000"/>
              </a:lnSpc>
              <a:spcBef>
                <a:spcPts val="600"/>
              </a:spcBef>
              <a:spcAft>
                <a:spcPts val="0"/>
              </a:spcAft>
              <a:defRPr/>
            </a:pPr>
            <a:r>
              <a:rPr lang="en-US" sz="1400" dirty="0" smtClean="0"/>
              <a:t>The </a:t>
            </a:r>
            <a:r>
              <a:rPr lang="en-US" sz="1400" dirty="0"/>
              <a:t>vast majority of students continue to indicate a desire to enter the workforce after graduation, </a:t>
            </a:r>
            <a:r>
              <a:rPr lang="en-US" sz="1400" dirty="0" smtClean="0"/>
              <a:t>however directionally fewer </a:t>
            </a:r>
            <a:r>
              <a:rPr lang="en-US" sz="1400" dirty="0"/>
              <a:t>than in </a:t>
            </a:r>
            <a:r>
              <a:rPr lang="en-US" sz="1400" dirty="0" smtClean="0"/>
              <a:t>2013 (72% vs. 75%), </a:t>
            </a:r>
            <a:r>
              <a:rPr lang="en-US" sz="1400" dirty="0"/>
              <a:t>while two in ten plan to pursue more education, directionally higher than a year </a:t>
            </a:r>
            <a:r>
              <a:rPr lang="en-US" sz="1400" dirty="0" smtClean="0"/>
              <a:t>ago (21% vs. 18%).   Further, intentions to pursue a graduate degree in engineering specifically has increased year over year (75% of those who intend on pursing more education vs. 71% in 2013).</a:t>
            </a:r>
            <a:endParaRPr lang="en-US" sz="1400" dirty="0"/>
          </a:p>
          <a:p>
            <a:pPr fontAlgn="auto">
              <a:lnSpc>
                <a:spcPct val="100000"/>
              </a:lnSpc>
              <a:spcAft>
                <a:spcPts val="0"/>
              </a:spcAft>
              <a:defRPr/>
            </a:pPr>
            <a:r>
              <a:rPr lang="en-US" sz="1400" dirty="0" smtClean="0"/>
              <a:t>While </a:t>
            </a:r>
            <a:r>
              <a:rPr lang="en-US" sz="1400" dirty="0"/>
              <a:t>more than eight in ten of </a:t>
            </a:r>
            <a:r>
              <a:rPr lang="en-US" sz="1400" u="sng" dirty="0"/>
              <a:t>all</a:t>
            </a:r>
            <a:r>
              <a:rPr lang="en-US" sz="1400" dirty="0"/>
              <a:t> students indicate they are likely (definitely/ probably) to apply for licensure </a:t>
            </a:r>
            <a:r>
              <a:rPr lang="en-US" sz="1400" dirty="0" smtClean="0"/>
              <a:t>(78% vs</a:t>
            </a:r>
            <a:r>
              <a:rPr lang="en-US" sz="1400" dirty="0"/>
              <a:t>. </a:t>
            </a:r>
            <a:r>
              <a:rPr lang="en-US" sz="1400" dirty="0" smtClean="0"/>
              <a:t>80</a:t>
            </a:r>
            <a:r>
              <a:rPr lang="en-US" sz="1400" dirty="0"/>
              <a:t>% in 2013), </a:t>
            </a:r>
            <a:r>
              <a:rPr lang="en-US" sz="1400" dirty="0" smtClean="0"/>
              <a:t>consistent with last year, the proportion who </a:t>
            </a:r>
            <a:r>
              <a:rPr lang="en-US" sz="1400" i="1" dirty="0" smtClean="0"/>
              <a:t>definitely</a:t>
            </a:r>
            <a:r>
              <a:rPr lang="en-US" sz="1400" dirty="0" smtClean="0"/>
              <a:t> </a:t>
            </a:r>
            <a:r>
              <a:rPr lang="en-US" sz="1400" dirty="0"/>
              <a:t>will pursue their </a:t>
            </a:r>
            <a:r>
              <a:rPr lang="en-US" sz="1400" dirty="0" err="1"/>
              <a:t>P.Eng</a:t>
            </a:r>
            <a:r>
              <a:rPr lang="en-US" sz="1400" dirty="0"/>
              <a:t>. </a:t>
            </a:r>
            <a:r>
              <a:rPr lang="en-US" sz="1400" dirty="0" err="1"/>
              <a:t>Licence</a:t>
            </a:r>
            <a:r>
              <a:rPr lang="en-US" sz="1400" dirty="0"/>
              <a:t> </a:t>
            </a:r>
            <a:r>
              <a:rPr lang="en-US" sz="1400" dirty="0" smtClean="0"/>
              <a:t>(45% </a:t>
            </a:r>
            <a:r>
              <a:rPr lang="en-US" sz="1400" dirty="0"/>
              <a:t>vs. </a:t>
            </a:r>
            <a:r>
              <a:rPr lang="en-US" sz="1400" dirty="0" smtClean="0"/>
              <a:t>48%) has declined directionally year over year.</a:t>
            </a:r>
            <a:endParaRPr lang="en-US" sz="1400" dirty="0"/>
          </a:p>
          <a:p>
            <a:pPr fontAlgn="auto">
              <a:lnSpc>
                <a:spcPct val="100000"/>
              </a:lnSpc>
              <a:spcBef>
                <a:spcPts val="600"/>
              </a:spcBef>
              <a:spcAft>
                <a:spcPts val="0"/>
              </a:spcAft>
              <a:defRPr/>
            </a:pPr>
            <a:r>
              <a:rPr lang="en-US" sz="1400" dirty="0" smtClean="0"/>
              <a:t>Further, among those who do not intend on applying for licensure, once </a:t>
            </a:r>
            <a:r>
              <a:rPr lang="en-US" sz="1400" dirty="0"/>
              <a:t>told that a </a:t>
            </a:r>
            <a:r>
              <a:rPr lang="en-US" sz="1400" dirty="0" err="1"/>
              <a:t>licence</a:t>
            </a:r>
            <a:r>
              <a:rPr lang="en-US" sz="1400" dirty="0"/>
              <a:t> is required to legally refer to yourself as an engineer and practice as an engineer, </a:t>
            </a:r>
            <a:r>
              <a:rPr lang="en-US" sz="1400" dirty="0" smtClean="0"/>
              <a:t>only two </a:t>
            </a:r>
            <a:r>
              <a:rPr lang="en-US" sz="1400" dirty="0"/>
              <a:t>in ten (19%) of students who originally did not plan or were unsure of their intentions now indicate they are definitely or probably likely to apply for </a:t>
            </a:r>
            <a:r>
              <a:rPr lang="en-US" sz="1400" dirty="0">
                <a:solidFill>
                  <a:srgbClr val="1F497D"/>
                </a:solidFill>
              </a:rPr>
              <a:t>licensure, significantly lower than last year returning to 2012 </a:t>
            </a:r>
            <a:r>
              <a:rPr lang="en-US" sz="1400" dirty="0" smtClean="0">
                <a:solidFill>
                  <a:srgbClr val="1F497D"/>
                </a:solidFill>
              </a:rPr>
              <a:t>levels (32% in 2013, 22% in 2012). </a:t>
            </a:r>
          </a:p>
          <a:p>
            <a:pPr fontAlgn="auto">
              <a:lnSpc>
                <a:spcPct val="100000"/>
              </a:lnSpc>
              <a:spcBef>
                <a:spcPts val="600"/>
              </a:spcBef>
              <a:spcAft>
                <a:spcPts val="0"/>
              </a:spcAft>
              <a:defRPr/>
            </a:pPr>
            <a:endParaRPr lang="en-US" sz="1400" dirty="0"/>
          </a:p>
          <a:p>
            <a:pPr fontAlgn="auto">
              <a:lnSpc>
                <a:spcPct val="100000"/>
              </a:lnSpc>
              <a:spcBef>
                <a:spcPts val="600"/>
              </a:spcBef>
              <a:spcAft>
                <a:spcPts val="0"/>
              </a:spcAft>
              <a:defRPr/>
            </a:pPr>
            <a:endParaRPr lang="en-US" sz="1400" dirty="0" smtClean="0"/>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144463" y="3187542"/>
            <a:ext cx="4416425" cy="492443"/>
          </a:xfrm>
        </p:spPr>
        <p:txBody>
          <a:bodyPr/>
          <a:lstStyle/>
          <a:p>
            <a:pPr fontAlgn="auto">
              <a:lnSpc>
                <a:spcPct val="100000"/>
              </a:lnSpc>
              <a:spcAft>
                <a:spcPts val="0"/>
              </a:spcAft>
              <a:defRPr/>
            </a:pPr>
            <a:r>
              <a:rPr lang="en-US" sz="3200" dirty="0" smtClean="0">
                <a:solidFill>
                  <a:schemeClr val="accent6"/>
                </a:solidFill>
              </a:rPr>
              <a:t>Career Assessment Tool</a:t>
            </a:r>
            <a:endParaRPr lang="en-US" sz="2800" dirty="0" smtClean="0">
              <a:solidFill>
                <a:schemeClr val="accent6"/>
              </a:solidFill>
            </a:endParaRP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50</a:t>
            </a:fld>
            <a:endParaRPr lang="en-US" dirty="0"/>
          </a:p>
        </p:txBody>
      </p:sp>
    </p:spTree>
    <p:extLst>
      <p:ext uri="{BB962C8B-B14F-4D97-AF65-F5344CB8AC3E}">
        <p14:creationId xmlns:p14="http://schemas.microsoft.com/office/powerpoint/2010/main" val="130307488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a:t>Helpfulness of Engineering Fit Tool During High School</a:t>
            </a:r>
            <a:endParaRPr lang="en-CA" dirty="0" smtClean="0"/>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nvSpPr>
        <p:spPr bwMode="auto">
          <a:xfrm>
            <a:off x="234188" y="6291759"/>
            <a:ext cx="8597592" cy="215444"/>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en-CA" sz="800" dirty="0">
                <a:solidFill>
                  <a:schemeClr val="tx1"/>
                </a:solidFill>
                <a:latin typeface="+mj-lt"/>
              </a:rPr>
              <a:t>Would it have been helpful in high school to have had a tool to help determine if you would be a good fit for engineering studies and for a successful career in engineering? </a:t>
            </a:r>
            <a:r>
              <a:rPr lang="en-CA" sz="800" dirty="0" smtClean="0">
                <a:solidFill>
                  <a:schemeClr val="tx1"/>
                </a:solidFill>
                <a:latin typeface="+mj-lt"/>
              </a:rPr>
              <a:t>Base 2014 n=958</a:t>
            </a:r>
            <a:endParaRPr lang="en-US" sz="800" dirty="0">
              <a:solidFill>
                <a:schemeClr val="tx1"/>
              </a:solidFill>
              <a:latin typeface="+mj-lt"/>
            </a:endParaRPr>
          </a:p>
        </p:txBody>
      </p:sp>
      <p:sp>
        <p:nvSpPr>
          <p:cNvPr id="55" name="Content Placeholder 33"/>
          <p:cNvSpPr txBox="1">
            <a:spLocks/>
          </p:cNvSpPr>
          <p:nvPr/>
        </p:nvSpPr>
        <p:spPr>
          <a:xfrm>
            <a:off x="352424" y="726262"/>
            <a:ext cx="847934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a:solidFill>
                  <a:srgbClr val="1F497D"/>
                </a:solidFill>
                <a:latin typeface="Calibri"/>
              </a:rPr>
              <a:t>At more than eight in ten, the vast majority of students think it would have been helpful to have had a tool in high school that would help determine if they would have been a good fit for engineering </a:t>
            </a:r>
            <a:r>
              <a:rPr lang="en-US" sz="1400" b="0" dirty="0" smtClean="0">
                <a:solidFill>
                  <a:srgbClr val="1F497D"/>
                </a:solidFill>
                <a:latin typeface="Calibri"/>
              </a:rPr>
              <a:t>studies, of which nearly half feel it would have been very helpful and four in ten somewhat helpful.</a:t>
            </a:r>
            <a:endParaRPr lang="en-US" sz="1400" b="0" dirty="0">
              <a:solidFill>
                <a:srgbClr val="1F497D"/>
              </a:solidFill>
              <a:latin typeface="Calibri"/>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extLst>
              <p:ext uri="{D42A27DB-BD31-4B8C-83A1-F6EECF244321}">
                <p14:modId xmlns:p14="http://schemas.microsoft.com/office/powerpoint/2010/main" val="2207533099"/>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4505069"/>
              </p:ext>
            </p:extLst>
          </p:nvPr>
        </p:nvGraphicFramePr>
        <p:xfrm>
          <a:off x="190498" y="5756275"/>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(n=414)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(n=400)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(n=109)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(n=35)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 Box 14"/>
          <p:cNvSpPr txBox="1">
            <a:spLocks noChangeArrowheads="1"/>
          </p:cNvSpPr>
          <p:nvPr/>
        </p:nvSpPr>
        <p:spPr bwMode="auto">
          <a:xfrm>
            <a:off x="5987805" y="3253850"/>
            <a:ext cx="931863" cy="646331"/>
          </a:xfrm>
          <a:prstGeom prst="rect">
            <a:avLst/>
          </a:prstGeom>
          <a:noFill/>
          <a:ln w="25400" algn="ctr">
            <a:noFill/>
            <a:miter lim="800000"/>
            <a:headEnd/>
            <a:tailEnd/>
          </a:ln>
        </p:spPr>
        <p:txBody>
          <a:bodyPr>
            <a:spAutoFit/>
          </a:bodyPr>
          <a:lstStyle/>
          <a:p>
            <a:r>
              <a:rPr lang="en-CA" sz="1400" dirty="0" smtClean="0"/>
              <a:t>Not Helpful</a:t>
            </a:r>
            <a:r>
              <a:rPr lang="en-CA" sz="1400" dirty="0"/>
              <a:t/>
            </a:r>
            <a:br>
              <a:rPr lang="en-CA" sz="1400" dirty="0"/>
            </a:br>
            <a:r>
              <a:rPr lang="en-CA" sz="800" dirty="0"/>
              <a:t>(Low 2 Box)</a:t>
            </a:r>
            <a:endParaRPr lang="en-CA" sz="700" dirty="0"/>
          </a:p>
        </p:txBody>
      </p:sp>
      <p:sp>
        <p:nvSpPr>
          <p:cNvPr id="10" name="Text Box 11"/>
          <p:cNvSpPr txBox="1">
            <a:spLocks noChangeArrowheads="1"/>
          </p:cNvSpPr>
          <p:nvPr/>
        </p:nvSpPr>
        <p:spPr bwMode="auto">
          <a:xfrm>
            <a:off x="2080477" y="2717839"/>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85%</a:t>
            </a:r>
            <a:endParaRPr lang="en-CA" sz="900" dirty="0" smtClean="0"/>
          </a:p>
          <a:p>
            <a:r>
              <a:rPr lang="en-CA" sz="900" dirty="0" smtClean="0"/>
              <a:t>(n=818)</a:t>
            </a:r>
          </a:p>
        </p:txBody>
      </p:sp>
      <p:sp>
        <p:nvSpPr>
          <p:cNvPr id="11" name="Text Box 11"/>
          <p:cNvSpPr txBox="1">
            <a:spLocks noChangeArrowheads="1"/>
          </p:cNvSpPr>
          <p:nvPr/>
        </p:nvSpPr>
        <p:spPr bwMode="auto">
          <a:xfrm>
            <a:off x="5969270" y="3880185"/>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a:t>
            </a:r>
          </a:p>
          <a:p>
            <a:r>
              <a:rPr lang="en-CA" sz="800" dirty="0"/>
              <a:t>(</a:t>
            </a:r>
            <a:r>
              <a:rPr lang="en-CA" sz="800" dirty="0" smtClean="0"/>
              <a:t>n=140)</a:t>
            </a:r>
            <a:endParaRPr lang="en-CA" sz="700" dirty="0"/>
          </a:p>
        </p:txBody>
      </p:sp>
      <p:sp>
        <p:nvSpPr>
          <p:cNvPr id="12" name="Text Box 14"/>
          <p:cNvSpPr txBox="1">
            <a:spLocks noChangeArrowheads="1"/>
          </p:cNvSpPr>
          <p:nvPr/>
        </p:nvSpPr>
        <p:spPr bwMode="auto">
          <a:xfrm>
            <a:off x="2177078" y="2287439"/>
            <a:ext cx="931863" cy="430887"/>
          </a:xfrm>
          <a:prstGeom prst="rect">
            <a:avLst/>
          </a:prstGeom>
          <a:noFill/>
          <a:ln w="25400" algn="ctr">
            <a:noFill/>
            <a:miter lim="800000"/>
            <a:headEnd/>
            <a:tailEnd/>
          </a:ln>
        </p:spPr>
        <p:txBody>
          <a:bodyPr>
            <a:spAutoFit/>
          </a:bodyPr>
          <a:lstStyle/>
          <a:p>
            <a:r>
              <a:rPr lang="en-CA" sz="1400" dirty="0" smtClean="0"/>
              <a:t>Helpful</a:t>
            </a:r>
            <a:r>
              <a:rPr lang="en-CA" sz="1400" dirty="0"/>
              <a:t/>
            </a:r>
            <a:br>
              <a:rPr lang="en-CA" sz="1400" dirty="0"/>
            </a:br>
            <a:r>
              <a:rPr lang="en-CA" sz="800" dirty="0" smtClean="0"/>
              <a:t>(Top </a:t>
            </a:r>
            <a:r>
              <a:rPr lang="en-CA" sz="800" dirty="0"/>
              <a:t>2 Box)</a:t>
            </a:r>
            <a:endParaRPr lang="en-CA" sz="700" dirty="0"/>
          </a:p>
        </p:txBody>
      </p:sp>
      <p:sp>
        <p:nvSpPr>
          <p:cNvPr id="13" name="AutoShape 5"/>
          <p:cNvSpPr>
            <a:spLocks/>
          </p:cNvSpPr>
          <p:nvPr/>
        </p:nvSpPr>
        <p:spPr bwMode="auto">
          <a:xfrm rot="5400000">
            <a:off x="2427064" y="2041858"/>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4" name="AutoShape 5"/>
          <p:cNvSpPr>
            <a:spLocks/>
          </p:cNvSpPr>
          <p:nvPr/>
        </p:nvSpPr>
        <p:spPr bwMode="auto">
          <a:xfrm rot="5400000">
            <a:off x="6340552" y="2904671"/>
            <a:ext cx="293607" cy="3459087"/>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Tree>
    <p:extLst>
      <p:ext uri="{BB962C8B-B14F-4D97-AF65-F5344CB8AC3E}">
        <p14:creationId xmlns:p14="http://schemas.microsoft.com/office/powerpoint/2010/main" val="240864374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Helpfulness of Career Assessment Tool During University</a:t>
            </a:r>
            <a:endParaRPr lang="en-CA" dirty="0" smtClean="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52</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en-CA" sz="800" dirty="0">
                <a:solidFill>
                  <a:schemeClr val="tx1"/>
                </a:solidFill>
                <a:latin typeface="+mj-lt"/>
              </a:rPr>
              <a:t>Would a tool to help you decide if you should pursue a career in consulting, technical engineering, sales engineering, project management, academe, etc., be helpful to you?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n=958)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393437403"/>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0"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a:solidFill>
                  <a:srgbClr val="1F497D"/>
                </a:solidFill>
                <a:latin typeface="Calibri"/>
              </a:rPr>
              <a:t>More than eight in ten feel that a career assessment tool would be helpful, of </a:t>
            </a:r>
            <a:r>
              <a:rPr lang="en-US" sz="1400" b="0" dirty="0" smtClean="0">
                <a:solidFill>
                  <a:srgbClr val="1F497D"/>
                </a:solidFill>
                <a:latin typeface="Calibri"/>
              </a:rPr>
              <a:t>which around </a:t>
            </a:r>
            <a:r>
              <a:rPr lang="en-US" sz="1400" b="0" dirty="0">
                <a:solidFill>
                  <a:srgbClr val="1F497D"/>
                </a:solidFill>
                <a:latin typeface="Calibri"/>
              </a:rPr>
              <a:t>four in ten indicate it would </a:t>
            </a:r>
            <a:r>
              <a:rPr lang="en-US" sz="1400" b="0" dirty="0" smtClean="0">
                <a:solidFill>
                  <a:srgbClr val="1F497D"/>
                </a:solidFill>
                <a:latin typeface="Calibri"/>
              </a:rPr>
              <a:t>be either </a:t>
            </a:r>
            <a:r>
              <a:rPr lang="en-US" sz="1400" b="0" dirty="0">
                <a:solidFill>
                  <a:srgbClr val="1F497D"/>
                </a:solidFill>
                <a:latin typeface="Calibri"/>
              </a:rPr>
              <a:t>very </a:t>
            </a:r>
            <a:r>
              <a:rPr lang="en-US" sz="1400" b="0" dirty="0" smtClean="0">
                <a:solidFill>
                  <a:srgbClr val="1F497D"/>
                </a:solidFill>
                <a:latin typeface="Calibri"/>
              </a:rPr>
              <a:t>helpful</a:t>
            </a:r>
            <a:r>
              <a:rPr lang="en-US" sz="1400" b="0" dirty="0">
                <a:solidFill>
                  <a:srgbClr val="1F497D"/>
                </a:solidFill>
                <a:latin typeface="Calibri"/>
              </a:rPr>
              <a:t> </a:t>
            </a:r>
            <a:r>
              <a:rPr lang="en-US" sz="1400" b="0" dirty="0" smtClean="0">
                <a:solidFill>
                  <a:srgbClr val="1F497D"/>
                </a:solidFill>
                <a:latin typeface="Calibri"/>
              </a:rPr>
              <a:t>or somewhat helpful.</a:t>
            </a:r>
            <a:endParaRPr lang="en-US" sz="1400" b="0" dirty="0">
              <a:solidFill>
                <a:srgbClr val="1F497D"/>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749192808"/>
              </p:ext>
            </p:extLst>
          </p:nvPr>
        </p:nvGraphicFramePr>
        <p:xfrm>
          <a:off x="447673" y="565785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(n=414)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(n=400)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(n=109)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(n=35)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 Box 14"/>
          <p:cNvSpPr txBox="1">
            <a:spLocks noChangeArrowheads="1"/>
          </p:cNvSpPr>
          <p:nvPr/>
        </p:nvSpPr>
        <p:spPr bwMode="auto">
          <a:xfrm>
            <a:off x="6406905" y="3298151"/>
            <a:ext cx="931863" cy="646331"/>
          </a:xfrm>
          <a:prstGeom prst="rect">
            <a:avLst/>
          </a:prstGeom>
          <a:noFill/>
          <a:ln w="25400" algn="ctr">
            <a:noFill/>
            <a:miter lim="800000"/>
            <a:headEnd/>
            <a:tailEnd/>
          </a:ln>
        </p:spPr>
        <p:txBody>
          <a:bodyPr>
            <a:spAutoFit/>
          </a:bodyPr>
          <a:lstStyle/>
          <a:p>
            <a:r>
              <a:rPr lang="en-CA" sz="1400" dirty="0" smtClean="0"/>
              <a:t>Not Helpful </a:t>
            </a:r>
            <a:r>
              <a:rPr lang="en-CA" sz="800" dirty="0" smtClean="0"/>
              <a:t>(Low </a:t>
            </a:r>
            <a:r>
              <a:rPr lang="en-CA" sz="800" dirty="0"/>
              <a:t>2 Box)</a:t>
            </a:r>
            <a:endParaRPr lang="en-CA" sz="700" dirty="0"/>
          </a:p>
        </p:txBody>
      </p:sp>
      <p:sp>
        <p:nvSpPr>
          <p:cNvPr id="9" name="Text Box 11"/>
          <p:cNvSpPr txBox="1">
            <a:spLocks noChangeArrowheads="1"/>
          </p:cNvSpPr>
          <p:nvPr/>
        </p:nvSpPr>
        <p:spPr bwMode="auto">
          <a:xfrm>
            <a:off x="2471002" y="28607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85%</a:t>
            </a:r>
            <a:endParaRPr lang="en-CA" sz="900" dirty="0" smtClean="0"/>
          </a:p>
          <a:p>
            <a:r>
              <a:rPr lang="en-CA" sz="900" dirty="0" smtClean="0"/>
              <a:t>(n=814)</a:t>
            </a:r>
          </a:p>
        </p:txBody>
      </p:sp>
      <p:sp>
        <p:nvSpPr>
          <p:cNvPr id="10" name="Text Box 11"/>
          <p:cNvSpPr txBox="1">
            <a:spLocks noChangeArrowheads="1"/>
          </p:cNvSpPr>
          <p:nvPr/>
        </p:nvSpPr>
        <p:spPr bwMode="auto">
          <a:xfrm>
            <a:off x="6388370" y="3956385"/>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a:t>
            </a:r>
          </a:p>
          <a:p>
            <a:r>
              <a:rPr lang="en-CA" sz="800" dirty="0"/>
              <a:t>(</a:t>
            </a:r>
            <a:r>
              <a:rPr lang="en-CA" sz="800" dirty="0" smtClean="0"/>
              <a:t>n=144)</a:t>
            </a:r>
            <a:endParaRPr lang="en-CA" sz="700" dirty="0"/>
          </a:p>
        </p:txBody>
      </p:sp>
      <p:sp>
        <p:nvSpPr>
          <p:cNvPr id="11" name="Text Box 14"/>
          <p:cNvSpPr txBox="1">
            <a:spLocks noChangeArrowheads="1"/>
          </p:cNvSpPr>
          <p:nvPr/>
        </p:nvSpPr>
        <p:spPr bwMode="auto">
          <a:xfrm>
            <a:off x="2567603" y="2430314"/>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2" name="AutoShape 5"/>
          <p:cNvSpPr>
            <a:spLocks/>
          </p:cNvSpPr>
          <p:nvPr/>
        </p:nvSpPr>
        <p:spPr bwMode="auto">
          <a:xfrm rot="5400000">
            <a:off x="2846164" y="2089483"/>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3" name="AutoShape 5"/>
          <p:cNvSpPr>
            <a:spLocks/>
          </p:cNvSpPr>
          <p:nvPr/>
        </p:nvSpPr>
        <p:spPr bwMode="auto">
          <a:xfrm rot="5400000">
            <a:off x="6732893" y="2829830"/>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Tree>
    <p:extLst>
      <p:ext uri="{BB962C8B-B14F-4D97-AF65-F5344CB8AC3E}">
        <p14:creationId xmlns:p14="http://schemas.microsoft.com/office/powerpoint/2010/main" val="206909904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Career Assessment Tool- Ideal Stage of Education</a:t>
            </a:r>
            <a:endParaRPr lang="en-CA" dirty="0" smtClean="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53</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en-CA" sz="800" dirty="0">
                <a:solidFill>
                  <a:schemeClr val="tx1"/>
                </a:solidFill>
                <a:latin typeface="+mj-lt"/>
              </a:rPr>
              <a:t>At what stage in the engineering education process do you feel this career assessment tool would be most helpful?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n=958)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2512253684"/>
              </p:ext>
            </p:extLst>
          </p:nvPr>
        </p:nvGraphicFramePr>
        <p:xfrm>
          <a:off x="858101" y="1289856"/>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5"/>
          <p:cNvSpPr txBox="1">
            <a:spLocks/>
          </p:cNvSpPr>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a:solidFill>
                  <a:srgbClr val="1F497D"/>
                </a:solidFill>
                <a:latin typeface="Calibri"/>
              </a:rPr>
              <a:t>At </a:t>
            </a:r>
            <a:r>
              <a:rPr lang="en-US" sz="1400" b="0" dirty="0" smtClean="0">
                <a:solidFill>
                  <a:srgbClr val="1F497D"/>
                </a:solidFill>
                <a:latin typeface="Calibri"/>
              </a:rPr>
              <a:t>more than four </a:t>
            </a:r>
            <a:r>
              <a:rPr lang="en-US" sz="1400" b="0" dirty="0">
                <a:solidFill>
                  <a:srgbClr val="1F497D"/>
                </a:solidFill>
                <a:latin typeface="Calibri"/>
              </a:rPr>
              <a:t>in ten, most students feel that a career assessment tool would be most helpful in their 3</a:t>
            </a:r>
            <a:r>
              <a:rPr lang="en-US" sz="1400" b="0" baseline="30000" dirty="0">
                <a:solidFill>
                  <a:srgbClr val="1F497D"/>
                </a:solidFill>
                <a:latin typeface="Calibri"/>
              </a:rPr>
              <a:t>rd</a:t>
            </a:r>
            <a:r>
              <a:rPr lang="en-US" sz="1400" b="0" dirty="0">
                <a:solidFill>
                  <a:srgbClr val="1F497D"/>
                </a:solidFill>
                <a:latin typeface="Calibri"/>
              </a:rPr>
              <a:t> year of school, followed by </a:t>
            </a:r>
            <a:r>
              <a:rPr lang="en-US" sz="1400" b="0" dirty="0" smtClean="0">
                <a:solidFill>
                  <a:srgbClr val="1F497D"/>
                </a:solidFill>
                <a:latin typeface="Calibri"/>
              </a:rPr>
              <a:t>one quarter who </a:t>
            </a:r>
            <a:r>
              <a:rPr lang="en-US" sz="1400" b="0" dirty="0">
                <a:solidFill>
                  <a:srgbClr val="1F497D"/>
                </a:solidFill>
                <a:latin typeface="Calibri"/>
              </a:rPr>
              <a:t>mention </a:t>
            </a:r>
            <a:r>
              <a:rPr lang="en-US" sz="1400" b="0" dirty="0" smtClean="0">
                <a:solidFill>
                  <a:srgbClr val="1F497D"/>
                </a:solidFill>
                <a:latin typeface="Calibri"/>
              </a:rPr>
              <a:t>2</a:t>
            </a:r>
            <a:r>
              <a:rPr lang="en-US" sz="1400" b="0" baseline="30000" dirty="0" smtClean="0">
                <a:solidFill>
                  <a:srgbClr val="1F497D"/>
                </a:solidFill>
                <a:latin typeface="Calibri"/>
              </a:rPr>
              <a:t>nd</a:t>
            </a:r>
            <a:r>
              <a:rPr lang="en-US" sz="1400" b="0" dirty="0" smtClean="0">
                <a:solidFill>
                  <a:srgbClr val="1F497D"/>
                </a:solidFill>
                <a:latin typeface="Calibri"/>
              </a:rPr>
              <a:t> year, slightly fewer who mention 4</a:t>
            </a:r>
            <a:r>
              <a:rPr lang="en-US" sz="1400" b="0" baseline="30000" dirty="0" smtClean="0">
                <a:solidFill>
                  <a:srgbClr val="1F497D"/>
                </a:solidFill>
                <a:latin typeface="Calibri"/>
              </a:rPr>
              <a:t>th</a:t>
            </a:r>
            <a:r>
              <a:rPr lang="en-US" sz="1400" b="0" dirty="0" smtClean="0">
                <a:solidFill>
                  <a:srgbClr val="1F497D"/>
                </a:solidFill>
                <a:latin typeface="Calibri"/>
              </a:rPr>
              <a:t> year </a:t>
            </a:r>
            <a:r>
              <a:rPr lang="en-US" sz="1400" b="0" dirty="0">
                <a:solidFill>
                  <a:srgbClr val="1F497D"/>
                </a:solidFill>
                <a:latin typeface="Calibri"/>
              </a:rPr>
              <a:t>and only one in ten who mention 1</a:t>
            </a:r>
            <a:r>
              <a:rPr lang="en-US" sz="1400" b="0" baseline="30000" dirty="0">
                <a:solidFill>
                  <a:srgbClr val="1F497D"/>
                </a:solidFill>
                <a:latin typeface="Calibri"/>
              </a:rPr>
              <a:t>st</a:t>
            </a:r>
            <a:r>
              <a:rPr lang="en-US" sz="1400" b="0" dirty="0">
                <a:solidFill>
                  <a:srgbClr val="1F497D"/>
                </a:solidFill>
                <a:latin typeface="Calibri"/>
              </a:rPr>
              <a:t> year.</a:t>
            </a:r>
          </a:p>
        </p:txBody>
      </p:sp>
      <p:graphicFrame>
        <p:nvGraphicFramePr>
          <p:cNvPr id="7" name="Table 6"/>
          <p:cNvGraphicFramePr>
            <a:graphicFrameLocks noGrp="1"/>
          </p:cNvGraphicFramePr>
          <p:nvPr>
            <p:extLst>
              <p:ext uri="{D42A27DB-BD31-4B8C-83A1-F6EECF244321}">
                <p14:modId xmlns:p14="http://schemas.microsoft.com/office/powerpoint/2010/main" val="4188677646"/>
              </p:ext>
            </p:extLst>
          </p:nvPr>
        </p:nvGraphicFramePr>
        <p:xfrm>
          <a:off x="213747" y="5796079"/>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(n=92)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(n=227)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(n=432)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(n=207)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443974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Awareness of Career Focus Program</a:t>
            </a:r>
            <a:endParaRPr lang="en-CA" dirty="0" smtClean="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54</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en-CA" sz="800" dirty="0">
                <a:solidFill>
                  <a:schemeClr val="tx1"/>
                </a:solidFill>
                <a:latin typeface="+mn-lt"/>
              </a:rPr>
              <a:t>Are you aware that Engineers Canada has developed a new program called Career Focus which includes a tool that can assess your chances of success in engineering? </a:t>
            </a:r>
            <a:r>
              <a:rPr lang="en-US" sz="800" dirty="0">
                <a:solidFill>
                  <a:schemeClr val="tx1"/>
                </a:solidFill>
                <a:latin typeface="+mn-lt"/>
              </a:rPr>
              <a:t>Base: All  respondents 2014 (</a:t>
            </a:r>
            <a:r>
              <a:rPr lang="en-US" sz="800" dirty="0" smtClean="0">
                <a:solidFill>
                  <a:schemeClr val="tx1"/>
                </a:solidFill>
                <a:latin typeface="+mn-lt"/>
              </a:rPr>
              <a:t>n=958)</a:t>
            </a:r>
            <a:endParaRPr lang="en-US" sz="800" dirty="0">
              <a:solidFill>
                <a:schemeClr val="tx1"/>
              </a:solidFill>
              <a:latin typeface="+mn-lt"/>
            </a:endParaRPr>
          </a:p>
        </p:txBody>
      </p:sp>
      <p:sp>
        <p:nvSpPr>
          <p:cNvPr id="6"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a:solidFill>
                  <a:srgbClr val="1F497D"/>
                </a:solidFill>
                <a:latin typeface="Calibri"/>
              </a:rPr>
              <a:t>Only </a:t>
            </a:r>
            <a:r>
              <a:rPr lang="en-US" sz="1400" b="0" dirty="0" smtClean="0">
                <a:solidFill>
                  <a:srgbClr val="1F497D"/>
                </a:solidFill>
                <a:latin typeface="Calibri"/>
              </a:rPr>
              <a:t>5% </a:t>
            </a:r>
            <a:r>
              <a:rPr lang="en-US" sz="1400" b="0" dirty="0">
                <a:solidFill>
                  <a:srgbClr val="1F497D"/>
                </a:solidFill>
                <a:latin typeface="Calibri"/>
              </a:rPr>
              <a:t>report being aware of Engineers Canada’s Career Focus program.</a:t>
            </a:r>
          </a:p>
        </p:txBody>
      </p:sp>
      <p:graphicFrame>
        <p:nvGraphicFramePr>
          <p:cNvPr id="8" name="Chart 7"/>
          <p:cNvGraphicFramePr/>
          <p:nvPr>
            <p:extLst>
              <p:ext uri="{D42A27DB-BD31-4B8C-83A1-F6EECF244321}">
                <p14:modId xmlns:p14="http://schemas.microsoft.com/office/powerpoint/2010/main" val="3315747999"/>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79267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Demographics</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7"/>
          <p:cNvGraphicFramePr>
            <a:graphicFrameLocks noGrp="1" noChangeAspect="1"/>
          </p:cNvGraphicFramePr>
          <p:nvPr>
            <p:ph sz="half" idx="4294967295"/>
            <p:extLst>
              <p:ext uri="{D42A27DB-BD31-4B8C-83A1-F6EECF244321}">
                <p14:modId xmlns:p14="http://schemas.microsoft.com/office/powerpoint/2010/main" val="2967926008"/>
              </p:ext>
            </p:extLst>
          </p:nvPr>
        </p:nvGraphicFramePr>
        <p:xfrm>
          <a:off x="-541358" y="1338231"/>
          <a:ext cx="5014504"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4252130171"/>
              </p:ext>
            </p:extLst>
          </p:nvPr>
        </p:nvGraphicFramePr>
        <p:xfrm>
          <a:off x="3536950" y="1647825"/>
          <a:ext cx="3848100" cy="4511676"/>
        </p:xfrm>
        <a:graphic>
          <a:graphicData uri="http://schemas.openxmlformats.org/drawingml/2006/chart">
            <c:chart xmlns:c="http://schemas.openxmlformats.org/drawingml/2006/chart" xmlns:r="http://schemas.openxmlformats.org/officeDocument/2006/relationships" r:id="rId3"/>
          </a:graphicData>
        </a:graphic>
      </p:graphicFrame>
      <p:sp>
        <p:nvSpPr>
          <p:cNvPr id="69" name="Pentagon 68"/>
          <p:cNvSpPr/>
          <p:nvPr/>
        </p:nvSpPr>
        <p:spPr>
          <a:xfrm>
            <a:off x="5022371" y="1737640"/>
            <a:ext cx="1447440" cy="56060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Pentagon 62"/>
          <p:cNvSpPr/>
          <p:nvPr/>
        </p:nvSpPr>
        <p:spPr>
          <a:xfrm>
            <a:off x="1625814" y="2298249"/>
            <a:ext cx="2031786" cy="1781175"/>
          </a:xfrm>
          <a:prstGeom prst="homePlate">
            <a:avLst>
              <a:gd name="adj" fmla="val 46503"/>
            </a:avLst>
          </a:prstGeom>
          <a:noFill/>
          <a:ln w="28575">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67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Inspiration for Pursuing Engineering </a:t>
            </a:r>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56</a:t>
            </a:fld>
            <a:endParaRPr lang="en-US" dirty="0"/>
          </a:p>
        </p:txBody>
      </p:sp>
      <p:sp>
        <p:nvSpPr>
          <p:cNvPr id="28681" name="Text Box 5"/>
          <p:cNvSpPr txBox="1">
            <a:spLocks noChangeArrowheads="1"/>
          </p:cNvSpPr>
          <p:nvPr/>
        </p:nvSpPr>
        <p:spPr bwMode="auto">
          <a:xfrm>
            <a:off x="323384" y="6110598"/>
            <a:ext cx="8597592" cy="76944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Thinking back to before you began your current undergraduate program, would you say there was a particular individual(s) or role model(s) who inspired you to study engineering specifically? Base</a:t>
            </a:r>
            <a:r>
              <a:rPr lang="en-US" sz="800" dirty="0">
                <a:solidFill>
                  <a:schemeClr val="tx1"/>
                </a:solidFill>
                <a:latin typeface="+mj-lt"/>
              </a:rPr>
              <a:t>: All respondents</a:t>
            </a:r>
            <a:r>
              <a:rPr lang="en-US" sz="800" dirty="0" smtClean="0">
                <a:solidFill>
                  <a:schemeClr val="tx1"/>
                </a:solidFill>
                <a:latin typeface="+mj-lt"/>
              </a:rPr>
              <a:t>, 2014 n=958; 2013 n=1168; 2012 n=1250. Q33C.  What was your relation to this person(s)?  Base</a:t>
            </a:r>
            <a:r>
              <a:rPr lang="en-US" sz="800" dirty="0">
                <a:solidFill>
                  <a:schemeClr val="tx1"/>
                </a:solidFill>
                <a:latin typeface="+mj-lt"/>
              </a:rPr>
              <a:t>: Respondents who </a:t>
            </a:r>
            <a:r>
              <a:rPr lang="en-US" sz="800" dirty="0" smtClean="0">
                <a:solidFill>
                  <a:schemeClr val="tx1"/>
                </a:solidFill>
                <a:latin typeface="+mj-lt"/>
              </a:rPr>
              <a:t>were inspired by someone to pursue engineering. 2014 n=456; 2013 n=561; 2012 n=602. Q33D.  Please indicate the gender of each individual you selected.</a:t>
            </a:r>
            <a:r>
              <a:rPr lang="en-US" sz="800" dirty="0" smtClean="0">
                <a:solidFill>
                  <a:srgbClr val="1F497D"/>
                </a:solidFill>
                <a:latin typeface="Calibri"/>
              </a:rPr>
              <a:t> Base: Respondents who were inspired by someone to pursue </a:t>
            </a:r>
            <a:r>
              <a:rPr lang="en-US" sz="800" dirty="0" smtClean="0">
                <a:solidFill>
                  <a:srgbClr val="1F497D"/>
                </a:solidFill>
                <a:latin typeface="+mn-lt"/>
              </a:rPr>
              <a:t>engineering. 2014 n=456; </a:t>
            </a:r>
            <a:r>
              <a:rPr lang="en-US" sz="800" dirty="0" smtClean="0">
                <a:solidFill>
                  <a:schemeClr val="tx1"/>
                </a:solidFill>
                <a:latin typeface="+mn-lt"/>
              </a:rPr>
              <a:t>2013 n=561; 2012 n=602. </a:t>
            </a:r>
          </a:p>
          <a:p>
            <a:pPr algn="l">
              <a:defRPr/>
            </a:pPr>
            <a:endParaRPr lang="en-US" sz="800" dirty="0">
              <a:solidFill>
                <a:schemeClr val="tx1"/>
              </a:solidFill>
              <a:latin typeface="+mn-lt"/>
            </a:endParaRPr>
          </a:p>
        </p:txBody>
      </p:sp>
      <p:sp>
        <p:nvSpPr>
          <p:cNvPr id="55" name="Content Placeholder 33"/>
          <p:cNvSpPr txBox="1">
            <a:spLocks/>
          </p:cNvSpPr>
          <p:nvPr/>
        </p:nvSpPr>
        <p:spPr>
          <a:xfrm>
            <a:off x="352424" y="72626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As in 2013, students are split in half on whether they felt a particular individual inspired them to enter engineering.  Of those who had been inspired by someone, around half cite a parent, three in ten mention another family member or a teacher while two in ten say a friend/ acquaintance.  In terms of gender, the vast majority indicate that it was a male who inspired them. </a:t>
            </a:r>
            <a:endParaRPr lang="en-US" sz="1400" b="0" dirty="0">
              <a:solidFill>
                <a:schemeClr val="tx1"/>
              </a:solidFill>
              <a:latin typeface="+mj-lt"/>
            </a:endParaRPr>
          </a:p>
        </p:txBody>
      </p:sp>
      <p:graphicFrame>
        <p:nvGraphicFramePr>
          <p:cNvPr id="64" name="Object 7"/>
          <p:cNvGraphicFramePr>
            <a:graphicFrameLocks noGrp="1" noChangeAspect="1"/>
          </p:cNvGraphicFramePr>
          <p:nvPr>
            <p:ph sz="half" idx="4294967295"/>
            <p:extLst>
              <p:ext uri="{D42A27DB-BD31-4B8C-83A1-F6EECF244321}">
                <p14:modId xmlns:p14="http://schemas.microsoft.com/office/powerpoint/2010/main" val="3263211864"/>
              </p:ext>
            </p:extLst>
          </p:nvPr>
        </p:nvGraphicFramePr>
        <p:xfrm>
          <a:off x="6550025" y="1352549"/>
          <a:ext cx="2251075" cy="484822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Box 10"/>
          <p:cNvSpPr txBox="1">
            <a:spLocks noChangeArrowheads="1"/>
          </p:cNvSpPr>
          <p:nvPr/>
        </p:nvSpPr>
        <p:spPr bwMode="auto">
          <a:xfrm>
            <a:off x="5254057" y="576350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a:t>
            </a:r>
            <a:endParaRPr lang="en-CA" sz="700" b="0" dirty="0">
              <a:latin typeface="Arial Narrow" pitchFamily="34" charset="0"/>
            </a:endParaRPr>
          </a:p>
        </p:txBody>
      </p:sp>
      <p:sp>
        <p:nvSpPr>
          <p:cNvPr id="27" name="Text Box 16"/>
          <p:cNvSpPr txBox="1">
            <a:spLocks noChangeArrowheads="1"/>
          </p:cNvSpPr>
          <p:nvPr/>
        </p:nvSpPr>
        <p:spPr bwMode="auto">
          <a:xfrm>
            <a:off x="5660339" y="3562274"/>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(n=181)</a:t>
            </a:r>
            <a:endParaRPr lang="en-CA" sz="700" b="0" dirty="0">
              <a:latin typeface="Arial Narrow" pitchFamily="34" charset="0"/>
            </a:endParaRPr>
          </a:p>
        </p:txBody>
      </p:sp>
      <p:sp>
        <p:nvSpPr>
          <p:cNvPr id="30" name="Text Box 35"/>
          <p:cNvSpPr txBox="1">
            <a:spLocks noChangeArrowheads="1"/>
          </p:cNvSpPr>
          <p:nvPr/>
        </p:nvSpPr>
        <p:spPr bwMode="auto">
          <a:xfrm>
            <a:off x="5528286" y="4288396"/>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(n=110)</a:t>
            </a:r>
            <a:endParaRPr lang="en-CA" sz="700" b="0" dirty="0">
              <a:latin typeface="Arial Narrow" pitchFamily="34" charset="0"/>
            </a:endParaRPr>
          </a:p>
        </p:txBody>
      </p:sp>
      <p:sp>
        <p:nvSpPr>
          <p:cNvPr id="31" name="Text Box 44"/>
          <p:cNvSpPr txBox="1">
            <a:spLocks noChangeArrowheads="1"/>
          </p:cNvSpPr>
          <p:nvPr/>
        </p:nvSpPr>
        <p:spPr bwMode="auto">
          <a:xfrm>
            <a:off x="5656034" y="2821178"/>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(n=179)</a:t>
            </a:r>
            <a:endParaRPr lang="en-CA" sz="700" b="0" dirty="0">
              <a:latin typeface="Arial Narrow" pitchFamily="34" charset="0"/>
            </a:endParaRPr>
          </a:p>
        </p:txBody>
      </p:sp>
      <p:sp>
        <p:nvSpPr>
          <p:cNvPr id="32" name="Text Box 35"/>
          <p:cNvSpPr txBox="1">
            <a:spLocks noChangeArrowheads="1"/>
          </p:cNvSpPr>
          <p:nvPr/>
        </p:nvSpPr>
        <p:spPr bwMode="auto">
          <a:xfrm>
            <a:off x="5282782" y="5024678"/>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(n=23)</a:t>
            </a:r>
            <a:endParaRPr lang="en-CA" sz="700" b="0" dirty="0">
              <a:latin typeface="Arial Narrow" pitchFamily="34" charset="0"/>
            </a:endParaRPr>
          </a:p>
        </p:txBody>
      </p:sp>
      <p:sp>
        <p:nvSpPr>
          <p:cNvPr id="33" name="Text Box 10"/>
          <p:cNvSpPr txBox="1">
            <a:spLocks noChangeArrowheads="1"/>
          </p:cNvSpPr>
          <p:nvPr/>
        </p:nvSpPr>
        <p:spPr bwMode="auto">
          <a:xfrm>
            <a:off x="5879875" y="209637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(n=315)</a:t>
            </a:r>
            <a:endParaRPr lang="en-CA" sz="700" b="0" dirty="0">
              <a:latin typeface="Arial Narrow" pitchFamily="34" charset="0"/>
            </a:endParaRPr>
          </a:p>
        </p:txBody>
      </p:sp>
      <p:sp>
        <p:nvSpPr>
          <p:cNvPr id="35" name="Text Box 10"/>
          <p:cNvSpPr txBox="1">
            <a:spLocks noChangeArrowheads="1"/>
          </p:cNvSpPr>
          <p:nvPr/>
        </p:nvSpPr>
        <p:spPr bwMode="auto">
          <a:xfrm>
            <a:off x="5865715" y="191051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(n=294)</a:t>
            </a:r>
            <a:endParaRPr lang="en-CA" sz="700" b="0" dirty="0">
              <a:latin typeface="Arial Narrow" pitchFamily="34" charset="0"/>
            </a:endParaRPr>
          </a:p>
        </p:txBody>
      </p:sp>
      <p:sp>
        <p:nvSpPr>
          <p:cNvPr id="36" name="Text Box 10"/>
          <p:cNvSpPr txBox="1">
            <a:spLocks noChangeArrowheads="1"/>
          </p:cNvSpPr>
          <p:nvPr/>
        </p:nvSpPr>
        <p:spPr bwMode="auto">
          <a:xfrm>
            <a:off x="5648538" y="2629899"/>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(n=172)</a:t>
            </a:r>
            <a:endParaRPr lang="en-CA" sz="700" b="0" dirty="0">
              <a:latin typeface="Arial Narrow" pitchFamily="34" charset="0"/>
            </a:endParaRPr>
          </a:p>
        </p:txBody>
      </p:sp>
      <p:sp>
        <p:nvSpPr>
          <p:cNvPr id="37" name="Text Box 10"/>
          <p:cNvSpPr txBox="1">
            <a:spLocks noChangeArrowheads="1"/>
          </p:cNvSpPr>
          <p:nvPr/>
        </p:nvSpPr>
        <p:spPr bwMode="auto">
          <a:xfrm>
            <a:off x="5666791" y="337271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(n=194)</a:t>
            </a:r>
            <a:endParaRPr lang="en-CA" sz="700" b="0" dirty="0">
              <a:latin typeface="Arial Narrow" pitchFamily="34" charset="0"/>
            </a:endParaRPr>
          </a:p>
        </p:txBody>
      </p:sp>
      <p:sp>
        <p:nvSpPr>
          <p:cNvPr id="38" name="Text Box 10"/>
          <p:cNvSpPr txBox="1">
            <a:spLocks noChangeArrowheads="1"/>
          </p:cNvSpPr>
          <p:nvPr/>
        </p:nvSpPr>
        <p:spPr bwMode="auto">
          <a:xfrm>
            <a:off x="5524884" y="410316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(n=113)</a:t>
            </a:r>
            <a:endParaRPr lang="en-CA" sz="700" b="0" dirty="0">
              <a:latin typeface="Arial Narrow" pitchFamily="34" charset="0"/>
            </a:endParaRPr>
          </a:p>
        </p:txBody>
      </p:sp>
      <p:sp>
        <p:nvSpPr>
          <p:cNvPr id="39" name="Text Box 10"/>
          <p:cNvSpPr txBox="1">
            <a:spLocks noChangeArrowheads="1"/>
          </p:cNvSpPr>
          <p:nvPr/>
        </p:nvSpPr>
        <p:spPr bwMode="auto">
          <a:xfrm>
            <a:off x="5270816" y="485833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(n=30)</a:t>
            </a:r>
            <a:endParaRPr lang="en-CA" sz="700" b="0" dirty="0">
              <a:latin typeface="Arial Narrow" pitchFamily="34" charset="0"/>
            </a:endParaRPr>
          </a:p>
        </p:txBody>
      </p:sp>
      <p:sp>
        <p:nvSpPr>
          <p:cNvPr id="40" name="Text Box 10"/>
          <p:cNvSpPr txBox="1">
            <a:spLocks noChangeArrowheads="1"/>
          </p:cNvSpPr>
          <p:nvPr/>
        </p:nvSpPr>
        <p:spPr bwMode="auto">
          <a:xfrm>
            <a:off x="5255729" y="5604873"/>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a:t>
            </a:r>
            <a:endParaRPr lang="en-CA" sz="700" b="0" dirty="0">
              <a:latin typeface="Arial Narrow" pitchFamily="34" charset="0"/>
            </a:endParaRPr>
          </a:p>
        </p:txBody>
      </p:sp>
      <p:sp>
        <p:nvSpPr>
          <p:cNvPr id="41" name="Pentagon 40"/>
          <p:cNvSpPr/>
          <p:nvPr/>
        </p:nvSpPr>
        <p:spPr>
          <a:xfrm>
            <a:off x="5010869" y="2477398"/>
            <a:ext cx="1447440" cy="543835"/>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Pentagon 42"/>
          <p:cNvSpPr/>
          <p:nvPr/>
        </p:nvSpPr>
        <p:spPr>
          <a:xfrm>
            <a:off x="5012579" y="3943429"/>
            <a:ext cx="1447440" cy="53801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Pentagon 43"/>
          <p:cNvSpPr/>
          <p:nvPr/>
        </p:nvSpPr>
        <p:spPr>
          <a:xfrm>
            <a:off x="5013434" y="4670066"/>
            <a:ext cx="1447440" cy="554667"/>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Pentagon 44"/>
          <p:cNvSpPr/>
          <p:nvPr/>
        </p:nvSpPr>
        <p:spPr>
          <a:xfrm>
            <a:off x="5015453" y="5409060"/>
            <a:ext cx="1447440" cy="53801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Text Box 35"/>
          <p:cNvSpPr txBox="1">
            <a:spLocks noChangeArrowheads="1"/>
          </p:cNvSpPr>
          <p:nvPr/>
        </p:nvSpPr>
        <p:spPr bwMode="auto">
          <a:xfrm>
            <a:off x="2593277" y="3653107"/>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(n=648)</a:t>
            </a:r>
            <a:endParaRPr lang="en-CA" sz="900" b="0" dirty="0">
              <a:latin typeface="Arial Narrow" pitchFamily="34" charset="0"/>
            </a:endParaRPr>
          </a:p>
        </p:txBody>
      </p:sp>
      <p:sp>
        <p:nvSpPr>
          <p:cNvPr id="48" name="Text Box 35"/>
          <p:cNvSpPr txBox="1">
            <a:spLocks noChangeArrowheads="1"/>
          </p:cNvSpPr>
          <p:nvPr/>
        </p:nvSpPr>
        <p:spPr bwMode="auto">
          <a:xfrm>
            <a:off x="2648628" y="5589399"/>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(n=602)</a:t>
            </a:r>
            <a:endParaRPr lang="en-CA" sz="900" b="0" dirty="0">
              <a:latin typeface="Arial Narrow" pitchFamily="34" charset="0"/>
            </a:endParaRPr>
          </a:p>
        </p:txBody>
      </p:sp>
      <p:sp>
        <p:nvSpPr>
          <p:cNvPr id="49" name="Text Box 35"/>
          <p:cNvSpPr txBox="1">
            <a:spLocks noChangeArrowheads="1"/>
          </p:cNvSpPr>
          <p:nvPr/>
        </p:nvSpPr>
        <p:spPr bwMode="auto">
          <a:xfrm>
            <a:off x="2657045" y="5041874"/>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(n=607)</a:t>
            </a:r>
            <a:endParaRPr lang="en-CA" sz="900" b="0" dirty="0">
              <a:latin typeface="Arial Narrow" pitchFamily="34" charset="0"/>
            </a:endParaRPr>
          </a:p>
        </p:txBody>
      </p:sp>
      <p:sp>
        <p:nvSpPr>
          <p:cNvPr id="50" name="Text Box 35"/>
          <p:cNvSpPr txBox="1">
            <a:spLocks noChangeArrowheads="1"/>
          </p:cNvSpPr>
          <p:nvPr/>
        </p:nvSpPr>
        <p:spPr bwMode="auto">
          <a:xfrm>
            <a:off x="2584123" y="3070417"/>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(n=561)</a:t>
            </a:r>
            <a:endParaRPr lang="en-CA" sz="900" b="0" dirty="0">
              <a:latin typeface="Arial Narrow" pitchFamily="34" charset="0"/>
            </a:endParaRPr>
          </a:p>
        </p:txBody>
      </p:sp>
      <p:sp>
        <p:nvSpPr>
          <p:cNvPr id="34" name="Pentagon 33"/>
          <p:cNvSpPr/>
          <p:nvPr/>
        </p:nvSpPr>
        <p:spPr>
          <a:xfrm>
            <a:off x="5014985" y="3198220"/>
            <a:ext cx="1447440" cy="557946"/>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 Box 10"/>
          <p:cNvSpPr txBox="1">
            <a:spLocks noChangeArrowheads="1"/>
          </p:cNvSpPr>
          <p:nvPr/>
        </p:nvSpPr>
        <p:spPr bwMode="auto">
          <a:xfrm>
            <a:off x="5890324" y="1744459"/>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(n=246)</a:t>
            </a:r>
            <a:endParaRPr lang="en-CA" sz="700" b="0" dirty="0">
              <a:latin typeface="Arial Narrow" pitchFamily="34" charset="0"/>
            </a:endParaRPr>
          </a:p>
        </p:txBody>
      </p:sp>
      <p:sp>
        <p:nvSpPr>
          <p:cNvPr id="51" name="Text Box 10"/>
          <p:cNvSpPr txBox="1">
            <a:spLocks noChangeArrowheads="1"/>
          </p:cNvSpPr>
          <p:nvPr/>
        </p:nvSpPr>
        <p:spPr bwMode="auto">
          <a:xfrm>
            <a:off x="5666791" y="248469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(n=137)</a:t>
            </a:r>
            <a:endParaRPr lang="en-CA" sz="700" b="0" dirty="0">
              <a:latin typeface="Arial Narrow" pitchFamily="34" charset="0"/>
            </a:endParaRPr>
          </a:p>
        </p:txBody>
      </p:sp>
      <p:sp>
        <p:nvSpPr>
          <p:cNvPr id="52" name="Text Box 10"/>
          <p:cNvSpPr txBox="1">
            <a:spLocks noChangeArrowheads="1"/>
          </p:cNvSpPr>
          <p:nvPr/>
        </p:nvSpPr>
        <p:spPr bwMode="auto">
          <a:xfrm>
            <a:off x="5607618" y="320122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(n=127)</a:t>
            </a:r>
            <a:endParaRPr lang="en-CA" sz="700" b="0" dirty="0">
              <a:latin typeface="Arial Narrow" pitchFamily="34" charset="0"/>
            </a:endParaRPr>
          </a:p>
        </p:txBody>
      </p:sp>
      <p:sp>
        <p:nvSpPr>
          <p:cNvPr id="53" name="Text Box 10"/>
          <p:cNvSpPr txBox="1">
            <a:spLocks noChangeArrowheads="1"/>
          </p:cNvSpPr>
          <p:nvPr/>
        </p:nvSpPr>
        <p:spPr bwMode="auto">
          <a:xfrm>
            <a:off x="5297412" y="465827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(n=16)</a:t>
            </a:r>
            <a:endParaRPr lang="en-CA" sz="700" b="0" dirty="0">
              <a:latin typeface="Arial Narrow" pitchFamily="34" charset="0"/>
            </a:endParaRPr>
          </a:p>
        </p:txBody>
      </p:sp>
      <p:sp>
        <p:nvSpPr>
          <p:cNvPr id="54" name="Text Box 10"/>
          <p:cNvSpPr txBox="1">
            <a:spLocks noChangeArrowheads="1"/>
          </p:cNvSpPr>
          <p:nvPr/>
        </p:nvSpPr>
        <p:spPr bwMode="auto">
          <a:xfrm>
            <a:off x="5270816" y="5417540"/>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(n=29)</a:t>
            </a:r>
            <a:endParaRPr lang="en-CA" sz="700" b="0" dirty="0">
              <a:latin typeface="Arial Narrow" pitchFamily="34" charset="0"/>
            </a:endParaRPr>
          </a:p>
        </p:txBody>
      </p:sp>
      <p:sp>
        <p:nvSpPr>
          <p:cNvPr id="56" name="Text Box 10"/>
          <p:cNvSpPr txBox="1">
            <a:spLocks noChangeArrowheads="1"/>
          </p:cNvSpPr>
          <p:nvPr/>
        </p:nvSpPr>
        <p:spPr bwMode="auto">
          <a:xfrm>
            <a:off x="5567284" y="394607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(n=101)</a:t>
            </a:r>
            <a:endParaRPr lang="en-CA" sz="700" b="0" dirty="0">
              <a:latin typeface="Arial Narrow" pitchFamily="34" charset="0"/>
            </a:endParaRPr>
          </a:p>
        </p:txBody>
      </p:sp>
      <p:sp>
        <p:nvSpPr>
          <p:cNvPr id="59" name="Text Box 35"/>
          <p:cNvSpPr txBox="1">
            <a:spLocks noChangeArrowheads="1"/>
          </p:cNvSpPr>
          <p:nvPr/>
        </p:nvSpPr>
        <p:spPr bwMode="auto">
          <a:xfrm>
            <a:off x="2593277" y="2523361"/>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(n=456)</a:t>
            </a:r>
            <a:endParaRPr lang="en-CA" sz="900" b="0" dirty="0">
              <a:latin typeface="Arial Narrow" pitchFamily="34" charset="0"/>
            </a:endParaRPr>
          </a:p>
        </p:txBody>
      </p:sp>
      <p:sp>
        <p:nvSpPr>
          <p:cNvPr id="60" name="Text Box 35"/>
          <p:cNvSpPr txBox="1">
            <a:spLocks noChangeArrowheads="1"/>
          </p:cNvSpPr>
          <p:nvPr/>
        </p:nvSpPr>
        <p:spPr bwMode="auto">
          <a:xfrm>
            <a:off x="2657045" y="4488451"/>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(n=502)</a:t>
            </a:r>
            <a:endParaRPr lang="en-CA" sz="900" b="0" dirty="0">
              <a:latin typeface="Arial Narrow" pitchFamily="34" charset="0"/>
            </a:endParaRPr>
          </a:p>
        </p:txBody>
      </p:sp>
      <p:sp>
        <p:nvSpPr>
          <p:cNvPr id="61" name="TextBox 60"/>
          <p:cNvSpPr txBox="1"/>
          <p:nvPr/>
        </p:nvSpPr>
        <p:spPr>
          <a:xfrm>
            <a:off x="5967595" y="3173438"/>
            <a:ext cx="154041"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2" name="TextBox 61"/>
          <p:cNvSpPr txBox="1"/>
          <p:nvPr/>
        </p:nvSpPr>
        <p:spPr>
          <a:xfrm>
            <a:off x="8492696" y="1676868"/>
            <a:ext cx="205028"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6" name="TextBox 65"/>
          <p:cNvSpPr txBox="1"/>
          <p:nvPr/>
        </p:nvSpPr>
        <p:spPr>
          <a:xfrm>
            <a:off x="7982027" y="1947710"/>
            <a:ext cx="108583" cy="261610"/>
          </a:xfrm>
          <a:prstGeom prst="rect">
            <a:avLst/>
          </a:prstGeom>
          <a:noFill/>
        </p:spPr>
        <p:txBody>
          <a:bodyPr wrap="square" rtlCol="0">
            <a:spAutoFit/>
          </a:bodyPr>
          <a:lstStyle/>
          <a:p>
            <a:r>
              <a:rPr lang="en-US" sz="1050" dirty="0" smtClean="0">
                <a:solidFill>
                  <a:srgbClr val="006600"/>
                </a:solidFill>
                <a:sym typeface="Wingdings 3"/>
              </a:rPr>
              <a:t></a:t>
            </a:r>
            <a:endParaRPr lang="en-US" sz="1050" dirty="0">
              <a:solidFill>
                <a:srgbClr val="0066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3907753524"/>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Text Box 11"/>
          <p:cNvSpPr txBox="1">
            <a:spLocks noChangeArrowheads="1"/>
          </p:cNvSpPr>
          <p:nvPr/>
        </p:nvSpPr>
        <p:spPr bwMode="auto">
          <a:xfrm>
            <a:off x="7281021" y="2881281"/>
            <a:ext cx="54451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a:t>
            </a:r>
          </a:p>
        </p:txBody>
      </p:sp>
      <p:sp>
        <p:nvSpPr>
          <p:cNvPr id="2867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Permanent Residency</a:t>
            </a:r>
          </a:p>
        </p:txBody>
      </p:sp>
      <p:graphicFrame>
        <p:nvGraphicFramePr>
          <p:cNvPr id="56" name="Object 26"/>
          <p:cNvGraphicFramePr>
            <a:graphicFrameLocks noGrp="1" noChangeAspect="1"/>
          </p:cNvGraphicFramePr>
          <p:nvPr>
            <p:ph idx="1"/>
            <p:extLst>
              <p:ext uri="{D42A27DB-BD31-4B8C-83A1-F6EECF244321}">
                <p14:modId xmlns:p14="http://schemas.microsoft.com/office/powerpoint/2010/main" val="2718130143"/>
              </p:ext>
            </p:extLst>
          </p:nvPr>
        </p:nvGraphicFramePr>
        <p:xfrm>
          <a:off x="290938" y="1650767"/>
          <a:ext cx="5062111"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57</a:t>
            </a:fld>
            <a:endParaRPr lang="en-US" dirty="0"/>
          </a:p>
        </p:txBody>
      </p:sp>
      <p:sp>
        <p:nvSpPr>
          <p:cNvPr id="28680" name="Text Box 4"/>
          <p:cNvSpPr txBox="1">
            <a:spLocks noChangeArrowheads="1"/>
          </p:cNvSpPr>
          <p:nvPr/>
        </p:nvSpPr>
        <p:spPr bwMode="auto">
          <a:xfrm>
            <a:off x="6039818" y="5694014"/>
            <a:ext cx="2925762" cy="214313"/>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&lt;2% are not shown</a:t>
            </a:r>
          </a:p>
        </p:txBody>
      </p:sp>
      <p:sp>
        <p:nvSpPr>
          <p:cNvPr id="28681" name="Text Box 5"/>
          <p:cNvSpPr txBox="1">
            <a:spLocks noChangeArrowheads="1"/>
          </p:cNvSpPr>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For statistical purposes, we would like to know the location of your permanent residence. Please select the statement that most appropriately describes your current residency status: ? Base: All respondents, </a:t>
            </a:r>
            <a:r>
              <a:rPr lang="en-US" sz="800" dirty="0" smtClean="0">
                <a:solidFill>
                  <a:schemeClr val="tx1"/>
                </a:solidFill>
                <a:latin typeface="+mj-lt"/>
              </a:rPr>
              <a:t> 2014 n=958; 2013 n=1168; 2012 n=1250; 2011 </a:t>
            </a:r>
            <a:r>
              <a:rPr lang="en-US" sz="800" dirty="0">
                <a:solidFill>
                  <a:schemeClr val="tx1"/>
                </a:solidFill>
                <a:latin typeface="+mj-lt"/>
              </a:rPr>
              <a:t>n=955, 2010, n=883;  2009, n=907; 2008, n=513 (Q34). Q35. You indicated that you are attending university in Ontario but are a permanent resident of another province/territory. Please select the province or territory in which you are a permanent resident.   Base: Respondents who are not permanent residents of Ontario</a:t>
            </a:r>
            <a:r>
              <a:rPr lang="en-US" sz="800" dirty="0" smtClean="0">
                <a:solidFill>
                  <a:schemeClr val="tx1"/>
                </a:solidFill>
                <a:latin typeface="+mj-lt"/>
              </a:rPr>
              <a:t>, 2014 n=84; 2013 n=114; 2012 n=130; </a:t>
            </a:r>
            <a:r>
              <a:rPr lang="en-US" sz="800" dirty="0">
                <a:solidFill>
                  <a:schemeClr val="tx1"/>
                </a:solidFill>
                <a:latin typeface="+mj-lt"/>
              </a:rPr>
              <a:t>2011 n=92, 2010, n=81; 2009, n=102; 2008, n=34</a:t>
            </a:r>
          </a:p>
        </p:txBody>
      </p:sp>
      <p:sp>
        <p:nvSpPr>
          <p:cNvPr id="28682" name="Text Box 9"/>
          <p:cNvSpPr txBox="1">
            <a:spLocks noChangeArrowheads="1"/>
          </p:cNvSpPr>
          <p:nvPr/>
        </p:nvSpPr>
        <p:spPr bwMode="auto">
          <a:xfrm>
            <a:off x="7541432" y="224189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(n=36)</a:t>
            </a:r>
          </a:p>
        </p:txBody>
      </p:sp>
      <p:sp>
        <p:nvSpPr>
          <p:cNvPr id="28683" name="Text Box 10"/>
          <p:cNvSpPr txBox="1">
            <a:spLocks noChangeArrowheads="1"/>
          </p:cNvSpPr>
          <p:nvPr/>
        </p:nvSpPr>
        <p:spPr bwMode="auto">
          <a:xfrm>
            <a:off x="7277863" y="2808195"/>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(n=26)</a:t>
            </a:r>
          </a:p>
        </p:txBody>
      </p:sp>
      <p:sp>
        <p:nvSpPr>
          <p:cNvPr id="28684" name="Text Box 12"/>
          <p:cNvSpPr txBox="1">
            <a:spLocks noChangeArrowheads="1"/>
          </p:cNvSpPr>
          <p:nvPr/>
        </p:nvSpPr>
        <p:spPr bwMode="auto">
          <a:xfrm>
            <a:off x="7231272" y="392536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28685" name="Text Box 13"/>
          <p:cNvSpPr txBox="1">
            <a:spLocks noChangeArrowheads="1"/>
          </p:cNvSpPr>
          <p:nvPr/>
        </p:nvSpPr>
        <p:spPr bwMode="auto">
          <a:xfrm>
            <a:off x="6742383" y="3366452"/>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28686" name="Text Box 14"/>
          <p:cNvSpPr txBox="1">
            <a:spLocks noChangeArrowheads="1"/>
          </p:cNvSpPr>
          <p:nvPr/>
        </p:nvSpPr>
        <p:spPr bwMode="auto">
          <a:xfrm>
            <a:off x="6730175" y="4481872"/>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687" name="Text Box 15"/>
          <p:cNvSpPr txBox="1">
            <a:spLocks noChangeArrowheads="1"/>
          </p:cNvSpPr>
          <p:nvPr/>
        </p:nvSpPr>
        <p:spPr bwMode="auto">
          <a:xfrm>
            <a:off x="6659641" y="5039499"/>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88" name="Text Box 16"/>
          <p:cNvSpPr txBox="1">
            <a:spLocks noChangeArrowheads="1"/>
          </p:cNvSpPr>
          <p:nvPr/>
        </p:nvSpPr>
        <p:spPr bwMode="auto">
          <a:xfrm>
            <a:off x="7544072" y="231774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28689" name="Text Box 17"/>
          <p:cNvSpPr txBox="1">
            <a:spLocks noChangeArrowheads="1"/>
          </p:cNvSpPr>
          <p:nvPr/>
        </p:nvSpPr>
        <p:spPr bwMode="auto">
          <a:xfrm>
            <a:off x="6909485" y="398967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690" name="Text Box 18"/>
          <p:cNvSpPr txBox="1">
            <a:spLocks noChangeArrowheads="1"/>
          </p:cNvSpPr>
          <p:nvPr/>
        </p:nvSpPr>
        <p:spPr bwMode="auto">
          <a:xfrm>
            <a:off x="6631486" y="343589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1" name="Text Box 19"/>
          <p:cNvSpPr txBox="1">
            <a:spLocks noChangeArrowheads="1"/>
          </p:cNvSpPr>
          <p:nvPr/>
        </p:nvSpPr>
        <p:spPr bwMode="auto">
          <a:xfrm>
            <a:off x="6809902" y="455304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92" name="Text Box 20"/>
          <p:cNvSpPr txBox="1">
            <a:spLocks noChangeArrowheads="1"/>
          </p:cNvSpPr>
          <p:nvPr/>
        </p:nvSpPr>
        <p:spPr bwMode="auto">
          <a:xfrm>
            <a:off x="6660818" y="5108978"/>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3" name="Text Box 21"/>
          <p:cNvSpPr txBox="1">
            <a:spLocks noChangeArrowheads="1"/>
          </p:cNvSpPr>
          <p:nvPr/>
        </p:nvSpPr>
        <p:spPr bwMode="auto">
          <a:xfrm>
            <a:off x="6625129" y="5604374"/>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94" name="Text Box 22"/>
          <p:cNvSpPr txBox="1">
            <a:spLocks noChangeArrowheads="1"/>
          </p:cNvSpPr>
          <p:nvPr/>
        </p:nvSpPr>
        <p:spPr bwMode="auto">
          <a:xfrm>
            <a:off x="6615957" y="5674286"/>
            <a:ext cx="54451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5" name="Text Box 23"/>
          <p:cNvSpPr txBox="1">
            <a:spLocks noChangeArrowheads="1"/>
          </p:cNvSpPr>
          <p:nvPr/>
        </p:nvSpPr>
        <p:spPr bwMode="auto">
          <a:xfrm>
            <a:off x="5958739" y="5935159"/>
            <a:ext cx="2935287" cy="214313"/>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 NOTE:  </a:t>
            </a:r>
            <a:r>
              <a:rPr lang="en-US" sz="800" i="1" dirty="0">
                <a:solidFill>
                  <a:schemeClr val="tx1"/>
                </a:solidFill>
                <a:latin typeface="+mj-lt"/>
              </a:rPr>
              <a:t>Don’t know/ Unsure was an option in 2008</a:t>
            </a:r>
          </a:p>
        </p:txBody>
      </p:sp>
      <p:sp>
        <p:nvSpPr>
          <p:cNvPr id="28696" name="Text Box 28"/>
          <p:cNvSpPr txBox="1">
            <a:spLocks noChangeArrowheads="1"/>
          </p:cNvSpPr>
          <p:nvPr/>
        </p:nvSpPr>
        <p:spPr bwMode="auto">
          <a:xfrm>
            <a:off x="1384146" y="2098214"/>
            <a:ext cx="500062"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(n=762)</a:t>
            </a:r>
          </a:p>
        </p:txBody>
      </p:sp>
      <p:sp>
        <p:nvSpPr>
          <p:cNvPr id="28697" name="Text Box 29"/>
          <p:cNvSpPr txBox="1">
            <a:spLocks noChangeArrowheads="1"/>
          </p:cNvSpPr>
          <p:nvPr/>
        </p:nvSpPr>
        <p:spPr bwMode="auto">
          <a:xfrm>
            <a:off x="3062405" y="4707312"/>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(n=102</a:t>
            </a:r>
            <a:r>
              <a:rPr lang="en-CA" dirty="0"/>
              <a:t>)</a:t>
            </a:r>
          </a:p>
        </p:txBody>
      </p:sp>
      <p:sp>
        <p:nvSpPr>
          <p:cNvPr id="28698" name="Text Box 30"/>
          <p:cNvSpPr txBox="1">
            <a:spLocks noChangeArrowheads="1"/>
          </p:cNvSpPr>
          <p:nvPr/>
        </p:nvSpPr>
        <p:spPr bwMode="auto">
          <a:xfrm>
            <a:off x="4768968" y="4916862"/>
            <a:ext cx="452438" cy="184150"/>
          </a:xfrm>
          <a:prstGeom prst="rect">
            <a:avLst/>
          </a:prstGeom>
          <a:noFill/>
          <a:ln w="25400" algn="ctr">
            <a:noFill/>
            <a:miter lim="800000"/>
            <a:headEnd/>
            <a:tailEnd/>
          </a:ln>
        </p:spPr>
        <p:txBody>
          <a:bodyPr>
            <a:spAutoFit/>
          </a:bodyPr>
          <a:lstStyle/>
          <a:p>
            <a:pPr algn="l"/>
            <a:r>
              <a:rPr lang="en-CA" b="0" dirty="0">
                <a:latin typeface="Arial Narrow" pitchFamily="34" charset="0"/>
              </a:rPr>
              <a:t>(n=43)</a:t>
            </a:r>
          </a:p>
        </p:txBody>
      </p:sp>
      <p:sp>
        <p:nvSpPr>
          <p:cNvPr id="28699" name="Text Box 31"/>
          <p:cNvSpPr txBox="1">
            <a:spLocks noChangeArrowheads="1"/>
          </p:cNvSpPr>
          <p:nvPr/>
        </p:nvSpPr>
        <p:spPr bwMode="auto">
          <a:xfrm>
            <a:off x="1565198" y="1959827"/>
            <a:ext cx="461963" cy="184666"/>
          </a:xfrm>
          <a:prstGeom prst="rect">
            <a:avLst/>
          </a:prstGeom>
          <a:noFill/>
          <a:ln w="25400" algn="ctr">
            <a:noFill/>
            <a:miter lim="800000"/>
            <a:headEnd/>
            <a:tailEnd/>
          </a:ln>
        </p:spPr>
        <p:txBody>
          <a:bodyPr wrap="square">
            <a:spAutoFit/>
          </a:bodyPr>
          <a:lstStyle/>
          <a:p>
            <a:pPr algn="l"/>
            <a:r>
              <a:rPr lang="en-CA" b="0" dirty="0">
                <a:latin typeface="Arial Narrow" panose="020B0606020202030204" pitchFamily="34" charset="0"/>
              </a:rPr>
              <a:t>(n=451)</a:t>
            </a:r>
          </a:p>
        </p:txBody>
      </p:sp>
      <p:sp>
        <p:nvSpPr>
          <p:cNvPr id="28700" name="Text Box 32"/>
          <p:cNvSpPr txBox="1">
            <a:spLocks noChangeArrowheads="1"/>
          </p:cNvSpPr>
          <p:nvPr/>
        </p:nvSpPr>
        <p:spPr bwMode="auto">
          <a:xfrm>
            <a:off x="3295768" y="4843836"/>
            <a:ext cx="436563" cy="184666"/>
          </a:xfrm>
          <a:prstGeom prst="rect">
            <a:avLst/>
          </a:prstGeom>
          <a:noFill/>
          <a:ln w="25400" algn="ctr">
            <a:noFill/>
            <a:miter lim="800000"/>
            <a:headEnd/>
            <a:tailEnd/>
          </a:ln>
        </p:spPr>
        <p:txBody>
          <a:bodyPr>
            <a:spAutoFit/>
          </a:bodyPr>
          <a:lstStyle/>
          <a:p>
            <a:pPr algn="l"/>
            <a:r>
              <a:rPr lang="en-CA" b="0" dirty="0">
                <a:latin typeface="Arial Narrow" pitchFamily="34" charset="0"/>
              </a:rPr>
              <a:t>(n=34)</a:t>
            </a:r>
          </a:p>
        </p:txBody>
      </p:sp>
      <p:sp>
        <p:nvSpPr>
          <p:cNvPr id="28701" name="Text Box 33"/>
          <p:cNvSpPr txBox="1">
            <a:spLocks noChangeArrowheads="1"/>
          </p:cNvSpPr>
          <p:nvPr/>
        </p:nvSpPr>
        <p:spPr bwMode="auto">
          <a:xfrm>
            <a:off x="4994393" y="4913686"/>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(n=28)</a:t>
            </a:r>
          </a:p>
        </p:txBody>
      </p:sp>
      <p:sp>
        <p:nvSpPr>
          <p:cNvPr id="28702" name="Text Box 35"/>
          <p:cNvSpPr txBox="1">
            <a:spLocks noChangeArrowheads="1"/>
          </p:cNvSpPr>
          <p:nvPr/>
        </p:nvSpPr>
        <p:spPr bwMode="auto">
          <a:xfrm>
            <a:off x="7449314" y="273393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(n=26)</a:t>
            </a:r>
          </a:p>
        </p:txBody>
      </p:sp>
      <p:sp>
        <p:nvSpPr>
          <p:cNvPr id="28703" name="Text Box 36"/>
          <p:cNvSpPr txBox="1">
            <a:spLocks noChangeArrowheads="1"/>
          </p:cNvSpPr>
          <p:nvPr/>
        </p:nvSpPr>
        <p:spPr bwMode="auto">
          <a:xfrm>
            <a:off x="7055949" y="3837578"/>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28704" name="Text Box 37"/>
          <p:cNvSpPr txBox="1">
            <a:spLocks noChangeArrowheads="1"/>
          </p:cNvSpPr>
          <p:nvPr/>
        </p:nvSpPr>
        <p:spPr bwMode="auto">
          <a:xfrm>
            <a:off x="6741619" y="329184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05" name="Text Box 38"/>
          <p:cNvSpPr txBox="1">
            <a:spLocks noChangeArrowheads="1"/>
          </p:cNvSpPr>
          <p:nvPr/>
        </p:nvSpPr>
        <p:spPr bwMode="auto">
          <a:xfrm>
            <a:off x="6697330" y="4967648"/>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706" name="Text Box 40"/>
          <p:cNvSpPr txBox="1">
            <a:spLocks noChangeArrowheads="1"/>
          </p:cNvSpPr>
          <p:nvPr/>
        </p:nvSpPr>
        <p:spPr bwMode="auto">
          <a:xfrm>
            <a:off x="6732920" y="438897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707" name="Text Box 41"/>
          <p:cNvSpPr txBox="1">
            <a:spLocks noChangeArrowheads="1"/>
          </p:cNvSpPr>
          <p:nvPr/>
        </p:nvSpPr>
        <p:spPr bwMode="auto">
          <a:xfrm>
            <a:off x="6678755" y="5519786"/>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708" name="Text Box 42"/>
          <p:cNvSpPr txBox="1">
            <a:spLocks noChangeArrowheads="1"/>
          </p:cNvSpPr>
          <p:nvPr/>
        </p:nvSpPr>
        <p:spPr bwMode="auto">
          <a:xfrm>
            <a:off x="2865555" y="477081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28709" name="Text Box 43"/>
          <p:cNvSpPr txBox="1">
            <a:spLocks noChangeArrowheads="1"/>
          </p:cNvSpPr>
          <p:nvPr/>
        </p:nvSpPr>
        <p:spPr bwMode="auto">
          <a:xfrm>
            <a:off x="1152448" y="205583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(n=749)</a:t>
            </a:r>
          </a:p>
        </p:txBody>
      </p:sp>
      <p:sp>
        <p:nvSpPr>
          <p:cNvPr id="28710" name="Text Box 44"/>
          <p:cNvSpPr txBox="1">
            <a:spLocks noChangeArrowheads="1"/>
          </p:cNvSpPr>
          <p:nvPr/>
        </p:nvSpPr>
        <p:spPr bwMode="auto">
          <a:xfrm>
            <a:off x="7466284" y="217198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28711" name="Text Box 45"/>
          <p:cNvSpPr txBox="1">
            <a:spLocks noChangeArrowheads="1"/>
          </p:cNvSpPr>
          <p:nvPr/>
        </p:nvSpPr>
        <p:spPr bwMode="auto">
          <a:xfrm>
            <a:off x="4535606" y="4881937"/>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8712" name="Text Box 43"/>
          <p:cNvSpPr txBox="1">
            <a:spLocks noChangeArrowheads="1"/>
          </p:cNvSpPr>
          <p:nvPr/>
        </p:nvSpPr>
        <p:spPr bwMode="auto">
          <a:xfrm>
            <a:off x="928611" y="2022493"/>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(n=820)</a:t>
            </a:r>
          </a:p>
        </p:txBody>
      </p:sp>
      <p:sp>
        <p:nvSpPr>
          <p:cNvPr id="28713" name="Text Box 42"/>
          <p:cNvSpPr txBox="1">
            <a:spLocks noChangeArrowheads="1"/>
          </p:cNvSpPr>
          <p:nvPr/>
        </p:nvSpPr>
        <p:spPr bwMode="auto">
          <a:xfrm>
            <a:off x="2619493" y="473271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(n=92)</a:t>
            </a:r>
          </a:p>
        </p:txBody>
      </p:sp>
      <p:sp>
        <p:nvSpPr>
          <p:cNvPr id="28714" name="Text Box 45"/>
          <p:cNvSpPr txBox="1">
            <a:spLocks noChangeArrowheads="1"/>
          </p:cNvSpPr>
          <p:nvPr/>
        </p:nvSpPr>
        <p:spPr bwMode="auto">
          <a:xfrm>
            <a:off x="4326056" y="4915273"/>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(n=43)</a:t>
            </a:r>
          </a:p>
        </p:txBody>
      </p:sp>
      <p:sp>
        <p:nvSpPr>
          <p:cNvPr id="28715" name="Text Box 16"/>
          <p:cNvSpPr txBox="1">
            <a:spLocks noChangeArrowheads="1"/>
          </p:cNvSpPr>
          <p:nvPr/>
        </p:nvSpPr>
        <p:spPr bwMode="auto">
          <a:xfrm>
            <a:off x="7566130" y="2103723"/>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(n=35)</a:t>
            </a:r>
          </a:p>
        </p:txBody>
      </p:sp>
      <p:sp>
        <p:nvSpPr>
          <p:cNvPr id="28716" name="Text Box 35"/>
          <p:cNvSpPr txBox="1">
            <a:spLocks noChangeArrowheads="1"/>
          </p:cNvSpPr>
          <p:nvPr/>
        </p:nvSpPr>
        <p:spPr bwMode="auto">
          <a:xfrm>
            <a:off x="7511226" y="2661260"/>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(n=31)</a:t>
            </a:r>
          </a:p>
        </p:txBody>
      </p:sp>
      <p:sp>
        <p:nvSpPr>
          <p:cNvPr id="28717" name="Text Box 17"/>
          <p:cNvSpPr txBox="1">
            <a:spLocks noChangeArrowheads="1"/>
          </p:cNvSpPr>
          <p:nvPr/>
        </p:nvSpPr>
        <p:spPr bwMode="auto">
          <a:xfrm>
            <a:off x="6694882" y="3775770"/>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18" name="Text Box 37"/>
          <p:cNvSpPr txBox="1">
            <a:spLocks noChangeArrowheads="1"/>
          </p:cNvSpPr>
          <p:nvPr/>
        </p:nvSpPr>
        <p:spPr bwMode="auto">
          <a:xfrm>
            <a:off x="6785779" y="320894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a:t>
            </a:r>
          </a:p>
        </p:txBody>
      </p:sp>
      <p:sp>
        <p:nvSpPr>
          <p:cNvPr id="28719" name="Text Box 19"/>
          <p:cNvSpPr txBox="1">
            <a:spLocks noChangeArrowheads="1"/>
          </p:cNvSpPr>
          <p:nvPr/>
        </p:nvSpPr>
        <p:spPr bwMode="auto">
          <a:xfrm>
            <a:off x="6728924" y="433023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20" name="Text Box 38"/>
          <p:cNvSpPr txBox="1">
            <a:spLocks noChangeArrowheads="1"/>
          </p:cNvSpPr>
          <p:nvPr/>
        </p:nvSpPr>
        <p:spPr bwMode="auto">
          <a:xfrm>
            <a:off x="6703269" y="4884316"/>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21" name="Text Box 41"/>
          <p:cNvSpPr txBox="1">
            <a:spLocks noChangeArrowheads="1"/>
          </p:cNvSpPr>
          <p:nvPr/>
        </p:nvSpPr>
        <p:spPr bwMode="auto">
          <a:xfrm>
            <a:off x="6612013" y="5441237"/>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55" name="Content Placeholder 33"/>
          <p:cNvSpPr txBox="1">
            <a:spLocks/>
          </p:cNvSpPr>
          <p:nvPr/>
        </p:nvSpPr>
        <p:spPr>
          <a:xfrm>
            <a:off x="352424" y="731187"/>
            <a:ext cx="860107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over eight in ten, the vast majority (85%) of final </a:t>
            </a:r>
            <a:r>
              <a:rPr lang="en-US" sz="1400" b="0" dirty="0">
                <a:solidFill>
                  <a:schemeClr val="tx1"/>
                </a:solidFill>
                <a:latin typeface="+mj-lt"/>
              </a:rPr>
              <a:t>year engineering students are permanent residents of </a:t>
            </a:r>
            <a:r>
              <a:rPr lang="en-US" sz="1400" b="0" dirty="0" smtClean="0">
                <a:solidFill>
                  <a:schemeClr val="tx1"/>
                </a:solidFill>
                <a:latin typeface="+mj-lt"/>
              </a:rPr>
              <a:t>Ontario, consistent with 2013.  </a:t>
            </a:r>
            <a:r>
              <a:rPr lang="en-US" sz="1400" b="0" dirty="0">
                <a:solidFill>
                  <a:schemeClr val="tx1"/>
                </a:solidFill>
                <a:latin typeface="+mj-lt"/>
              </a:rPr>
              <a:t>Of those who are attending school in Ontario but are a permanent resident of another province, </a:t>
            </a:r>
            <a:r>
              <a:rPr lang="en-US" sz="1400" b="0" dirty="0" smtClean="0">
                <a:solidFill>
                  <a:schemeClr val="tx1"/>
                </a:solidFill>
                <a:latin typeface="+mj-lt"/>
              </a:rPr>
              <a:t>most are from Western </a:t>
            </a:r>
            <a:r>
              <a:rPr lang="en-US" sz="1400" b="0" dirty="0">
                <a:solidFill>
                  <a:schemeClr val="tx1"/>
                </a:solidFill>
                <a:latin typeface="+mj-lt"/>
              </a:rPr>
              <a:t>Canada-  British Columbia </a:t>
            </a:r>
            <a:r>
              <a:rPr lang="en-US" sz="1400" b="0" dirty="0" smtClean="0">
                <a:solidFill>
                  <a:schemeClr val="tx1"/>
                </a:solidFill>
                <a:latin typeface="+mj-lt"/>
              </a:rPr>
              <a:t>(27%) </a:t>
            </a:r>
            <a:r>
              <a:rPr lang="en-US" sz="1400" b="0" dirty="0">
                <a:solidFill>
                  <a:schemeClr val="tx1"/>
                </a:solidFill>
                <a:latin typeface="+mj-lt"/>
              </a:rPr>
              <a:t>or Alberta </a:t>
            </a:r>
            <a:r>
              <a:rPr lang="en-US" sz="1400" b="0" dirty="0" smtClean="0">
                <a:solidFill>
                  <a:schemeClr val="tx1"/>
                </a:solidFill>
                <a:latin typeface="+mj-lt"/>
              </a:rPr>
              <a:t>(26%), while two in ten are from Quebec and one in ten from Nova Scotia, higher than last year.</a:t>
            </a:r>
            <a:endParaRPr lang="en-US" sz="1400" b="0" dirty="0">
              <a:solidFill>
                <a:schemeClr val="tx1"/>
              </a:solidFill>
              <a:latin typeface="+mj-lt"/>
            </a:endParaRPr>
          </a:p>
        </p:txBody>
      </p:sp>
      <p:sp>
        <p:nvSpPr>
          <p:cNvPr id="59" name="Rectangle 58"/>
          <p:cNvSpPr/>
          <p:nvPr/>
        </p:nvSpPr>
        <p:spPr>
          <a:xfrm>
            <a:off x="2053682" y="3044282"/>
            <a:ext cx="1537244"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a:off x="2999678" y="3044282"/>
            <a:ext cx="2219092"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97152" y="2754351"/>
            <a:ext cx="2865864" cy="276999"/>
          </a:xfrm>
          <a:prstGeom prst="rect">
            <a:avLst/>
          </a:prstGeom>
          <a:noFill/>
        </p:spPr>
        <p:txBody>
          <a:bodyPr wrap="square" rtlCol="0">
            <a:spAutoFit/>
          </a:bodyPr>
          <a:lstStyle/>
          <a:p>
            <a:pPr algn="r"/>
            <a:r>
              <a:rPr lang="en-US" sz="1200" i="1" dirty="0" smtClean="0">
                <a:latin typeface="+mn-lt"/>
              </a:rPr>
              <a:t>Resident of Another Province/Territory:</a:t>
            </a:r>
            <a:endParaRPr lang="en-US" sz="1200" i="1" dirty="0">
              <a:latin typeface="+mn-lt"/>
            </a:endParaRPr>
          </a:p>
        </p:txBody>
      </p:sp>
      <p:sp>
        <p:nvSpPr>
          <p:cNvPr id="58" name="Text Box 43"/>
          <p:cNvSpPr txBox="1">
            <a:spLocks noChangeArrowheads="1"/>
          </p:cNvSpPr>
          <p:nvPr/>
        </p:nvSpPr>
        <p:spPr bwMode="auto">
          <a:xfrm>
            <a:off x="688175" y="2098115"/>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(n=1048)</a:t>
            </a:r>
            <a:endParaRPr lang="en-CA" b="0" dirty="0">
              <a:latin typeface="Arial Narrow" pitchFamily="34" charset="0"/>
            </a:endParaRPr>
          </a:p>
        </p:txBody>
      </p:sp>
      <p:sp>
        <p:nvSpPr>
          <p:cNvPr id="63" name="Text Box 43"/>
          <p:cNvSpPr txBox="1">
            <a:spLocks noChangeArrowheads="1"/>
          </p:cNvSpPr>
          <p:nvPr/>
        </p:nvSpPr>
        <p:spPr bwMode="auto">
          <a:xfrm>
            <a:off x="2407293" y="473480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(n=130)</a:t>
            </a:r>
            <a:endParaRPr lang="en-CA" b="0" dirty="0">
              <a:latin typeface="Arial Narrow" pitchFamily="34" charset="0"/>
            </a:endParaRPr>
          </a:p>
        </p:txBody>
      </p:sp>
      <p:sp>
        <p:nvSpPr>
          <p:cNvPr id="64" name="Text Box 43"/>
          <p:cNvSpPr txBox="1">
            <a:spLocks noChangeArrowheads="1"/>
          </p:cNvSpPr>
          <p:nvPr/>
        </p:nvSpPr>
        <p:spPr bwMode="auto">
          <a:xfrm>
            <a:off x="4100723" y="4886053"/>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(n=72)</a:t>
            </a:r>
            <a:endParaRPr lang="en-CA" b="0" dirty="0">
              <a:latin typeface="Arial Narrow" pitchFamily="34" charset="0"/>
            </a:endParaRPr>
          </a:p>
        </p:txBody>
      </p:sp>
      <p:sp>
        <p:nvSpPr>
          <p:cNvPr id="65" name="Text Box 16"/>
          <p:cNvSpPr txBox="1">
            <a:spLocks noChangeArrowheads="1"/>
          </p:cNvSpPr>
          <p:nvPr/>
        </p:nvSpPr>
        <p:spPr bwMode="auto">
          <a:xfrm>
            <a:off x="7378805" y="2033710"/>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(n=38)</a:t>
            </a:r>
            <a:endParaRPr lang="en-CA" sz="500" b="0" dirty="0">
              <a:latin typeface="Arial Narrow" pitchFamily="34" charset="0"/>
            </a:endParaRPr>
          </a:p>
        </p:txBody>
      </p:sp>
      <p:sp>
        <p:nvSpPr>
          <p:cNvPr id="66" name="Rectangle 65"/>
          <p:cNvSpPr/>
          <p:nvPr/>
        </p:nvSpPr>
        <p:spPr>
          <a:xfrm>
            <a:off x="7371972" y="2581666"/>
            <a:ext cx="336952" cy="169277"/>
          </a:xfrm>
          <a:prstGeom prst="rect">
            <a:avLst/>
          </a:prstGeom>
        </p:spPr>
        <p:txBody>
          <a:bodyPr wrap="none">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67" name="Rectangle 66"/>
          <p:cNvSpPr/>
          <p:nvPr/>
        </p:nvSpPr>
        <p:spPr>
          <a:xfrm>
            <a:off x="6788864" y="3148298"/>
            <a:ext cx="336952" cy="169277"/>
          </a:xfrm>
          <a:prstGeom prst="rect">
            <a:avLst/>
          </a:prstGeom>
        </p:spPr>
        <p:txBody>
          <a:bodyPr wrap="none">
            <a:spAutoFit/>
          </a:bodyPr>
          <a:lstStyle/>
          <a:p>
            <a:pPr algn="l"/>
            <a:r>
              <a:rPr lang="en-CA" sz="500" b="0" dirty="0" smtClean="0">
                <a:latin typeface="Arial Narrow" pitchFamily="34" charset="0"/>
              </a:rPr>
              <a:t>(n=10)</a:t>
            </a:r>
            <a:endParaRPr lang="en-CA" sz="500" b="0" dirty="0">
              <a:latin typeface="Arial Narrow" pitchFamily="34" charset="0"/>
            </a:endParaRPr>
          </a:p>
        </p:txBody>
      </p:sp>
      <p:sp>
        <p:nvSpPr>
          <p:cNvPr id="68" name="Rectangle 67"/>
          <p:cNvSpPr/>
          <p:nvPr/>
        </p:nvSpPr>
        <p:spPr>
          <a:xfrm>
            <a:off x="7038409" y="3683651"/>
            <a:ext cx="336952" cy="169277"/>
          </a:xfrm>
          <a:prstGeom prst="rect">
            <a:avLst/>
          </a:prstGeom>
        </p:spPr>
        <p:txBody>
          <a:bodyPr wrap="none">
            <a:spAutoFit/>
          </a:bodyPr>
          <a:lstStyle/>
          <a:p>
            <a:pPr algn="l"/>
            <a:r>
              <a:rPr lang="en-CA" sz="500" b="0" dirty="0" smtClean="0">
                <a:latin typeface="Arial Narrow" pitchFamily="34" charset="0"/>
              </a:rPr>
              <a:t>(n=21)</a:t>
            </a:r>
            <a:endParaRPr lang="en-CA" sz="500" b="0" dirty="0">
              <a:latin typeface="Arial Narrow" pitchFamily="34" charset="0"/>
            </a:endParaRPr>
          </a:p>
        </p:txBody>
      </p:sp>
      <p:sp>
        <p:nvSpPr>
          <p:cNvPr id="69" name="Rectangle 68"/>
          <p:cNvSpPr/>
          <p:nvPr/>
        </p:nvSpPr>
        <p:spPr>
          <a:xfrm>
            <a:off x="6732496" y="4257266"/>
            <a:ext cx="308098" cy="169277"/>
          </a:xfrm>
          <a:prstGeom prst="rect">
            <a:avLst/>
          </a:prstGeom>
        </p:spPr>
        <p:txBody>
          <a:bodyPr wrap="none">
            <a:spAutoFit/>
          </a:bodyPr>
          <a:lstStyle/>
          <a:p>
            <a:pPr algn="l"/>
            <a:r>
              <a:rPr lang="en-CA" sz="500" b="0" dirty="0" smtClean="0">
                <a:latin typeface="Arial Narrow" pitchFamily="34" charset="0"/>
              </a:rPr>
              <a:t>(n=6)</a:t>
            </a:r>
            <a:endParaRPr lang="en-CA" sz="500" b="0" dirty="0">
              <a:latin typeface="Arial Narrow" pitchFamily="34" charset="0"/>
            </a:endParaRPr>
          </a:p>
        </p:txBody>
      </p:sp>
      <p:sp>
        <p:nvSpPr>
          <p:cNvPr id="70" name="Rectangle 69"/>
          <p:cNvSpPr/>
          <p:nvPr/>
        </p:nvSpPr>
        <p:spPr>
          <a:xfrm>
            <a:off x="6698355" y="4814390"/>
            <a:ext cx="308098" cy="169277"/>
          </a:xfrm>
          <a:prstGeom prst="rect">
            <a:avLst/>
          </a:prstGeom>
        </p:spPr>
        <p:txBody>
          <a:bodyPr wrap="none">
            <a:spAutoFit/>
          </a:bodyPr>
          <a:lstStyle/>
          <a:p>
            <a:pPr algn="l"/>
            <a:r>
              <a:rPr lang="en-CA" sz="500" b="0" dirty="0" smtClean="0">
                <a:latin typeface="Arial Narrow" pitchFamily="34" charset="0"/>
              </a:rPr>
              <a:t>(n=7)</a:t>
            </a:r>
            <a:endParaRPr lang="en-CA" sz="500" b="0" dirty="0">
              <a:latin typeface="Arial Narrow" pitchFamily="34" charset="0"/>
            </a:endParaRPr>
          </a:p>
        </p:txBody>
      </p:sp>
      <p:sp>
        <p:nvSpPr>
          <p:cNvPr id="71" name="Rectangle 70"/>
          <p:cNvSpPr/>
          <p:nvPr/>
        </p:nvSpPr>
        <p:spPr>
          <a:xfrm>
            <a:off x="6622277" y="5370239"/>
            <a:ext cx="308098" cy="169277"/>
          </a:xfrm>
          <a:prstGeom prst="rect">
            <a:avLst/>
          </a:prstGeom>
        </p:spPr>
        <p:txBody>
          <a:bodyPr wrap="none">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75" name="Text Box 43"/>
          <p:cNvSpPr txBox="1">
            <a:spLocks noChangeArrowheads="1"/>
          </p:cNvSpPr>
          <p:nvPr/>
        </p:nvSpPr>
        <p:spPr bwMode="auto">
          <a:xfrm>
            <a:off x="492768" y="21376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(n=975)</a:t>
            </a:r>
            <a:endParaRPr lang="en-CA" b="0" dirty="0">
              <a:latin typeface="Arial Narrow" pitchFamily="34" charset="0"/>
            </a:endParaRPr>
          </a:p>
        </p:txBody>
      </p:sp>
      <p:sp>
        <p:nvSpPr>
          <p:cNvPr id="76" name="Text Box 43"/>
          <p:cNvSpPr txBox="1">
            <a:spLocks noChangeArrowheads="1"/>
          </p:cNvSpPr>
          <p:nvPr/>
        </p:nvSpPr>
        <p:spPr bwMode="auto">
          <a:xfrm>
            <a:off x="2188218" y="473480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(n=114)</a:t>
            </a:r>
            <a:endParaRPr lang="en-CA" b="0" dirty="0">
              <a:latin typeface="Arial Narrow" pitchFamily="34" charset="0"/>
            </a:endParaRPr>
          </a:p>
        </p:txBody>
      </p:sp>
      <p:sp>
        <p:nvSpPr>
          <p:cNvPr id="77" name="Text Box 43"/>
          <p:cNvSpPr txBox="1">
            <a:spLocks noChangeArrowheads="1"/>
          </p:cNvSpPr>
          <p:nvPr/>
        </p:nvSpPr>
        <p:spPr bwMode="auto">
          <a:xfrm>
            <a:off x="3880493" y="48427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a:t>
            </a:r>
            <a:endParaRPr lang="en-CA" b="0" dirty="0">
              <a:latin typeface="Arial Narrow" pitchFamily="34" charset="0"/>
            </a:endParaRPr>
          </a:p>
        </p:txBody>
      </p:sp>
      <p:sp>
        <p:nvSpPr>
          <p:cNvPr id="78" name="Text Box 16"/>
          <p:cNvSpPr txBox="1">
            <a:spLocks noChangeArrowheads="1"/>
          </p:cNvSpPr>
          <p:nvPr/>
        </p:nvSpPr>
        <p:spPr bwMode="auto">
          <a:xfrm>
            <a:off x="7432685" y="1956799"/>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79" name="Text Box 16"/>
          <p:cNvSpPr txBox="1">
            <a:spLocks noChangeArrowheads="1"/>
          </p:cNvSpPr>
          <p:nvPr/>
        </p:nvSpPr>
        <p:spPr bwMode="auto">
          <a:xfrm>
            <a:off x="7454154" y="2502282"/>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80" name="Text Box 16"/>
          <p:cNvSpPr txBox="1">
            <a:spLocks noChangeArrowheads="1"/>
          </p:cNvSpPr>
          <p:nvPr/>
        </p:nvSpPr>
        <p:spPr bwMode="auto">
          <a:xfrm>
            <a:off x="6673908" y="306411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81" name="Text Box 16"/>
          <p:cNvSpPr txBox="1">
            <a:spLocks noChangeArrowheads="1"/>
          </p:cNvSpPr>
          <p:nvPr/>
        </p:nvSpPr>
        <p:spPr bwMode="auto">
          <a:xfrm>
            <a:off x="7020842" y="3606896"/>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82" name="Text Box 16"/>
          <p:cNvSpPr txBox="1">
            <a:spLocks noChangeArrowheads="1"/>
          </p:cNvSpPr>
          <p:nvPr/>
        </p:nvSpPr>
        <p:spPr bwMode="auto">
          <a:xfrm>
            <a:off x="6813710" y="4182612"/>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(n=9)</a:t>
            </a:r>
            <a:endParaRPr lang="en-CA" sz="500" b="0" dirty="0">
              <a:latin typeface="Arial Narrow" pitchFamily="34" charset="0"/>
            </a:endParaRPr>
          </a:p>
        </p:txBody>
      </p:sp>
      <p:sp>
        <p:nvSpPr>
          <p:cNvPr id="83" name="Text Box 16"/>
          <p:cNvSpPr txBox="1">
            <a:spLocks noChangeArrowheads="1"/>
          </p:cNvSpPr>
          <p:nvPr/>
        </p:nvSpPr>
        <p:spPr bwMode="auto">
          <a:xfrm>
            <a:off x="6584462" y="474444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a:t>
            </a:r>
            <a:endParaRPr lang="en-CA" sz="500" b="0" dirty="0">
              <a:latin typeface="Arial Narrow" pitchFamily="34" charset="0"/>
            </a:endParaRPr>
          </a:p>
        </p:txBody>
      </p:sp>
      <p:sp>
        <p:nvSpPr>
          <p:cNvPr id="84" name="Text Box 16"/>
          <p:cNvSpPr txBox="1">
            <a:spLocks noChangeArrowheads="1"/>
          </p:cNvSpPr>
          <p:nvPr/>
        </p:nvSpPr>
        <p:spPr bwMode="auto">
          <a:xfrm>
            <a:off x="6613844" y="5301111"/>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a:t>
            </a:r>
            <a:endParaRPr lang="en-CA" sz="500" b="0" dirty="0">
              <a:latin typeface="Arial Narrow" pitchFamily="34" charset="0"/>
            </a:endParaRPr>
          </a:p>
        </p:txBody>
      </p:sp>
      <p:sp>
        <p:nvSpPr>
          <p:cNvPr id="74" name="Text Box 43"/>
          <p:cNvSpPr txBox="1">
            <a:spLocks noChangeArrowheads="1"/>
          </p:cNvSpPr>
          <p:nvPr/>
        </p:nvSpPr>
        <p:spPr bwMode="auto">
          <a:xfrm>
            <a:off x="256840" y="2055831"/>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(n=811)</a:t>
            </a:r>
            <a:endParaRPr lang="en-CA" b="0" dirty="0">
              <a:latin typeface="Arial Narrow" pitchFamily="34" charset="0"/>
            </a:endParaRPr>
          </a:p>
        </p:txBody>
      </p:sp>
      <p:sp>
        <p:nvSpPr>
          <p:cNvPr id="85" name="Text Box 43"/>
          <p:cNvSpPr txBox="1">
            <a:spLocks noChangeArrowheads="1"/>
          </p:cNvSpPr>
          <p:nvPr/>
        </p:nvSpPr>
        <p:spPr bwMode="auto">
          <a:xfrm>
            <a:off x="1983449" y="4766639"/>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(n=84)</a:t>
            </a:r>
            <a:endParaRPr lang="en-CA" b="0" dirty="0">
              <a:latin typeface="Arial Narrow" pitchFamily="34" charset="0"/>
            </a:endParaRPr>
          </a:p>
        </p:txBody>
      </p:sp>
      <p:sp>
        <p:nvSpPr>
          <p:cNvPr id="86" name="Text Box 43"/>
          <p:cNvSpPr txBox="1">
            <a:spLocks noChangeArrowheads="1"/>
          </p:cNvSpPr>
          <p:nvPr/>
        </p:nvSpPr>
        <p:spPr bwMode="auto">
          <a:xfrm>
            <a:off x="3640915" y="48427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(n=63)</a:t>
            </a:r>
            <a:endParaRPr lang="en-CA" b="0" dirty="0">
              <a:latin typeface="Arial Narrow" pitchFamily="34" charset="0"/>
            </a:endParaRPr>
          </a:p>
        </p:txBody>
      </p:sp>
      <p:sp>
        <p:nvSpPr>
          <p:cNvPr id="87" name="Text Box 16"/>
          <p:cNvSpPr txBox="1">
            <a:spLocks noChangeArrowheads="1"/>
          </p:cNvSpPr>
          <p:nvPr/>
        </p:nvSpPr>
        <p:spPr bwMode="auto">
          <a:xfrm>
            <a:off x="7294048" y="188655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a:t>
            </a:r>
            <a:endParaRPr lang="en-CA" sz="500" b="0" dirty="0">
              <a:latin typeface="Arial Narrow" pitchFamily="34" charset="0"/>
            </a:endParaRPr>
          </a:p>
        </p:txBody>
      </p:sp>
      <p:sp>
        <p:nvSpPr>
          <p:cNvPr id="88" name="Text Box 16"/>
          <p:cNvSpPr txBox="1">
            <a:spLocks noChangeArrowheads="1"/>
          </p:cNvSpPr>
          <p:nvPr/>
        </p:nvSpPr>
        <p:spPr bwMode="auto">
          <a:xfrm>
            <a:off x="7267398" y="2429466"/>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89" name="Text Box 37"/>
          <p:cNvSpPr txBox="1">
            <a:spLocks noChangeArrowheads="1"/>
          </p:cNvSpPr>
          <p:nvPr/>
        </p:nvSpPr>
        <p:spPr bwMode="auto">
          <a:xfrm>
            <a:off x="6923284" y="3000289"/>
            <a:ext cx="372996" cy="86865"/>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n=11)</a:t>
            </a:r>
            <a:endParaRPr lang="en-CA" sz="500" b="0" dirty="0">
              <a:latin typeface="Arial Narrow" pitchFamily="34" charset="0"/>
            </a:endParaRPr>
          </a:p>
        </p:txBody>
      </p:sp>
      <p:sp>
        <p:nvSpPr>
          <p:cNvPr id="90" name="Text Box 16"/>
          <p:cNvSpPr txBox="1">
            <a:spLocks noChangeArrowheads="1"/>
          </p:cNvSpPr>
          <p:nvPr/>
        </p:nvSpPr>
        <p:spPr bwMode="auto">
          <a:xfrm>
            <a:off x="7130562" y="3535729"/>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91" name="Text Box 16"/>
          <p:cNvSpPr txBox="1">
            <a:spLocks noChangeArrowheads="1"/>
          </p:cNvSpPr>
          <p:nvPr/>
        </p:nvSpPr>
        <p:spPr bwMode="auto">
          <a:xfrm>
            <a:off x="6703269" y="4115677"/>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92" name="Text Box 20"/>
          <p:cNvSpPr txBox="1">
            <a:spLocks noChangeArrowheads="1"/>
          </p:cNvSpPr>
          <p:nvPr/>
        </p:nvSpPr>
        <p:spPr bwMode="auto">
          <a:xfrm>
            <a:off x="6688468" y="4665849"/>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n=3)</a:t>
            </a:r>
            <a:endParaRPr lang="en-CA" sz="500" b="0" dirty="0">
              <a:latin typeface="Arial Narrow" pitchFamily="34" charset="0"/>
            </a:endParaRPr>
          </a:p>
        </p:txBody>
      </p:sp>
      <p:sp>
        <p:nvSpPr>
          <p:cNvPr id="93" name="Text Box 16"/>
          <p:cNvSpPr txBox="1">
            <a:spLocks noChangeArrowheads="1"/>
          </p:cNvSpPr>
          <p:nvPr/>
        </p:nvSpPr>
        <p:spPr bwMode="auto">
          <a:xfrm>
            <a:off x="6654675" y="5221378"/>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a:t>
            </a:r>
            <a:endParaRPr lang="en-CA" sz="500" b="0" dirty="0">
              <a:latin typeface="Arial Narrow" pitchFamily="34" charset="0"/>
            </a:endParaRPr>
          </a:p>
        </p:txBody>
      </p:sp>
      <p:sp>
        <p:nvSpPr>
          <p:cNvPr id="94" name="TextBox 93"/>
          <p:cNvSpPr txBox="1"/>
          <p:nvPr/>
        </p:nvSpPr>
        <p:spPr>
          <a:xfrm>
            <a:off x="7106603" y="2960285"/>
            <a:ext cx="211597" cy="200055"/>
          </a:xfrm>
          <a:prstGeom prst="rect">
            <a:avLst/>
          </a:prstGeom>
          <a:noFill/>
        </p:spPr>
        <p:txBody>
          <a:bodyPr wrap="square" rtlCol="0">
            <a:spAutoFit/>
          </a:bodyPr>
          <a:lstStyle/>
          <a:p>
            <a:r>
              <a:rPr lang="en-US" sz="700" dirty="0" smtClean="0">
                <a:solidFill>
                  <a:srgbClr val="006600"/>
                </a:solidFill>
                <a:sym typeface="Wingdings 3"/>
              </a:rPr>
              <a:t></a:t>
            </a:r>
            <a:endParaRPr lang="en-US" sz="700" dirty="0">
              <a:solidFill>
                <a:srgbClr val="0066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extLst>
              <p:ext uri="{D42A27DB-BD31-4B8C-83A1-F6EECF244321}">
                <p14:modId xmlns:p14="http://schemas.microsoft.com/office/powerpoint/2010/main" val="2924817939"/>
              </p:ext>
            </p:extLst>
          </p:nvPr>
        </p:nvGraphicFramePr>
        <p:xfrm>
          <a:off x="1250701" y="1215483"/>
          <a:ext cx="7639050" cy="5206338"/>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21"/>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Disciplines </a:t>
            </a:r>
          </a:p>
        </p:txBody>
      </p:sp>
      <p:sp>
        <p:nvSpPr>
          <p:cNvPr id="297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5DEC4A3A-46B0-4309-8933-7D5160487096}" type="slidenum">
              <a:rPr lang="en-US"/>
              <a:pPr/>
              <a:t>58</a:t>
            </a:fld>
            <a:endParaRPr lang="en-US" dirty="0"/>
          </a:p>
        </p:txBody>
      </p:sp>
      <p:sp>
        <p:nvSpPr>
          <p:cNvPr id="29701" name="Text Box 5"/>
          <p:cNvSpPr txBox="1">
            <a:spLocks noChangeArrowheads="1"/>
          </p:cNvSpPr>
          <p:nvPr/>
        </p:nvSpPr>
        <p:spPr bwMode="auto">
          <a:xfrm>
            <a:off x="4453119" y="1657410"/>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(n=184)</a:t>
            </a:r>
          </a:p>
        </p:txBody>
      </p:sp>
      <p:sp>
        <p:nvSpPr>
          <p:cNvPr id="29702" name="Text Box 6"/>
          <p:cNvSpPr txBox="1">
            <a:spLocks noChangeArrowheads="1"/>
          </p:cNvSpPr>
          <p:nvPr/>
        </p:nvSpPr>
        <p:spPr bwMode="auto">
          <a:xfrm>
            <a:off x="4146353" y="2294879"/>
            <a:ext cx="61277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(n=139)</a:t>
            </a:r>
          </a:p>
        </p:txBody>
      </p:sp>
      <p:sp>
        <p:nvSpPr>
          <p:cNvPr id="29703" name="Text Box 7"/>
          <p:cNvSpPr txBox="1">
            <a:spLocks noChangeArrowheads="1"/>
          </p:cNvSpPr>
          <p:nvPr/>
        </p:nvSpPr>
        <p:spPr bwMode="auto">
          <a:xfrm>
            <a:off x="3939755" y="2932347"/>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(n=103)</a:t>
            </a:r>
          </a:p>
        </p:txBody>
      </p:sp>
      <p:sp>
        <p:nvSpPr>
          <p:cNvPr id="29704" name="Text Box 8"/>
          <p:cNvSpPr txBox="1">
            <a:spLocks noChangeArrowheads="1"/>
          </p:cNvSpPr>
          <p:nvPr/>
        </p:nvSpPr>
        <p:spPr bwMode="auto">
          <a:xfrm>
            <a:off x="3886385" y="3584872"/>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(n=98)</a:t>
            </a:r>
          </a:p>
        </p:txBody>
      </p:sp>
      <p:sp>
        <p:nvSpPr>
          <p:cNvPr id="29705" name="Text Box 9"/>
          <p:cNvSpPr txBox="1">
            <a:spLocks noChangeArrowheads="1"/>
          </p:cNvSpPr>
          <p:nvPr/>
        </p:nvSpPr>
        <p:spPr bwMode="auto">
          <a:xfrm>
            <a:off x="3611147" y="4209473"/>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29706" name="Text Box 10"/>
          <p:cNvSpPr txBox="1">
            <a:spLocks noChangeArrowheads="1"/>
          </p:cNvSpPr>
          <p:nvPr/>
        </p:nvSpPr>
        <p:spPr bwMode="auto">
          <a:xfrm>
            <a:off x="3447498" y="4864196"/>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(n=35)</a:t>
            </a:r>
          </a:p>
        </p:txBody>
      </p:sp>
      <p:sp>
        <p:nvSpPr>
          <p:cNvPr id="29707" name="Text Box 11"/>
          <p:cNvSpPr txBox="1">
            <a:spLocks noChangeArrowheads="1"/>
          </p:cNvSpPr>
          <p:nvPr/>
        </p:nvSpPr>
        <p:spPr bwMode="auto">
          <a:xfrm>
            <a:off x="3435315" y="4942840"/>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29708" name="Text Box 14"/>
          <p:cNvSpPr txBox="1">
            <a:spLocks noChangeArrowheads="1"/>
          </p:cNvSpPr>
          <p:nvPr/>
        </p:nvSpPr>
        <p:spPr bwMode="auto">
          <a:xfrm>
            <a:off x="4501728" y="1744338"/>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(n=109)</a:t>
            </a:r>
          </a:p>
        </p:txBody>
      </p:sp>
      <p:sp>
        <p:nvSpPr>
          <p:cNvPr id="29709" name="Text Box 15"/>
          <p:cNvSpPr txBox="1">
            <a:spLocks noChangeArrowheads="1"/>
          </p:cNvSpPr>
          <p:nvPr/>
        </p:nvSpPr>
        <p:spPr bwMode="auto">
          <a:xfrm>
            <a:off x="3994939" y="2395493"/>
            <a:ext cx="61277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29710" name="Text Box 16"/>
          <p:cNvSpPr txBox="1">
            <a:spLocks noChangeArrowheads="1"/>
          </p:cNvSpPr>
          <p:nvPr/>
        </p:nvSpPr>
        <p:spPr bwMode="auto">
          <a:xfrm>
            <a:off x="3950785" y="3023220"/>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(n=61)</a:t>
            </a:r>
          </a:p>
        </p:txBody>
      </p:sp>
      <p:sp>
        <p:nvSpPr>
          <p:cNvPr id="29711" name="Text Box 17"/>
          <p:cNvSpPr txBox="1">
            <a:spLocks noChangeArrowheads="1"/>
          </p:cNvSpPr>
          <p:nvPr/>
        </p:nvSpPr>
        <p:spPr bwMode="auto">
          <a:xfrm>
            <a:off x="3878364" y="3672787"/>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29712" name="Text Box 18"/>
          <p:cNvSpPr txBox="1">
            <a:spLocks noChangeArrowheads="1"/>
          </p:cNvSpPr>
          <p:nvPr/>
        </p:nvSpPr>
        <p:spPr bwMode="auto">
          <a:xfrm>
            <a:off x="3934998" y="4308115"/>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(n=60)</a:t>
            </a:r>
          </a:p>
        </p:txBody>
      </p:sp>
      <p:sp>
        <p:nvSpPr>
          <p:cNvPr id="29713" name="Text Box 22"/>
          <p:cNvSpPr txBox="1">
            <a:spLocks noChangeArrowheads="1"/>
          </p:cNvSpPr>
          <p:nvPr/>
        </p:nvSpPr>
        <p:spPr bwMode="auto">
          <a:xfrm>
            <a:off x="189997" y="6344087"/>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Please indicate the engineering discipline in which you are currently studying by selecting one of the following options. </a:t>
            </a:r>
            <a:br>
              <a:rPr lang="en-US" sz="800" dirty="0">
                <a:solidFill>
                  <a:schemeClr val="tx1"/>
                </a:solidFill>
                <a:latin typeface="+mj-lt"/>
              </a:rPr>
            </a:br>
            <a:r>
              <a:rPr lang="en-US" sz="800" dirty="0">
                <a:solidFill>
                  <a:schemeClr val="tx1"/>
                </a:solidFill>
                <a:latin typeface="+mj-lt"/>
              </a:rPr>
              <a:t>Base: All Respondents</a:t>
            </a:r>
            <a:r>
              <a:rPr lang="en-US" sz="800" dirty="0" smtClean="0">
                <a:solidFill>
                  <a:schemeClr val="tx1"/>
                </a:solidFill>
                <a:latin typeface="+mj-lt"/>
              </a:rPr>
              <a:t>, 2014 n=958; 2013 n=1168; 2012 n=1250; 2011 </a:t>
            </a:r>
            <a:r>
              <a:rPr lang="en-US" sz="800" dirty="0">
                <a:solidFill>
                  <a:schemeClr val="tx1"/>
                </a:solidFill>
                <a:latin typeface="+mj-lt"/>
              </a:rPr>
              <a:t>n=955, 2010, n=883; 2009, n=907; 2008, n=513</a:t>
            </a:r>
          </a:p>
        </p:txBody>
      </p:sp>
      <p:sp>
        <p:nvSpPr>
          <p:cNvPr id="29714" name="Text Box 24"/>
          <p:cNvSpPr txBox="1">
            <a:spLocks noChangeArrowheads="1"/>
          </p:cNvSpPr>
          <p:nvPr/>
        </p:nvSpPr>
        <p:spPr bwMode="auto">
          <a:xfrm>
            <a:off x="4546690" y="6175065"/>
            <a:ext cx="4586800" cy="215444"/>
          </a:xfrm>
          <a:prstGeom prst="rect">
            <a:avLst/>
          </a:prstGeom>
          <a:noFill/>
          <a:ln w="25400" algn="ctr">
            <a:noFill/>
            <a:miter lim="800000"/>
            <a:headEnd/>
            <a:tailEnd/>
          </a:ln>
        </p:spPr>
        <p:txBody>
          <a:bodyPr wrap="square">
            <a:spAutoFit/>
          </a:bodyPr>
          <a:lstStyle/>
          <a:p>
            <a:pPr algn="l">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29715" name="Text Box 25"/>
          <p:cNvSpPr txBox="1">
            <a:spLocks noChangeArrowheads="1"/>
          </p:cNvSpPr>
          <p:nvPr/>
        </p:nvSpPr>
        <p:spPr bwMode="auto">
          <a:xfrm>
            <a:off x="5944457" y="6048488"/>
            <a:ext cx="2925762" cy="215900"/>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&lt;3% are </a:t>
            </a:r>
            <a:r>
              <a:rPr lang="en-CA" sz="800" i="1" dirty="0">
                <a:solidFill>
                  <a:schemeClr val="tx1"/>
                </a:solidFill>
                <a:latin typeface="+mj-lt"/>
              </a:rPr>
              <a:t>not shown</a:t>
            </a:r>
          </a:p>
        </p:txBody>
      </p:sp>
      <p:sp>
        <p:nvSpPr>
          <p:cNvPr id="29717" name="Text Box 27"/>
          <p:cNvSpPr txBox="1">
            <a:spLocks noChangeArrowheads="1"/>
          </p:cNvSpPr>
          <p:nvPr/>
        </p:nvSpPr>
        <p:spPr bwMode="auto">
          <a:xfrm>
            <a:off x="4490235" y="1580006"/>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(n=183)</a:t>
            </a:r>
          </a:p>
        </p:txBody>
      </p:sp>
      <p:sp>
        <p:nvSpPr>
          <p:cNvPr id="29718" name="Text Box 28"/>
          <p:cNvSpPr txBox="1">
            <a:spLocks noChangeArrowheads="1"/>
          </p:cNvSpPr>
          <p:nvPr/>
        </p:nvSpPr>
        <p:spPr bwMode="auto">
          <a:xfrm>
            <a:off x="4143558" y="2222237"/>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(n=134)</a:t>
            </a:r>
          </a:p>
        </p:txBody>
      </p:sp>
      <p:sp>
        <p:nvSpPr>
          <p:cNvPr id="29719" name="Text Box 29"/>
          <p:cNvSpPr txBox="1">
            <a:spLocks noChangeArrowheads="1"/>
          </p:cNvSpPr>
          <p:nvPr/>
        </p:nvSpPr>
        <p:spPr bwMode="auto">
          <a:xfrm>
            <a:off x="3739730" y="3496989"/>
            <a:ext cx="611187"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(n=83)</a:t>
            </a:r>
          </a:p>
        </p:txBody>
      </p:sp>
      <p:sp>
        <p:nvSpPr>
          <p:cNvPr id="29720" name="Text Box 30"/>
          <p:cNvSpPr txBox="1">
            <a:spLocks noChangeArrowheads="1"/>
          </p:cNvSpPr>
          <p:nvPr/>
        </p:nvSpPr>
        <p:spPr bwMode="auto">
          <a:xfrm>
            <a:off x="3511132" y="4136834"/>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(n=41)</a:t>
            </a:r>
          </a:p>
        </p:txBody>
      </p:sp>
      <p:sp>
        <p:nvSpPr>
          <p:cNvPr id="29721" name="Text Box 31"/>
          <p:cNvSpPr txBox="1">
            <a:spLocks noChangeArrowheads="1"/>
          </p:cNvSpPr>
          <p:nvPr/>
        </p:nvSpPr>
        <p:spPr bwMode="auto">
          <a:xfrm>
            <a:off x="3447497" y="4783998"/>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(n=36)</a:t>
            </a:r>
          </a:p>
        </p:txBody>
      </p:sp>
      <p:sp>
        <p:nvSpPr>
          <p:cNvPr id="29722" name="Text Box 33"/>
          <p:cNvSpPr txBox="1">
            <a:spLocks noChangeArrowheads="1"/>
          </p:cNvSpPr>
          <p:nvPr/>
        </p:nvSpPr>
        <p:spPr bwMode="auto">
          <a:xfrm>
            <a:off x="3992189" y="2852371"/>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(n=111)</a:t>
            </a:r>
          </a:p>
        </p:txBody>
      </p:sp>
      <p:sp>
        <p:nvSpPr>
          <p:cNvPr id="29723" name="Text Box 27"/>
          <p:cNvSpPr txBox="1">
            <a:spLocks noChangeArrowheads="1"/>
          </p:cNvSpPr>
          <p:nvPr/>
        </p:nvSpPr>
        <p:spPr bwMode="auto">
          <a:xfrm>
            <a:off x="4599775" y="1497843"/>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(n=222)</a:t>
            </a:r>
          </a:p>
        </p:txBody>
      </p:sp>
      <p:sp>
        <p:nvSpPr>
          <p:cNvPr id="29724" name="Text Box 28"/>
          <p:cNvSpPr txBox="1">
            <a:spLocks noChangeArrowheads="1"/>
          </p:cNvSpPr>
          <p:nvPr/>
        </p:nvSpPr>
        <p:spPr bwMode="auto">
          <a:xfrm>
            <a:off x="4252111" y="2144234"/>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(n=163)</a:t>
            </a:r>
          </a:p>
        </p:txBody>
      </p:sp>
      <p:sp>
        <p:nvSpPr>
          <p:cNvPr id="29725" name="Text Box 16"/>
          <p:cNvSpPr txBox="1">
            <a:spLocks noChangeArrowheads="1"/>
          </p:cNvSpPr>
          <p:nvPr/>
        </p:nvSpPr>
        <p:spPr bwMode="auto">
          <a:xfrm>
            <a:off x="3910199" y="2788572"/>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(n=103)</a:t>
            </a:r>
          </a:p>
        </p:txBody>
      </p:sp>
      <p:sp>
        <p:nvSpPr>
          <p:cNvPr id="29726" name="Text Box 29"/>
          <p:cNvSpPr txBox="1">
            <a:spLocks noChangeArrowheads="1"/>
          </p:cNvSpPr>
          <p:nvPr/>
        </p:nvSpPr>
        <p:spPr bwMode="auto">
          <a:xfrm>
            <a:off x="3739734" y="3411833"/>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(n=89)</a:t>
            </a:r>
          </a:p>
        </p:txBody>
      </p:sp>
      <p:sp>
        <p:nvSpPr>
          <p:cNvPr id="29727" name="Text Box 30"/>
          <p:cNvSpPr txBox="1">
            <a:spLocks noChangeArrowheads="1"/>
          </p:cNvSpPr>
          <p:nvPr/>
        </p:nvSpPr>
        <p:spPr bwMode="auto">
          <a:xfrm>
            <a:off x="3506366" y="4061015"/>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(n=46)</a:t>
            </a:r>
          </a:p>
        </p:txBody>
      </p:sp>
      <p:sp>
        <p:nvSpPr>
          <p:cNvPr id="29728" name="Text Box 31"/>
          <p:cNvSpPr txBox="1">
            <a:spLocks noChangeArrowheads="1"/>
          </p:cNvSpPr>
          <p:nvPr/>
        </p:nvSpPr>
        <p:spPr bwMode="auto">
          <a:xfrm>
            <a:off x="3508511" y="4695695"/>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(n=44)</a:t>
            </a:r>
          </a:p>
        </p:txBody>
      </p:sp>
      <p:sp>
        <p:nvSpPr>
          <p:cNvPr id="35" name="Content Placeholder 33"/>
          <p:cNvSpPr txBox="1">
            <a:spLocks/>
          </p:cNvSpPr>
          <p:nvPr/>
        </p:nvSpPr>
        <p:spPr>
          <a:xfrm>
            <a:off x="163244" y="739272"/>
            <a:ext cx="8791575" cy="36933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200" b="0" dirty="0" smtClean="0">
                <a:solidFill>
                  <a:schemeClr val="tx1"/>
                </a:solidFill>
                <a:latin typeface="+mj-lt"/>
              </a:rPr>
              <a:t>The most </a:t>
            </a:r>
            <a:r>
              <a:rPr lang="en-US" sz="1200" b="0" dirty="0">
                <a:solidFill>
                  <a:schemeClr val="tx1"/>
                </a:solidFill>
                <a:latin typeface="+mj-lt"/>
              </a:rPr>
              <a:t>popular disciplines </a:t>
            </a:r>
            <a:r>
              <a:rPr lang="en-US" sz="1200" b="0" dirty="0" smtClean="0">
                <a:solidFill>
                  <a:schemeClr val="tx1"/>
                </a:solidFill>
                <a:latin typeface="+mj-lt"/>
              </a:rPr>
              <a:t>mentioned by final year engineering students are </a:t>
            </a:r>
            <a:r>
              <a:rPr lang="en-US" sz="1200" b="0" dirty="0">
                <a:solidFill>
                  <a:schemeClr val="tx1"/>
                </a:solidFill>
                <a:latin typeface="+mj-lt"/>
              </a:rPr>
              <a:t>mechanical engineering </a:t>
            </a:r>
            <a:r>
              <a:rPr lang="en-US" sz="1200" b="0" dirty="0" smtClean="0">
                <a:solidFill>
                  <a:schemeClr val="tx1"/>
                </a:solidFill>
                <a:latin typeface="+mj-lt"/>
              </a:rPr>
              <a:t>(18%) </a:t>
            </a:r>
            <a:r>
              <a:rPr lang="en-US" sz="1200" b="0" dirty="0">
                <a:solidFill>
                  <a:schemeClr val="tx1"/>
                </a:solidFill>
                <a:latin typeface="+mj-lt"/>
              </a:rPr>
              <a:t>and civil engineering (</a:t>
            </a:r>
            <a:r>
              <a:rPr lang="en-US" sz="1200" b="0" dirty="0" smtClean="0">
                <a:solidFill>
                  <a:schemeClr val="tx1"/>
                </a:solidFill>
                <a:latin typeface="+mj-lt"/>
              </a:rPr>
              <a:t>15%), followed by electrical (12%) and chemical (13%).   Compared to 2013, more students mention chemical engineering.</a:t>
            </a:r>
            <a:endParaRPr lang="en-US" sz="1200" b="0" dirty="0">
              <a:solidFill>
                <a:schemeClr val="tx1"/>
              </a:solidFill>
              <a:latin typeface="+mj-lt"/>
            </a:endParaRPr>
          </a:p>
        </p:txBody>
      </p:sp>
      <p:sp>
        <p:nvSpPr>
          <p:cNvPr id="37" name="Text Box 27"/>
          <p:cNvSpPr txBox="1">
            <a:spLocks noChangeArrowheads="1"/>
          </p:cNvSpPr>
          <p:nvPr/>
        </p:nvSpPr>
        <p:spPr bwMode="auto">
          <a:xfrm>
            <a:off x="4324101" y="1409880"/>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(n=228)</a:t>
            </a:r>
            <a:endParaRPr lang="en-CA" sz="500" b="0" dirty="0">
              <a:latin typeface="Arial Narrow" pitchFamily="34" charset="0"/>
            </a:endParaRPr>
          </a:p>
        </p:txBody>
      </p:sp>
      <p:sp>
        <p:nvSpPr>
          <p:cNvPr id="38" name="Rectangle 37"/>
          <p:cNvSpPr/>
          <p:nvPr/>
        </p:nvSpPr>
        <p:spPr>
          <a:xfrm>
            <a:off x="4255853" y="2068737"/>
            <a:ext cx="365806" cy="169277"/>
          </a:xfrm>
          <a:prstGeom prst="rect">
            <a:avLst/>
          </a:prstGeom>
        </p:spPr>
        <p:txBody>
          <a:bodyPr wrap="none">
            <a:spAutoFit/>
          </a:bodyPr>
          <a:lstStyle/>
          <a:p>
            <a:pPr algn="l"/>
            <a:r>
              <a:rPr lang="en-CA" sz="500" b="0" dirty="0" smtClean="0">
                <a:latin typeface="Arial Narrow" pitchFamily="34" charset="0"/>
              </a:rPr>
              <a:t>(n=216)</a:t>
            </a:r>
            <a:endParaRPr lang="en-CA" sz="500" b="0" dirty="0">
              <a:latin typeface="Arial Narrow" pitchFamily="34" charset="0"/>
            </a:endParaRPr>
          </a:p>
        </p:txBody>
      </p:sp>
      <p:sp>
        <p:nvSpPr>
          <p:cNvPr id="39" name="Rectangle 38"/>
          <p:cNvSpPr/>
          <p:nvPr/>
        </p:nvSpPr>
        <p:spPr>
          <a:xfrm>
            <a:off x="3962982" y="2711113"/>
            <a:ext cx="365806" cy="169277"/>
          </a:xfrm>
          <a:prstGeom prst="rect">
            <a:avLst/>
          </a:prstGeom>
        </p:spPr>
        <p:txBody>
          <a:bodyPr wrap="none">
            <a:spAutoFit/>
          </a:bodyPr>
          <a:lstStyle/>
          <a:p>
            <a:pPr algn="l"/>
            <a:r>
              <a:rPr lang="en-CA" sz="500" b="0" dirty="0" smtClean="0">
                <a:latin typeface="Arial Narrow" pitchFamily="34" charset="0"/>
              </a:rPr>
              <a:t>(n=145)</a:t>
            </a:r>
            <a:endParaRPr lang="en-CA" sz="500" b="0" dirty="0">
              <a:latin typeface="Arial Narrow" pitchFamily="34" charset="0"/>
            </a:endParaRPr>
          </a:p>
        </p:txBody>
      </p:sp>
      <p:sp>
        <p:nvSpPr>
          <p:cNvPr id="41" name="Rectangle 40"/>
          <p:cNvSpPr/>
          <p:nvPr/>
        </p:nvSpPr>
        <p:spPr>
          <a:xfrm>
            <a:off x="3459452" y="3915406"/>
            <a:ext cx="184731" cy="184666"/>
          </a:xfrm>
          <a:prstGeom prst="rect">
            <a:avLst/>
          </a:prstGeom>
        </p:spPr>
        <p:txBody>
          <a:bodyPr wrap="none">
            <a:spAutoFit/>
          </a:bodyPr>
          <a:lstStyle/>
          <a:p>
            <a:pPr algn="l"/>
            <a:endParaRPr lang="en-CA" b="0" dirty="0">
              <a:latin typeface="Arial Narrow" pitchFamily="34" charset="0"/>
            </a:endParaRPr>
          </a:p>
        </p:txBody>
      </p:sp>
      <p:sp>
        <p:nvSpPr>
          <p:cNvPr id="42" name="Rectangle 41"/>
          <p:cNvSpPr/>
          <p:nvPr/>
        </p:nvSpPr>
        <p:spPr>
          <a:xfrm>
            <a:off x="3450377" y="4610869"/>
            <a:ext cx="336952" cy="169277"/>
          </a:xfrm>
          <a:prstGeom prst="rect">
            <a:avLst/>
          </a:prstGeom>
        </p:spPr>
        <p:txBody>
          <a:bodyPr wrap="none">
            <a:spAutoFit/>
          </a:bodyPr>
          <a:lstStyle/>
          <a:p>
            <a:pPr algn="l"/>
            <a:r>
              <a:rPr lang="en-CA" sz="500" b="0" dirty="0" smtClean="0">
                <a:latin typeface="Arial Narrow" pitchFamily="34" charset="0"/>
              </a:rPr>
              <a:t>(n=37)</a:t>
            </a:r>
            <a:endParaRPr lang="en-CA" sz="500" b="0" dirty="0">
              <a:latin typeface="Arial Narrow" pitchFamily="34" charset="0"/>
            </a:endParaRPr>
          </a:p>
        </p:txBody>
      </p:sp>
      <p:sp>
        <p:nvSpPr>
          <p:cNvPr id="44" name="Text Box 27"/>
          <p:cNvSpPr txBox="1">
            <a:spLocks noChangeArrowheads="1"/>
          </p:cNvSpPr>
          <p:nvPr/>
        </p:nvSpPr>
        <p:spPr bwMode="auto">
          <a:xfrm>
            <a:off x="4330520" y="133904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(n=206)</a:t>
            </a:r>
            <a:endParaRPr lang="en-CA" sz="500" b="0" dirty="0">
              <a:latin typeface="Arial Narrow" pitchFamily="34" charset="0"/>
            </a:endParaRPr>
          </a:p>
        </p:txBody>
      </p:sp>
      <p:sp>
        <p:nvSpPr>
          <p:cNvPr id="45" name="Text Box 27"/>
          <p:cNvSpPr txBox="1">
            <a:spLocks noChangeArrowheads="1"/>
          </p:cNvSpPr>
          <p:nvPr/>
        </p:nvSpPr>
        <p:spPr bwMode="auto">
          <a:xfrm>
            <a:off x="4301223" y="198289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(n=209)</a:t>
            </a:r>
            <a:endParaRPr lang="en-CA" sz="500" b="0" dirty="0">
              <a:latin typeface="Arial Narrow" pitchFamily="34" charset="0"/>
            </a:endParaRPr>
          </a:p>
        </p:txBody>
      </p:sp>
      <p:sp>
        <p:nvSpPr>
          <p:cNvPr id="46" name="Text Box 27"/>
          <p:cNvSpPr txBox="1">
            <a:spLocks noChangeArrowheads="1"/>
          </p:cNvSpPr>
          <p:nvPr/>
        </p:nvSpPr>
        <p:spPr bwMode="auto">
          <a:xfrm>
            <a:off x="4065101" y="262141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(n=163)</a:t>
            </a:r>
            <a:endParaRPr lang="en-CA" sz="500" b="0" dirty="0">
              <a:latin typeface="Arial Narrow" pitchFamily="34" charset="0"/>
            </a:endParaRPr>
          </a:p>
        </p:txBody>
      </p:sp>
      <p:sp>
        <p:nvSpPr>
          <p:cNvPr id="47" name="Text Box 27"/>
          <p:cNvSpPr txBox="1">
            <a:spLocks noChangeArrowheads="1"/>
          </p:cNvSpPr>
          <p:nvPr/>
        </p:nvSpPr>
        <p:spPr bwMode="auto">
          <a:xfrm>
            <a:off x="3724857" y="3256897"/>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(n=103)</a:t>
            </a:r>
            <a:endParaRPr lang="en-CA" sz="500" b="0" dirty="0">
              <a:latin typeface="Arial Narrow" pitchFamily="34" charset="0"/>
            </a:endParaRPr>
          </a:p>
        </p:txBody>
      </p:sp>
      <p:sp>
        <p:nvSpPr>
          <p:cNvPr id="48" name="Text Box 27"/>
          <p:cNvSpPr txBox="1">
            <a:spLocks noChangeArrowheads="1"/>
          </p:cNvSpPr>
          <p:nvPr/>
        </p:nvSpPr>
        <p:spPr bwMode="auto">
          <a:xfrm>
            <a:off x="3486923" y="3894147"/>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(n=54)</a:t>
            </a:r>
            <a:endParaRPr lang="en-CA" sz="500" b="0" dirty="0">
              <a:latin typeface="Arial Narrow" pitchFamily="34" charset="0"/>
            </a:endParaRPr>
          </a:p>
        </p:txBody>
      </p:sp>
      <p:sp>
        <p:nvSpPr>
          <p:cNvPr id="49" name="Text Box 27"/>
          <p:cNvSpPr txBox="1">
            <a:spLocks noChangeArrowheads="1"/>
          </p:cNvSpPr>
          <p:nvPr/>
        </p:nvSpPr>
        <p:spPr bwMode="auto">
          <a:xfrm>
            <a:off x="3456380" y="4535081"/>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51" name="Text Box 10"/>
          <p:cNvSpPr txBox="1">
            <a:spLocks noChangeArrowheads="1"/>
          </p:cNvSpPr>
          <p:nvPr/>
        </p:nvSpPr>
        <p:spPr bwMode="auto">
          <a:xfrm>
            <a:off x="3439477" y="5486515"/>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n=32)</a:t>
            </a:r>
            <a:endParaRPr lang="en-CA" sz="500" b="0" dirty="0">
              <a:latin typeface="Arial Narrow" pitchFamily="34" charset="0"/>
            </a:endParaRPr>
          </a:p>
        </p:txBody>
      </p:sp>
      <p:sp>
        <p:nvSpPr>
          <p:cNvPr id="52" name="Text Box 11"/>
          <p:cNvSpPr txBox="1">
            <a:spLocks noChangeArrowheads="1"/>
          </p:cNvSpPr>
          <p:nvPr/>
        </p:nvSpPr>
        <p:spPr bwMode="auto">
          <a:xfrm>
            <a:off x="3435315" y="5573581"/>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53" name="Text Box 31"/>
          <p:cNvSpPr txBox="1">
            <a:spLocks noChangeArrowheads="1"/>
          </p:cNvSpPr>
          <p:nvPr/>
        </p:nvSpPr>
        <p:spPr bwMode="auto">
          <a:xfrm>
            <a:off x="3426241" y="5407119"/>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n=28)</a:t>
            </a:r>
            <a:endParaRPr lang="en-CA" sz="500" b="0" dirty="0">
              <a:latin typeface="Arial Narrow" pitchFamily="34" charset="0"/>
            </a:endParaRPr>
          </a:p>
        </p:txBody>
      </p:sp>
      <p:sp>
        <p:nvSpPr>
          <p:cNvPr id="54" name="Text Box 31"/>
          <p:cNvSpPr txBox="1">
            <a:spLocks noChangeArrowheads="1"/>
          </p:cNvSpPr>
          <p:nvPr/>
        </p:nvSpPr>
        <p:spPr bwMode="auto">
          <a:xfrm>
            <a:off x="3433113" y="5326837"/>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n=28)</a:t>
            </a:r>
            <a:endParaRPr lang="en-CA" sz="500" b="0" dirty="0">
              <a:latin typeface="Arial Narrow" pitchFamily="34" charset="0"/>
            </a:endParaRPr>
          </a:p>
        </p:txBody>
      </p:sp>
      <p:sp>
        <p:nvSpPr>
          <p:cNvPr id="55" name="Rectangle 54"/>
          <p:cNvSpPr/>
          <p:nvPr/>
        </p:nvSpPr>
        <p:spPr>
          <a:xfrm>
            <a:off x="3433533" y="5249230"/>
            <a:ext cx="336952" cy="169277"/>
          </a:xfrm>
          <a:prstGeom prst="rect">
            <a:avLst/>
          </a:prstGeom>
        </p:spPr>
        <p:txBody>
          <a:bodyPr wrap="none">
            <a:spAutoFit/>
          </a:bodyPr>
          <a:lstStyle/>
          <a:p>
            <a:pPr algn="l"/>
            <a:r>
              <a:rPr lang="en-CA" sz="500" b="0" dirty="0" smtClean="0">
                <a:latin typeface="Arial Narrow" pitchFamily="34" charset="0"/>
              </a:rPr>
              <a:t>(n=44)</a:t>
            </a:r>
            <a:endParaRPr lang="en-CA" sz="500" b="0" dirty="0">
              <a:latin typeface="Arial Narrow" pitchFamily="34" charset="0"/>
            </a:endParaRPr>
          </a:p>
        </p:txBody>
      </p:sp>
      <p:sp>
        <p:nvSpPr>
          <p:cNvPr id="56" name="Text Box 27"/>
          <p:cNvSpPr txBox="1">
            <a:spLocks noChangeArrowheads="1"/>
          </p:cNvSpPr>
          <p:nvPr/>
        </p:nvSpPr>
        <p:spPr bwMode="auto">
          <a:xfrm>
            <a:off x="3432317" y="5173843"/>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(n=34)</a:t>
            </a:r>
            <a:endParaRPr lang="en-CA" sz="500" b="0" dirty="0">
              <a:latin typeface="Arial Narrow" pitchFamily="34" charset="0"/>
            </a:endParaRPr>
          </a:p>
        </p:txBody>
      </p:sp>
      <p:sp>
        <p:nvSpPr>
          <p:cNvPr id="57" name="Text Box 10"/>
          <p:cNvSpPr txBox="1">
            <a:spLocks noChangeArrowheads="1"/>
          </p:cNvSpPr>
          <p:nvPr/>
        </p:nvSpPr>
        <p:spPr bwMode="auto">
          <a:xfrm>
            <a:off x="3409398" y="6128314"/>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n=25</a:t>
            </a:r>
            <a:r>
              <a:rPr lang="en-CA" sz="500" b="0" dirty="0">
                <a:latin typeface="Arial Narrow" pitchFamily="34" charset="0"/>
              </a:rPr>
              <a:t>)</a:t>
            </a:r>
          </a:p>
        </p:txBody>
      </p:sp>
      <p:sp>
        <p:nvSpPr>
          <p:cNvPr id="58" name="Text Box 11"/>
          <p:cNvSpPr txBox="1">
            <a:spLocks noChangeArrowheads="1"/>
          </p:cNvSpPr>
          <p:nvPr/>
        </p:nvSpPr>
        <p:spPr bwMode="auto">
          <a:xfrm>
            <a:off x="3442935" y="6216182"/>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n=19)</a:t>
            </a:r>
            <a:endParaRPr lang="en-CA" sz="500" b="0" dirty="0">
              <a:latin typeface="Arial Narrow" pitchFamily="34" charset="0"/>
            </a:endParaRPr>
          </a:p>
        </p:txBody>
      </p:sp>
      <p:sp>
        <p:nvSpPr>
          <p:cNvPr id="59" name="Text Box 31"/>
          <p:cNvSpPr txBox="1">
            <a:spLocks noChangeArrowheads="1"/>
          </p:cNvSpPr>
          <p:nvPr/>
        </p:nvSpPr>
        <p:spPr bwMode="auto">
          <a:xfrm>
            <a:off x="3394558" y="6048918"/>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n=26</a:t>
            </a:r>
            <a:r>
              <a:rPr lang="en-CA" sz="500" b="0" dirty="0">
                <a:latin typeface="Arial Narrow" pitchFamily="34" charset="0"/>
              </a:rPr>
              <a:t>)</a:t>
            </a:r>
          </a:p>
        </p:txBody>
      </p:sp>
      <p:sp>
        <p:nvSpPr>
          <p:cNvPr id="60" name="Text Box 31"/>
          <p:cNvSpPr txBox="1">
            <a:spLocks noChangeArrowheads="1"/>
          </p:cNvSpPr>
          <p:nvPr/>
        </p:nvSpPr>
        <p:spPr bwMode="auto">
          <a:xfrm>
            <a:off x="3395013" y="5968636"/>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n=26)</a:t>
            </a:r>
            <a:endParaRPr lang="en-CA" sz="500" b="0" dirty="0">
              <a:latin typeface="Arial Narrow" pitchFamily="34" charset="0"/>
            </a:endParaRPr>
          </a:p>
        </p:txBody>
      </p:sp>
      <p:sp>
        <p:nvSpPr>
          <p:cNvPr id="61" name="Rectangle 60"/>
          <p:cNvSpPr/>
          <p:nvPr/>
        </p:nvSpPr>
        <p:spPr>
          <a:xfrm>
            <a:off x="3426314" y="5899852"/>
            <a:ext cx="336952" cy="169277"/>
          </a:xfrm>
          <a:prstGeom prst="rect">
            <a:avLst/>
          </a:prstGeom>
        </p:spPr>
        <p:txBody>
          <a:bodyPr wrap="none">
            <a:spAutoFit/>
          </a:bodyPr>
          <a:lstStyle/>
          <a:p>
            <a:pPr algn="l"/>
            <a:r>
              <a:rPr lang="en-CA" sz="500" b="0" dirty="0" smtClean="0">
                <a:latin typeface="Arial Narrow" pitchFamily="34" charset="0"/>
              </a:rPr>
              <a:t>(n=47)</a:t>
            </a:r>
            <a:endParaRPr lang="en-CA" sz="500" b="0" dirty="0">
              <a:latin typeface="Arial Narrow" pitchFamily="34" charset="0"/>
            </a:endParaRPr>
          </a:p>
        </p:txBody>
      </p:sp>
      <p:sp>
        <p:nvSpPr>
          <p:cNvPr id="62" name="Text Box 27"/>
          <p:cNvSpPr txBox="1">
            <a:spLocks noChangeArrowheads="1"/>
          </p:cNvSpPr>
          <p:nvPr/>
        </p:nvSpPr>
        <p:spPr bwMode="auto">
          <a:xfrm>
            <a:off x="3408254" y="5823663"/>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(n=37)</a:t>
            </a:r>
            <a:endParaRPr lang="en-CA" sz="500" b="0" dirty="0">
              <a:latin typeface="Arial Narrow" pitchFamily="34" charset="0"/>
            </a:endParaRPr>
          </a:p>
        </p:txBody>
      </p:sp>
      <p:sp>
        <p:nvSpPr>
          <p:cNvPr id="63" name="Text Box 27"/>
          <p:cNvSpPr txBox="1">
            <a:spLocks noChangeArrowheads="1"/>
          </p:cNvSpPr>
          <p:nvPr/>
        </p:nvSpPr>
        <p:spPr bwMode="auto">
          <a:xfrm>
            <a:off x="3898291" y="3332806"/>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(n=143)</a:t>
            </a:r>
            <a:endParaRPr lang="en-CA" sz="500" b="0" dirty="0">
              <a:latin typeface="Arial Narrow" pitchFamily="34" charset="0"/>
            </a:endParaRPr>
          </a:p>
        </p:txBody>
      </p:sp>
      <p:sp>
        <p:nvSpPr>
          <p:cNvPr id="64" name="Text Box 27"/>
          <p:cNvSpPr txBox="1">
            <a:spLocks noChangeArrowheads="1"/>
          </p:cNvSpPr>
          <p:nvPr/>
        </p:nvSpPr>
        <p:spPr bwMode="auto">
          <a:xfrm>
            <a:off x="3448823" y="397987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(n=56)</a:t>
            </a:r>
            <a:endParaRPr lang="en-CA" sz="500" b="0" dirty="0">
              <a:latin typeface="Arial Narrow" pitchFamily="34" charset="0"/>
            </a:endParaRPr>
          </a:p>
        </p:txBody>
      </p:sp>
      <p:sp>
        <p:nvSpPr>
          <p:cNvPr id="66" name="Text Box 27"/>
          <p:cNvSpPr txBox="1">
            <a:spLocks noChangeArrowheads="1"/>
          </p:cNvSpPr>
          <p:nvPr/>
        </p:nvSpPr>
        <p:spPr bwMode="auto">
          <a:xfrm>
            <a:off x="4294181" y="1254406"/>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(n=175)</a:t>
            </a:r>
            <a:endParaRPr lang="en-CA" sz="500" b="0" dirty="0">
              <a:latin typeface="Arial Narrow" pitchFamily="34" charset="0"/>
            </a:endParaRPr>
          </a:p>
        </p:txBody>
      </p:sp>
      <p:sp>
        <p:nvSpPr>
          <p:cNvPr id="67" name="Text Box 27"/>
          <p:cNvSpPr txBox="1">
            <a:spLocks noChangeArrowheads="1"/>
          </p:cNvSpPr>
          <p:nvPr/>
        </p:nvSpPr>
        <p:spPr bwMode="auto">
          <a:xfrm>
            <a:off x="4133162" y="189781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(n=147)</a:t>
            </a:r>
            <a:endParaRPr lang="en-CA" sz="500" b="0" dirty="0">
              <a:latin typeface="Arial Narrow" pitchFamily="34" charset="0"/>
            </a:endParaRPr>
          </a:p>
        </p:txBody>
      </p:sp>
      <p:sp>
        <p:nvSpPr>
          <p:cNvPr id="68" name="Text Box 27"/>
          <p:cNvSpPr txBox="1">
            <a:spLocks noChangeArrowheads="1"/>
          </p:cNvSpPr>
          <p:nvPr/>
        </p:nvSpPr>
        <p:spPr bwMode="auto">
          <a:xfrm>
            <a:off x="3950785" y="2535109"/>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(n=117)</a:t>
            </a:r>
            <a:endParaRPr lang="en-CA" sz="500" b="0" dirty="0">
              <a:latin typeface="Arial Narrow" pitchFamily="34" charset="0"/>
            </a:endParaRPr>
          </a:p>
        </p:txBody>
      </p:sp>
      <p:sp>
        <p:nvSpPr>
          <p:cNvPr id="69" name="Text Box 27"/>
          <p:cNvSpPr txBox="1">
            <a:spLocks noChangeArrowheads="1"/>
          </p:cNvSpPr>
          <p:nvPr/>
        </p:nvSpPr>
        <p:spPr bwMode="auto">
          <a:xfrm>
            <a:off x="4007116" y="3172258"/>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(n=119)</a:t>
            </a:r>
            <a:endParaRPr lang="en-CA" sz="500" b="0" dirty="0">
              <a:latin typeface="Arial Narrow" pitchFamily="34" charset="0"/>
            </a:endParaRPr>
          </a:p>
        </p:txBody>
      </p:sp>
      <p:sp>
        <p:nvSpPr>
          <p:cNvPr id="70" name="Text Box 27"/>
          <p:cNvSpPr txBox="1">
            <a:spLocks noChangeArrowheads="1"/>
          </p:cNvSpPr>
          <p:nvPr/>
        </p:nvSpPr>
        <p:spPr bwMode="auto">
          <a:xfrm>
            <a:off x="3453333" y="381059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(n=42)</a:t>
            </a:r>
            <a:endParaRPr lang="en-CA" sz="500" b="0" dirty="0">
              <a:latin typeface="Arial Narrow" pitchFamily="34" charset="0"/>
            </a:endParaRPr>
          </a:p>
        </p:txBody>
      </p:sp>
      <p:sp>
        <p:nvSpPr>
          <p:cNvPr id="71" name="Text Box 27"/>
          <p:cNvSpPr txBox="1">
            <a:spLocks noChangeArrowheads="1"/>
          </p:cNvSpPr>
          <p:nvPr/>
        </p:nvSpPr>
        <p:spPr bwMode="auto">
          <a:xfrm>
            <a:off x="3381001" y="444159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(n=26)</a:t>
            </a:r>
            <a:endParaRPr lang="en-CA" sz="500" b="0" dirty="0">
              <a:latin typeface="Arial Narrow" pitchFamily="34" charset="0"/>
            </a:endParaRPr>
          </a:p>
        </p:txBody>
      </p:sp>
      <p:sp>
        <p:nvSpPr>
          <p:cNvPr id="72" name="Text Box 27"/>
          <p:cNvSpPr txBox="1">
            <a:spLocks noChangeArrowheads="1"/>
          </p:cNvSpPr>
          <p:nvPr/>
        </p:nvSpPr>
        <p:spPr bwMode="auto">
          <a:xfrm>
            <a:off x="3481735" y="5091201"/>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(n=50)</a:t>
            </a:r>
            <a:endParaRPr lang="en-CA" sz="500" b="0" dirty="0">
              <a:latin typeface="Arial Narrow" pitchFamily="34" charset="0"/>
            </a:endParaRPr>
          </a:p>
        </p:txBody>
      </p:sp>
      <p:sp>
        <p:nvSpPr>
          <p:cNvPr id="73" name="Text Box 27"/>
          <p:cNvSpPr txBox="1">
            <a:spLocks noChangeArrowheads="1"/>
          </p:cNvSpPr>
          <p:nvPr/>
        </p:nvSpPr>
        <p:spPr bwMode="auto">
          <a:xfrm>
            <a:off x="3395013" y="5742858"/>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(n=28)</a:t>
            </a:r>
            <a:endParaRPr lang="en-CA" sz="500" b="0" dirty="0">
              <a:latin typeface="Arial Narrow" pitchFamily="34" charset="0"/>
            </a:endParaRPr>
          </a:p>
        </p:txBody>
      </p:sp>
      <p:sp>
        <p:nvSpPr>
          <p:cNvPr id="74" name="TextBox 73"/>
          <p:cNvSpPr txBox="1"/>
          <p:nvPr/>
        </p:nvSpPr>
        <p:spPr>
          <a:xfrm>
            <a:off x="4231409" y="3126324"/>
            <a:ext cx="211597" cy="230832"/>
          </a:xfrm>
          <a:prstGeom prst="rect">
            <a:avLst/>
          </a:prstGeom>
          <a:noFill/>
        </p:spPr>
        <p:txBody>
          <a:bodyPr wrap="square" rtlCol="0">
            <a:spAutoFit/>
          </a:bodyPr>
          <a:lstStyle/>
          <a:p>
            <a:r>
              <a:rPr lang="en-US" sz="900" dirty="0" smtClean="0">
                <a:solidFill>
                  <a:srgbClr val="006600"/>
                </a:solidFill>
                <a:sym typeface="Wingdings 3"/>
              </a:rPr>
              <a:t></a:t>
            </a:r>
            <a:endParaRPr lang="en-US" sz="900" dirty="0">
              <a:solidFill>
                <a:srgbClr val="00660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ctrTitle"/>
          </p:nvPr>
        </p:nvSpPr>
        <p:spPr>
          <a:xfrm>
            <a:off x="144463" y="2955594"/>
            <a:ext cx="4416425" cy="800219"/>
          </a:xfrm>
        </p:spPr>
        <p:txBody>
          <a:bodyPr/>
          <a:lstStyle/>
          <a:p>
            <a:pPr fontAlgn="auto">
              <a:lnSpc>
                <a:spcPct val="100000"/>
              </a:lnSpc>
              <a:spcAft>
                <a:spcPts val="0"/>
              </a:spcAft>
              <a:defRPr/>
            </a:pPr>
            <a:r>
              <a:rPr lang="en-US" sz="2600" dirty="0" smtClean="0">
                <a:solidFill>
                  <a:schemeClr val="accent6"/>
                </a:solidFill>
              </a:rPr>
              <a:t>Impact of </a:t>
            </a:r>
            <a:br>
              <a:rPr lang="en-US" sz="2600" dirty="0" smtClean="0">
                <a:solidFill>
                  <a:schemeClr val="accent6"/>
                </a:solidFill>
              </a:rPr>
            </a:br>
            <a:r>
              <a:rPr lang="en-US" sz="2600" dirty="0" smtClean="0">
                <a:solidFill>
                  <a:schemeClr val="accent6"/>
                </a:solidFill>
              </a:rPr>
              <a:t>Student Membership Program</a:t>
            </a:r>
          </a:p>
        </p:txBody>
      </p:sp>
      <p:sp>
        <p:nvSpPr>
          <p:cNvPr id="9216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932A422-71DD-4735-9F5C-E33260644DE4}"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Key Highlights (cont’d)</a:t>
            </a:r>
          </a:p>
        </p:txBody>
      </p:sp>
      <p:sp>
        <p:nvSpPr>
          <p:cNvPr id="36868" name="Rectangle 3"/>
          <p:cNvSpPr>
            <a:spLocks noGrp="1" noChangeArrowheads="1"/>
          </p:cNvSpPr>
          <p:nvPr>
            <p:ph idx="1"/>
          </p:nvPr>
        </p:nvSpPr>
        <p:spPr>
          <a:xfrm>
            <a:off x="497899" y="938091"/>
            <a:ext cx="8240856" cy="5489575"/>
          </a:xfrm>
        </p:spPr>
        <p:txBody>
          <a:bodyPr/>
          <a:lstStyle/>
          <a:p>
            <a:pPr marL="0" fontAlgn="auto">
              <a:lnSpc>
                <a:spcPct val="100000"/>
              </a:lnSpc>
              <a:spcBef>
                <a:spcPts val="0"/>
              </a:spcBef>
              <a:spcAft>
                <a:spcPts val="600"/>
              </a:spcAft>
              <a:buNone/>
              <a:defRPr/>
            </a:pPr>
            <a:r>
              <a:rPr lang="en-US" sz="1400" dirty="0" smtClean="0"/>
              <a:t>Encouragingly, there has been some positive shifts in terms of final year students knowledge of the engineering profession.  Compared to 2013, we notice increases in students knowledge of licensing, organizational responsibility and the Professional Engineers Act of Ontario; there has also been an increase in attendance at PEO seminars year over year.  </a:t>
            </a:r>
          </a:p>
          <a:p>
            <a:pPr marL="0" fontAlgn="auto">
              <a:lnSpc>
                <a:spcPct val="100000"/>
              </a:lnSpc>
              <a:spcBef>
                <a:spcPts val="0"/>
              </a:spcBef>
              <a:spcAft>
                <a:spcPts val="600"/>
              </a:spcAft>
              <a:buNone/>
              <a:defRPr/>
            </a:pPr>
            <a:endParaRPr lang="en-US" sz="1400" dirty="0" smtClean="0"/>
          </a:p>
          <a:p>
            <a:pPr fontAlgn="auto">
              <a:lnSpc>
                <a:spcPct val="100000"/>
              </a:lnSpc>
              <a:spcBef>
                <a:spcPts val="0"/>
              </a:spcBef>
              <a:spcAft>
                <a:spcPts val="600"/>
              </a:spcAft>
              <a:defRPr/>
            </a:pPr>
            <a:r>
              <a:rPr lang="en-US" sz="1400" dirty="0" smtClean="0"/>
              <a:t>At more than eight in ten (83%), the proportion of students who know </a:t>
            </a:r>
            <a:r>
              <a:rPr lang="en-US" sz="1400" dirty="0"/>
              <a:t>that engineering is regulated by </a:t>
            </a:r>
            <a:r>
              <a:rPr lang="en-US" sz="1400" dirty="0" smtClean="0"/>
              <a:t>legislation has increased year over year (78% in 2013), offset by a decrease in those who are unsure </a:t>
            </a:r>
            <a:r>
              <a:rPr lang="en-US" sz="1400" dirty="0"/>
              <a:t>(9</a:t>
            </a:r>
            <a:r>
              <a:rPr lang="en-US" sz="1400" dirty="0" smtClean="0"/>
              <a:t>% vs. 16% in 2013).</a:t>
            </a:r>
            <a:endParaRPr lang="en-US" dirty="0"/>
          </a:p>
          <a:p>
            <a:pPr fontAlgn="auto">
              <a:lnSpc>
                <a:spcPct val="100000"/>
              </a:lnSpc>
              <a:spcBef>
                <a:spcPts val="0"/>
              </a:spcBef>
              <a:spcAft>
                <a:spcPts val="600"/>
              </a:spcAft>
              <a:defRPr/>
            </a:pPr>
            <a:r>
              <a:rPr lang="en-US" sz="1400" dirty="0" smtClean="0"/>
              <a:t>Further, nearly </a:t>
            </a:r>
            <a:r>
              <a:rPr lang="en-US" sz="1400" dirty="0"/>
              <a:t>three quarters were correct that a </a:t>
            </a:r>
            <a:r>
              <a:rPr lang="en-US" sz="1400" dirty="0" err="1"/>
              <a:t>licence</a:t>
            </a:r>
            <a:r>
              <a:rPr lang="en-US" sz="1400" dirty="0"/>
              <a:t> is required to use the title ‘Engineer’ (73%), higher than last </a:t>
            </a:r>
            <a:r>
              <a:rPr lang="en-US" sz="1400" dirty="0" smtClean="0"/>
              <a:t>year (65%)</a:t>
            </a:r>
          </a:p>
          <a:p>
            <a:pPr fontAlgn="auto">
              <a:lnSpc>
                <a:spcPct val="100000"/>
              </a:lnSpc>
              <a:spcBef>
                <a:spcPts val="0"/>
              </a:spcBef>
              <a:spcAft>
                <a:spcPts val="600"/>
              </a:spcAft>
              <a:defRPr/>
            </a:pPr>
            <a:r>
              <a:rPr lang="en-US" sz="1400" dirty="0" smtClean="0"/>
              <a:t>Students </a:t>
            </a:r>
            <a:r>
              <a:rPr lang="en-US" sz="1400" dirty="0"/>
              <a:t>are </a:t>
            </a:r>
            <a:r>
              <a:rPr lang="en-US" sz="1400" dirty="0" smtClean="0"/>
              <a:t>also more </a:t>
            </a:r>
            <a:r>
              <a:rPr lang="en-US" sz="1400" dirty="0"/>
              <a:t>likely to know that CEAB is the organization that accredits University engineering </a:t>
            </a:r>
            <a:r>
              <a:rPr lang="en-US" sz="1400" dirty="0" smtClean="0"/>
              <a:t>programs than a year ago (74% vs. 70% in 2013) </a:t>
            </a:r>
            <a:r>
              <a:rPr lang="en-US" sz="1400" dirty="0"/>
              <a:t>and more likely to think that PEO is responsible for licensing companies offering engineering services to the </a:t>
            </a:r>
            <a:r>
              <a:rPr lang="en-US" sz="1400" dirty="0" smtClean="0"/>
              <a:t>public (53% vs. 46%), </a:t>
            </a:r>
            <a:r>
              <a:rPr lang="en-US" sz="1400" dirty="0"/>
              <a:t>they are less likely however to think CEAB is responsible for </a:t>
            </a:r>
            <a:r>
              <a:rPr lang="en-US" sz="1400" dirty="0" smtClean="0"/>
              <a:t>this (28% vs. 34%).</a:t>
            </a:r>
          </a:p>
          <a:p>
            <a:pPr>
              <a:lnSpc>
                <a:spcPct val="100000"/>
              </a:lnSpc>
              <a:spcBef>
                <a:spcPts val="0"/>
              </a:spcBef>
              <a:spcAft>
                <a:spcPts val="600"/>
              </a:spcAft>
            </a:pPr>
            <a:r>
              <a:rPr lang="en-US" sz="1400" dirty="0" smtClean="0"/>
              <a:t>At more than eight in ten (85%), familiarity </a:t>
            </a:r>
            <a:r>
              <a:rPr lang="en-US" sz="1400" dirty="0"/>
              <a:t>with the Professional Engineers Act of Ontario </a:t>
            </a:r>
            <a:r>
              <a:rPr lang="en-US" sz="1400" dirty="0" smtClean="0"/>
              <a:t>has also </a:t>
            </a:r>
            <a:r>
              <a:rPr lang="en-US" sz="1400" dirty="0"/>
              <a:t>increased versus </a:t>
            </a:r>
            <a:r>
              <a:rPr lang="en-US" sz="1400" dirty="0" smtClean="0"/>
              <a:t>2013.  </a:t>
            </a:r>
            <a:r>
              <a:rPr lang="en-US" sz="1400" dirty="0"/>
              <a:t>Around one third of </a:t>
            </a:r>
            <a:r>
              <a:rPr lang="en-US" sz="1400" dirty="0" smtClean="0"/>
              <a:t>students </a:t>
            </a:r>
            <a:r>
              <a:rPr lang="en-US" sz="1400" dirty="0"/>
              <a:t>report having a fair amount of knowledge about the Professional Engineers Act of Ontario, significantly higher than last </a:t>
            </a:r>
            <a:r>
              <a:rPr lang="en-US" sz="1400" dirty="0" smtClean="0"/>
              <a:t>year (35% vs. 24% in 2013), </a:t>
            </a:r>
            <a:r>
              <a:rPr lang="en-US" sz="1400" dirty="0"/>
              <a:t>while fewer than half </a:t>
            </a:r>
            <a:r>
              <a:rPr lang="en-US" sz="1400" dirty="0" smtClean="0"/>
              <a:t>say </a:t>
            </a:r>
            <a:r>
              <a:rPr lang="en-US" sz="1400" dirty="0"/>
              <a:t>they know just a little, significantly lower than in </a:t>
            </a:r>
            <a:r>
              <a:rPr lang="en-US" sz="1400" dirty="0" smtClean="0"/>
              <a:t>2013 (47% vs. 55% in 2013) </a:t>
            </a:r>
            <a:r>
              <a:rPr lang="en-US" sz="1400" dirty="0"/>
              <a:t>and only 4% say they have a lot of knowledge of the Act. </a:t>
            </a:r>
            <a:endParaRPr lang="en-US" dirty="0"/>
          </a:p>
          <a:p>
            <a:pPr>
              <a:lnSpc>
                <a:spcPct val="100000"/>
              </a:lnSpc>
              <a:spcBef>
                <a:spcPts val="0"/>
              </a:spcBef>
              <a:spcAft>
                <a:spcPts val="600"/>
              </a:spcAft>
            </a:pPr>
            <a:r>
              <a:rPr lang="en-US" sz="1400" dirty="0" smtClean="0"/>
              <a:t>Further, at four </a:t>
            </a:r>
            <a:r>
              <a:rPr lang="en-US" sz="1400" dirty="0"/>
              <a:t>in ten (39%) students </a:t>
            </a:r>
            <a:r>
              <a:rPr lang="en-US" sz="1400" dirty="0" smtClean="0"/>
              <a:t>are more likely to report having </a:t>
            </a:r>
            <a:r>
              <a:rPr lang="en-US" sz="1400" dirty="0"/>
              <a:t>ever attended a seminar or workshop given by a PEO </a:t>
            </a:r>
            <a:r>
              <a:rPr lang="en-US" sz="1400" dirty="0" smtClean="0"/>
              <a:t>representative than </a:t>
            </a:r>
            <a:r>
              <a:rPr lang="en-US" sz="1400" dirty="0"/>
              <a:t>in </a:t>
            </a:r>
            <a:r>
              <a:rPr lang="en-US" sz="1400" dirty="0" smtClean="0"/>
              <a:t>2013 (32%).</a:t>
            </a:r>
            <a:endParaRPr lang="en-US" sz="1400" dirty="0"/>
          </a:p>
          <a:p>
            <a:pPr>
              <a:lnSpc>
                <a:spcPct val="100000"/>
              </a:lnSpc>
              <a:spcBef>
                <a:spcPts val="0"/>
              </a:spcBef>
              <a:spcAft>
                <a:spcPts val="600"/>
              </a:spcAft>
            </a:pPr>
            <a:endParaRPr lang="en-US" sz="1400" dirty="0"/>
          </a:p>
          <a:p>
            <a:pPr fontAlgn="auto">
              <a:lnSpc>
                <a:spcPct val="100000"/>
              </a:lnSpc>
              <a:spcBef>
                <a:spcPts val="0"/>
              </a:spcBef>
              <a:spcAft>
                <a:spcPts val="600"/>
              </a:spcAft>
              <a:defRPr/>
            </a:pPr>
            <a:endParaRPr lang="en-US" sz="1400" dirty="0" smtClean="0"/>
          </a:p>
          <a:p>
            <a:pPr fontAlgn="auto">
              <a:lnSpc>
                <a:spcPct val="100000"/>
              </a:lnSpc>
              <a:spcBef>
                <a:spcPts val="0"/>
              </a:spcBef>
              <a:spcAft>
                <a:spcPts val="600"/>
              </a:spcAft>
              <a:buNone/>
              <a:defRPr/>
            </a:pPr>
            <a:endParaRPr lang="en-US" sz="1200" dirty="0" smtClean="0"/>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838201" y="119063"/>
            <a:ext cx="5926282" cy="554037"/>
          </a:xfrm>
          <a:noFill/>
          <a:ln>
            <a:miter lim="800000"/>
            <a:headEnd/>
            <a:tailEnd/>
          </a:ln>
        </p:spPr>
        <p:txBody>
          <a:bodyPr vert="horz" numCol="1" compatLnSpc="1">
            <a:prstTxWarp prst="textNoShape">
              <a:avLst/>
            </a:prstTxWarp>
          </a:bodyPr>
          <a:lstStyle/>
          <a:p>
            <a:r>
              <a:rPr lang="en-CA" sz="2400" dirty="0" smtClean="0"/>
              <a:t>SMP Association &amp; Intention to Pursue Engineering Career - Tracking</a:t>
            </a:r>
            <a:endParaRPr lang="en-US" sz="2400" dirty="0" smtClean="0"/>
          </a:p>
        </p:txBody>
      </p:sp>
      <p:sp>
        <p:nvSpPr>
          <p:cNvPr id="93187" name="Content Placeholder 6"/>
          <p:cNvSpPr>
            <a:spLocks noGrp="1"/>
          </p:cNvSpPr>
          <p:nvPr>
            <p:ph idx="1"/>
          </p:nvPr>
        </p:nvSpPr>
        <p:spPr bwMode="auto">
          <a:xfrm>
            <a:off x="296669" y="716005"/>
            <a:ext cx="8635458"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who are currently a member of PEO’s Student Membership Program and those who are interested in becoming a member continue to be significantly more likely to say that they definitely intend to pursue a career in the engineering field than those who are not interested or have never heard of the program. </a:t>
            </a:r>
            <a:endParaRPr lang="en-US" dirty="0" smtClean="0"/>
          </a:p>
        </p:txBody>
      </p:sp>
      <p:sp>
        <p:nvSpPr>
          <p:cNvPr id="9318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3C6F0E5-1A3D-4E3D-BE8B-2A16FC1485A7}" type="slidenum">
              <a:rPr lang="en-US"/>
              <a:pPr/>
              <a:t>60</a:t>
            </a:fld>
            <a:endParaRPr lang="en-US" dirty="0"/>
          </a:p>
        </p:txBody>
      </p:sp>
      <p:graphicFrame>
        <p:nvGraphicFramePr>
          <p:cNvPr id="51362" name="Group 162"/>
          <p:cNvGraphicFramePr>
            <a:graphicFrameLocks noGrp="1"/>
          </p:cNvGraphicFramePr>
          <p:nvPr>
            <p:extLst>
              <p:ext uri="{D42A27DB-BD31-4B8C-83A1-F6EECF244321}">
                <p14:modId xmlns:p14="http://schemas.microsoft.com/office/powerpoint/2010/main" val="2776226726"/>
              </p:ext>
            </p:extLst>
          </p:nvPr>
        </p:nvGraphicFramePr>
        <p:xfrm>
          <a:off x="74143" y="1507814"/>
          <a:ext cx="8995720" cy="4250434"/>
        </p:xfrm>
        <a:graphic>
          <a:graphicData uri="http://schemas.openxmlformats.org/drawingml/2006/table">
            <a:tbl>
              <a:tblPr/>
              <a:tblGrid>
                <a:gridCol w="683688"/>
                <a:gridCol w="412174"/>
                <a:gridCol w="412174"/>
                <a:gridCol w="537386"/>
                <a:gridCol w="480793"/>
                <a:gridCol w="472943"/>
                <a:gridCol w="476867"/>
                <a:gridCol w="434920"/>
                <a:gridCol w="434920"/>
                <a:gridCol w="425887"/>
                <a:gridCol w="491590"/>
                <a:gridCol w="555075"/>
                <a:gridCol w="471605"/>
                <a:gridCol w="412130"/>
                <a:gridCol w="412130"/>
                <a:gridCol w="430843"/>
                <a:gridCol w="483531"/>
                <a:gridCol w="510147"/>
                <a:gridCol w="456917"/>
              </a:tblGrid>
              <a:tr h="3997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lumMod val="50000"/>
                            </a:schemeClr>
                          </a:solidFill>
                          <a:effectLst/>
                          <a:latin typeface="+mj-lt"/>
                        </a:rPr>
                        <a:t>MEMBER</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lumMod val="50000"/>
                          </a:schemeClr>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tx1">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accent1">
                              <a:lumMod val="50000"/>
                            </a:schemeClr>
                          </a:solidFill>
                          <a:effectLst/>
                          <a:latin typeface="+mj-lt"/>
                        </a:rPr>
                        <a:t>INTERESTED</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accent1">
                            <a:lumMod val="50000"/>
                          </a:schemeClr>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accent1">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2">
                              <a:lumMod val="50000"/>
                            </a:schemeClr>
                          </a:solidFill>
                          <a:effectLst/>
                          <a:latin typeface="+mj-lt"/>
                        </a:rPr>
                        <a:t>NOT INTERESTED /</a:t>
                      </a:r>
                      <a:br>
                        <a:rPr kumimoji="0" lang="en-US" sz="1100" b="1" i="0" u="none" strike="noStrike" cap="none" normalizeH="0" baseline="0" dirty="0" smtClean="0">
                          <a:ln>
                            <a:noFill/>
                          </a:ln>
                          <a:solidFill>
                            <a:schemeClr val="bg2">
                              <a:lumMod val="50000"/>
                            </a:schemeClr>
                          </a:solidFill>
                          <a:effectLst/>
                          <a:latin typeface="+mj-lt"/>
                        </a:rPr>
                      </a:br>
                      <a:r>
                        <a:rPr kumimoji="0" lang="en-US" sz="1100" b="1" i="0" u="none" strike="noStrike" cap="none" normalizeH="0" baseline="0" dirty="0" smtClean="0">
                          <a:ln>
                            <a:noFill/>
                          </a:ln>
                          <a:solidFill>
                            <a:schemeClr val="bg2">
                              <a:lumMod val="50000"/>
                            </a:schemeClr>
                          </a:solidFill>
                          <a:effectLst/>
                          <a:latin typeface="+mj-lt"/>
                        </a:rPr>
                        <a:t>NEVER HEARD OF</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bg2">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bg2">
                            <a:lumMod val="50000"/>
                          </a:schemeClr>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3983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3983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marT="18288" marB="18288"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2014</a:t>
                      </a:r>
                    </a:p>
                  </a:txBody>
                  <a:tcPr marL="9144" marR="9144" marT="18288" marB="18288"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Definitely</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(n=156)</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(n=215)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(n=223)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(n=126)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(n=140)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bg1"/>
                          </a:solidFill>
                          <a:effectLst/>
                          <a:latin typeface="+mj-lt"/>
                          <a:ea typeface="+mn-ea"/>
                          <a:cs typeface="+mn-cs"/>
                        </a:rPr>
                        <a:t>(</a:t>
                      </a:r>
                      <a:r>
                        <a:rPr kumimoji="0" lang="en-CA" sz="700" b="0" i="0" u="none" strike="noStrike" kern="1200" cap="none" normalizeH="0" baseline="0" dirty="0" smtClean="0">
                          <a:ln>
                            <a:noFill/>
                          </a:ln>
                          <a:solidFill>
                            <a:schemeClr val="tx1"/>
                          </a:solidFill>
                          <a:effectLst/>
                          <a:latin typeface="+mj-lt"/>
                          <a:ea typeface="+mn-ea"/>
                          <a:cs typeface="+mn-cs"/>
                        </a:rPr>
                        <a:t>n=140</a:t>
                      </a:r>
                      <a:r>
                        <a:rPr kumimoji="0" lang="en-CA" sz="700" b="0" i="0" u="none" strike="noStrike" kern="1200" cap="none" normalizeH="0" baseline="0" dirty="0" smtClean="0">
                          <a:ln>
                            <a:noFill/>
                          </a:ln>
                          <a:solidFill>
                            <a:schemeClr val="bg1"/>
                          </a:solidFill>
                          <a:effectLst/>
                          <a:latin typeface="+mj-lt"/>
                          <a:ea typeface="+mn-ea"/>
                          <a:cs typeface="+mn-cs"/>
                        </a:rPr>
                        <a:t>)</a:t>
                      </a:r>
                      <a:endParaRPr kumimoji="0" lang="en-US" sz="700" b="0" i="0" u="none" strike="noStrike" kern="1200" cap="none" normalizeH="0" baseline="0" dirty="0" smtClean="0">
                        <a:ln>
                          <a:noFill/>
                        </a:ln>
                        <a:solidFill>
                          <a:schemeClr val="bg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(n=133)</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(n=200)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(n=162)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(n=148)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(n=113)</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(n=244)</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(n=275)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(n=326)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(n=196)</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63%C</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71%C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66%C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57%C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 C</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60%C</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63%C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66%C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64%C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59% C</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50%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44%</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Probably</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(n=74)</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(n=69)</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(n=96)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(n=81)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(n=76)</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(n=81)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(n=70)</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(n=192)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(n=247)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(n=187)</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30%</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23%</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41%</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34%</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32%A</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39%A</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43%AB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197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Probably</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(n=14)</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(n=17)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mn-lt"/>
                          <a:ea typeface="+mn-ea"/>
                          <a:cs typeface="+mn-cs"/>
                        </a:rPr>
                        <a:t>(n=13)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mj-lt"/>
                        </a:rPr>
                        <a:t>(n=10)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(n=14)</a:t>
                      </a:r>
                      <a:endParaRPr kumimoji="0" lang="en-US" sz="8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mj-lt"/>
                          <a:ea typeface="+mn-ea"/>
                          <a:cs typeface="+mn-cs"/>
                        </a:rPr>
                        <a:t>12)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kern="1200" cap="none" normalizeH="0" baseline="0" dirty="0" smtClean="0">
                          <a:ln>
                            <a:noFill/>
                          </a:ln>
                          <a:solidFill>
                            <a:schemeClr val="tx1"/>
                          </a:solidFill>
                          <a:effectLst/>
                          <a:latin typeface="+mj-lt"/>
                          <a:ea typeface="+mn-ea"/>
                          <a:cs typeface="+mn-cs"/>
                        </a:rPr>
                        <a:t>(n=10)</a:t>
                      </a:r>
                      <a:endParaRPr kumimoji="0" lang="en-US" sz="8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(n=48)</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(n=50)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(n=49)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(n=56)</a:t>
                      </a:r>
                      <a:endParaRPr kumimoji="0" lang="en-US" sz="8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4%</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a:t>
                      </a:r>
                      <a:endParaRPr kumimoji="0" lang="en-US" sz="1050" b="1" i="0" u="none" strike="noStrike" cap="none" normalizeH="0" baseline="0" dirty="0" smtClean="0">
                        <a:ln>
                          <a:noFill/>
                        </a:ln>
                        <a:solidFill>
                          <a:srgbClr val="CC0000"/>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10%</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13%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1865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Definitely</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(n=0)</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(n=7)</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Top 2 Box Yes</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(n=230)</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(n=264)</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(n=319)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(n=207)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(n=212)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(n=249)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(n=209)</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(n=272)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(n=288)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(n=243)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(n=247)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(n=183)</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(n=436)</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(n=522)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(n=535)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(n=383)</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94%C</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94%C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93%</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95%C</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95%</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89%</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86%</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1865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Low 2 Box No</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(n=16)</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(n=10)</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(n=55)</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(n=63)</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7%</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5%</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11%AB</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10%AB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14% AB</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93344" name="Text Box 718"/>
          <p:cNvSpPr txBox="1">
            <a:spLocks noChangeArrowheads="1"/>
          </p:cNvSpPr>
          <p:nvPr/>
        </p:nvSpPr>
        <p:spPr bwMode="auto">
          <a:xfrm>
            <a:off x="780584" y="6055714"/>
            <a:ext cx="8062332" cy="246221"/>
          </a:xfrm>
          <a:prstGeom prst="rect">
            <a:avLst/>
          </a:prstGeom>
          <a:solidFill>
            <a:schemeClr val="bg1"/>
          </a:solidFill>
          <a:ln w="25400" algn="ctr">
            <a:noFill/>
            <a:miter lim="800000"/>
            <a:headEnd/>
            <a:tailEnd/>
          </a:ln>
        </p:spPr>
        <p:txBody>
          <a:bodyPr wrap="square">
            <a:spAutoFit/>
          </a:bodyPr>
          <a:lstStyle/>
          <a:p>
            <a:r>
              <a:rPr lang="en-CA" sz="1000" dirty="0">
                <a:solidFill>
                  <a:schemeClr val="tx1"/>
                </a:solidFill>
              </a:rPr>
              <a:t>Intentions to Pursue Career within the Engineering Field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838200" y="119063"/>
            <a:ext cx="5801591" cy="554037"/>
          </a:xfrm>
          <a:noFill/>
          <a:ln>
            <a:miter lim="800000"/>
            <a:headEnd/>
            <a:tailEnd/>
          </a:ln>
        </p:spPr>
        <p:txBody>
          <a:bodyPr vert="horz" numCol="1" compatLnSpc="1">
            <a:prstTxWarp prst="textNoShape">
              <a:avLst/>
            </a:prstTxWarp>
          </a:bodyPr>
          <a:lstStyle/>
          <a:p>
            <a:r>
              <a:rPr lang="en-US" sz="2400" dirty="0" smtClean="0"/>
              <a:t>SMP Association &amp; Intention to Apply for Licensure </a:t>
            </a:r>
            <a:r>
              <a:rPr lang="en-CA" sz="2400" dirty="0" smtClean="0"/>
              <a:t>- Tracking</a:t>
            </a:r>
            <a:endParaRPr lang="en-US" sz="2400" dirty="0" smtClean="0"/>
          </a:p>
        </p:txBody>
      </p:sp>
      <p:sp>
        <p:nvSpPr>
          <p:cNvPr id="94211" name="Content Placeholder 6"/>
          <p:cNvSpPr>
            <a:spLocks noGrp="1"/>
          </p:cNvSpPr>
          <p:nvPr>
            <p:ph idx="1"/>
          </p:nvPr>
        </p:nvSpPr>
        <p:spPr bwMode="auto">
          <a:xfrm>
            <a:off x="390664" y="686193"/>
            <a:ext cx="8227811"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Similarly, students who are currently a SMP member or are interested in the SMP are most likely to say they intend to apply for licensure and significantly more likely to do so compared to those who are not interested/ have not heard of the program.   </a:t>
            </a:r>
          </a:p>
        </p:txBody>
      </p:sp>
      <p:sp>
        <p:nvSpPr>
          <p:cNvPr id="94212"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EC8CDA-F2B7-495A-8E12-8E56AA0B8455}" type="slidenum">
              <a:rPr lang="en-US"/>
              <a:pPr/>
              <a:t>61</a:t>
            </a:fld>
            <a:endParaRPr lang="en-US" dirty="0"/>
          </a:p>
        </p:txBody>
      </p:sp>
      <p:graphicFrame>
        <p:nvGraphicFramePr>
          <p:cNvPr id="1567929" name="Group 185"/>
          <p:cNvGraphicFramePr>
            <a:graphicFrameLocks noGrp="1"/>
          </p:cNvGraphicFramePr>
          <p:nvPr>
            <p:extLst>
              <p:ext uri="{D42A27DB-BD31-4B8C-83A1-F6EECF244321}">
                <p14:modId xmlns:p14="http://schemas.microsoft.com/office/powerpoint/2010/main" val="4037452412"/>
              </p:ext>
            </p:extLst>
          </p:nvPr>
        </p:nvGraphicFramePr>
        <p:xfrm>
          <a:off x="80560" y="1387554"/>
          <a:ext cx="8935841" cy="4513478"/>
        </p:xfrm>
        <a:graphic>
          <a:graphicData uri="http://schemas.openxmlformats.org/drawingml/2006/table">
            <a:tbl>
              <a:tblPr/>
              <a:tblGrid>
                <a:gridCol w="826301"/>
                <a:gridCol w="450530"/>
                <a:gridCol w="450530"/>
                <a:gridCol w="450530"/>
                <a:gridCol w="450530"/>
                <a:gridCol w="450530"/>
                <a:gridCol w="450530"/>
                <a:gridCol w="450530"/>
                <a:gridCol w="450530"/>
                <a:gridCol w="450530"/>
                <a:gridCol w="450530"/>
                <a:gridCol w="450530"/>
                <a:gridCol w="450530"/>
                <a:gridCol w="450530"/>
                <a:gridCol w="450530"/>
                <a:gridCol w="450530"/>
                <a:gridCol w="450530"/>
                <a:gridCol w="450530"/>
                <a:gridCol w="450530"/>
              </a:tblGrid>
              <a:tr h="313646">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lumMod val="50000"/>
                            </a:schemeClr>
                          </a:solidFill>
                          <a:effectLst/>
                          <a:latin typeface="+mj-lt"/>
                        </a:rPr>
                        <a:t>MEMBER</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tx1">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accent1">
                              <a:lumMod val="50000"/>
                            </a:schemeClr>
                          </a:solidFill>
                          <a:effectLst/>
                          <a:latin typeface="+mj-lt"/>
                        </a:rPr>
                        <a:t>INTERESTED</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accent1">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2">
                              <a:lumMod val="50000"/>
                            </a:schemeClr>
                          </a:solidFill>
                          <a:effectLst/>
                          <a:latin typeface="+mj-lt"/>
                        </a:rPr>
                        <a:t>NOT INTERESTED/</a:t>
                      </a:r>
                      <a:br>
                        <a:rPr kumimoji="0" lang="en-US" sz="1050" b="1" i="0" u="none" strike="noStrike" cap="none" normalizeH="0" baseline="0" dirty="0" smtClean="0">
                          <a:ln>
                            <a:noFill/>
                          </a:ln>
                          <a:solidFill>
                            <a:schemeClr val="tx2">
                              <a:lumMod val="50000"/>
                            </a:schemeClr>
                          </a:solidFill>
                          <a:effectLst/>
                          <a:latin typeface="+mj-lt"/>
                        </a:rPr>
                      </a:br>
                      <a:r>
                        <a:rPr kumimoji="0" lang="en-US" sz="1050" b="1" i="0" u="none" strike="noStrike" cap="none" normalizeH="0" baseline="0" dirty="0" smtClean="0">
                          <a:ln>
                            <a:noFill/>
                          </a:ln>
                          <a:solidFill>
                            <a:schemeClr val="tx2">
                              <a:lumMod val="50000"/>
                            </a:schemeClr>
                          </a:solidFill>
                          <a:effectLst/>
                          <a:latin typeface="+mj-lt"/>
                        </a:rPr>
                        <a:t>NEVER HEARD OF</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tx2">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tx2">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250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250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Definitely</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(n=142)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(n=186)</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(n=194)</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(n=120)</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(n=116)</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(n=118)</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(n=129)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(n=156)</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(n=151)</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(n=148)</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(n=114)</a:t>
                      </a:r>
                      <a:endParaRPr kumimoji="0" lang="en-US" sz="700" b="0" i="0" u="none" strike="noStrike" cap="none" normalizeH="0" baseline="0" dirty="0" smtClean="0">
                        <a:ln>
                          <a:noFill/>
                        </a:ln>
                        <a:solidFill>
                          <a:schemeClr val="tx2"/>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(n=220)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(n=173)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(n=158)</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58%C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62%C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57%C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55%C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44%</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58%C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54%C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60%C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59% AC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36%</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36%</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35%</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Probably</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(n=70)</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(n=77)</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(n=97)</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(n=66)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(n=64)</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(n=104)</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(n=62)</a:t>
                      </a:r>
                      <a:endParaRPr kumimoji="0" lang="en-US" sz="7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(n=188)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(n=155)</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(n=170)</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12507">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29%</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29%</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29%</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39%</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31%</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32%A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34%</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7708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Probably</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mj-lt"/>
                        </a:rPr>
                        <a:t>(n=15)</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(n=16)</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mj-lt"/>
                          <a:ea typeface="+mn-ea"/>
                          <a:cs typeface="+mn-cs"/>
                        </a:rPr>
                        <a:t>6)</a:t>
                      </a:r>
                      <a:endParaRPr kumimoji="0" lang="en-US" sz="8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(n=12)</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2"/>
                          </a:solidFill>
                          <a:effectLst/>
                          <a:latin typeface="+mj-lt"/>
                        </a:rPr>
                        <a:t>(n=3)</a:t>
                      </a:r>
                      <a:endParaRPr kumimoji="0" lang="en-US" sz="8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(n=54)</a:t>
                      </a:r>
                      <a:endParaRPr kumimoji="0" lang="en-US" sz="8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7%</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2%</a:t>
                      </a:r>
                      <a:endParaRPr kumimoji="0" lang="en-US" sz="1050" b="1" i="0" u="none" strike="noStrike" cap="none" normalizeH="0" baseline="0" dirty="0" smtClean="0">
                        <a:ln>
                          <a:noFill/>
                        </a:ln>
                        <a:solidFill>
                          <a:srgbClr val="CC0000"/>
                        </a:solidFill>
                        <a:effectLst/>
                        <a:latin typeface="+mj-lt"/>
                        <a:sym typeface="Wingdings" pitchFamily="2" charset="2"/>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15%AB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13%AB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15%AB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15%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16% AB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AB</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Definitely</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(n=4)</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(n=6)</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(n=1)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(n=26)</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12507">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0%</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DK/ Unsure</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(n=11)</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mj-lt"/>
                        </a:rPr>
                        <a:t>(n=21)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(n=17)</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(n=13)</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(n=79)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(n=57)</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(n=49)</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12%AB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14%AB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10%A</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Top 2 Box Yes</a:t>
                      </a:r>
                    </a:p>
                  </a:txBody>
                  <a:tcPr marL="9144" marR="9144" marT="27432" marB="27432"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(n=212)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(n=263)</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(n=291)</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(n=186)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(n=180)</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(n=222)</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(n=201)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(n=229)</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(n=225)</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(n=176)</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(n=337)</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(n=408)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428)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(n=328)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(n=274)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(n=328)</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86%C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87%C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86%C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85%C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81%</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83% 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91%C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90%C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92%AC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91%AC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88%</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70%</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68%</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74%</a:t>
                      </a:r>
                    </a:p>
                  </a:txBody>
                  <a:tcPr marL="9144" marR="9144" marT="27432" marB="27432"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Low 2 Box No</a:t>
                      </a:r>
                    </a:p>
                  </a:txBody>
                  <a:tcPr marL="9144" marR="9144" marT="27432" marB="27432"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(n=28)</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(n=32)</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(n=21)</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(n=25)</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a:t>
                      </a:r>
                      <a:r>
                        <a:rPr kumimoji="0" lang="en-US" sz="700" b="0" i="0" u="none" strike="noStrike" kern="1200" cap="none" normalizeH="0" baseline="0" dirty="0" smtClean="0">
                          <a:ln>
                            <a:noFill/>
                          </a:ln>
                          <a:solidFill>
                            <a:schemeClr val="bg1"/>
                          </a:solidFill>
                          <a:effectLst/>
                          <a:latin typeface="+mj-lt"/>
                          <a:ea typeface="+mn-ea"/>
                          <a:cs typeface="+mn-cs"/>
                        </a:rPr>
                        <a:t>)</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(n=4)</a:t>
                      </a:r>
                      <a:endParaRPr kumimoji="0" lang="en-US" sz="7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(n=98)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(n=84)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(n=69)</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9%B</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9%B</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9%B</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19%AB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16%AB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21% AB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 AB</a:t>
                      </a:r>
                    </a:p>
                  </a:txBody>
                  <a:tcPr marL="9144" marR="9144" marT="27432" marB="27432"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94388" name="Text Box 139"/>
          <p:cNvSpPr txBox="1">
            <a:spLocks noChangeArrowheads="1"/>
          </p:cNvSpPr>
          <p:nvPr/>
        </p:nvSpPr>
        <p:spPr bwMode="auto">
          <a:xfrm>
            <a:off x="-31237" y="6476437"/>
            <a:ext cx="6559624" cy="253916"/>
          </a:xfrm>
          <a:prstGeom prst="rect">
            <a:avLst/>
          </a:prstGeom>
          <a:solidFill>
            <a:schemeClr val="bg1"/>
          </a:solidFill>
          <a:ln w="25400" algn="ctr">
            <a:noFill/>
            <a:miter lim="800000"/>
            <a:headEnd/>
            <a:tailEnd/>
          </a:ln>
        </p:spPr>
        <p:txBody>
          <a:bodyPr wrap="square">
            <a:spAutoFit/>
          </a:bodyPr>
          <a:lstStyle/>
          <a:p>
            <a:pPr algn="r"/>
            <a:r>
              <a:rPr lang="en-CA" sz="105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PEO Seminar/ Workshop Attendance</a:t>
            </a:r>
          </a:p>
        </p:txBody>
      </p:sp>
      <p:sp>
        <p:nvSpPr>
          <p:cNvPr id="9523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B292123-3730-4447-925E-23964817212C}" type="slidenum">
              <a:rPr lang="en-US"/>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838201" y="119063"/>
            <a:ext cx="6726382" cy="554037"/>
          </a:xfrm>
          <a:noFill/>
          <a:ln>
            <a:miter lim="800000"/>
            <a:headEnd/>
            <a:tailEnd/>
          </a:ln>
        </p:spPr>
        <p:txBody>
          <a:bodyPr vert="horz" numCol="1" compatLnSpc="1">
            <a:prstTxWarp prst="textNoShape">
              <a:avLst/>
            </a:prstTxWarp>
          </a:bodyPr>
          <a:lstStyle/>
          <a:p>
            <a:r>
              <a:rPr lang="en-CA" sz="2400" dirty="0" smtClean="0"/>
              <a:t>PEO Workshop/Seminar Attendance &amp; Intention to Pursue Engineering Career - Tracking</a:t>
            </a:r>
            <a:endParaRPr lang="en-US" sz="2400" dirty="0" smtClean="0"/>
          </a:p>
        </p:txBody>
      </p:sp>
      <p:sp>
        <p:nvSpPr>
          <p:cNvPr id="96259" name="Content Placeholder 6"/>
          <p:cNvSpPr>
            <a:spLocks noGrp="1"/>
          </p:cNvSpPr>
          <p:nvPr>
            <p:ph idx="1"/>
          </p:nvPr>
        </p:nvSpPr>
        <p:spPr bwMode="auto">
          <a:xfrm>
            <a:off x="352424" y="867976"/>
            <a:ext cx="850164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who have attended a PEO workshop/seminar are no more likely to intend to pursue a career within the Engineering profession than those who haven’t.  </a:t>
            </a:r>
          </a:p>
        </p:txBody>
      </p:sp>
      <p:sp>
        <p:nvSpPr>
          <p:cNvPr id="9626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42EA3C5F-D7D7-4600-A92A-51AE72AC6B3A}" type="slidenum">
              <a:rPr lang="en-US"/>
              <a:pPr/>
              <a:t>63</a:t>
            </a:fld>
            <a:endParaRPr lang="en-US" dirty="0"/>
          </a:p>
        </p:txBody>
      </p:sp>
      <p:graphicFrame>
        <p:nvGraphicFramePr>
          <p:cNvPr id="1570955" name="Group 139"/>
          <p:cNvGraphicFramePr>
            <a:graphicFrameLocks noGrp="1"/>
          </p:cNvGraphicFramePr>
          <p:nvPr>
            <p:extLst>
              <p:ext uri="{D42A27DB-BD31-4B8C-83A1-F6EECF244321}">
                <p14:modId xmlns:p14="http://schemas.microsoft.com/office/powerpoint/2010/main" val="1959446532"/>
              </p:ext>
            </p:extLst>
          </p:nvPr>
        </p:nvGraphicFramePr>
        <p:xfrm>
          <a:off x="234174" y="1631795"/>
          <a:ext cx="8720269" cy="3794760"/>
        </p:xfrm>
        <a:graphic>
          <a:graphicData uri="http://schemas.openxmlformats.org/drawingml/2006/table">
            <a:tbl>
              <a:tblPr/>
              <a:tblGrid>
                <a:gridCol w="1039813"/>
                <a:gridCol w="640038"/>
                <a:gridCol w="640038"/>
                <a:gridCol w="640038"/>
                <a:gridCol w="640038"/>
                <a:gridCol w="640038"/>
                <a:gridCol w="640038"/>
                <a:gridCol w="640038"/>
                <a:gridCol w="640038"/>
                <a:gridCol w="640038"/>
                <a:gridCol w="640038"/>
                <a:gridCol w="640038"/>
                <a:gridCol w="640038"/>
              </a:tblGrid>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333399"/>
                          </a:solidFill>
                          <a:effectLst/>
                          <a:latin typeface="Arial" charset="0"/>
                        </a:rPr>
                        <a:t>HAS ATTENDED A PEO </a:t>
                      </a:r>
                      <a:br>
                        <a:rPr kumimoji="0" lang="en-US" sz="1100" b="1" i="0" u="none" strike="noStrike" cap="none" normalizeH="0" baseline="0" dirty="0" smtClean="0">
                          <a:ln>
                            <a:noFill/>
                          </a:ln>
                          <a:solidFill>
                            <a:srgbClr val="333399"/>
                          </a:solidFill>
                          <a:effectLst/>
                          <a:latin typeface="Arial" charset="0"/>
                        </a:rPr>
                      </a:br>
                      <a:r>
                        <a:rPr kumimoji="0" lang="en-US" sz="11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339999"/>
                          </a:solidFill>
                          <a:effectLst/>
                          <a:latin typeface="Arial" charset="0"/>
                        </a:rPr>
                        <a:t>HAS NOT ATTENDED A PEO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rgbClr val="333399"/>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kern="1200" cap="none" normalizeH="0" baseline="0" dirty="0" smtClean="0">
                          <a:ln>
                            <a:noFill/>
                          </a:ln>
                          <a:solidFill>
                            <a:srgbClr val="339999"/>
                          </a:solidFill>
                          <a:effectLst/>
                          <a:latin typeface="Arial" charset="0"/>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kern="1200" cap="none" normalizeH="0" baseline="0" dirty="0" smtClean="0">
                        <a:ln>
                          <a:noFill/>
                        </a:ln>
                        <a:solidFill>
                          <a:srgbClr val="339999"/>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Yes, Definitely</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(n=216)</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(n=237)</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234)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(n=181)</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(n=178)</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(n=142)</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(n=298)</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(n=404)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489)</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(n=319)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(n=286)</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(n=283)</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63%B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60%</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54%</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50%</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61%</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50%</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Yes, Probably</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124)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(n=119)</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(n=123)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(n=118)</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(n=203)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244)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(n=179)</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(n=226)</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32%</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37%</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38%</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42%</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37%</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37%A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40%</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No, Probably</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25)</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(n=20)</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(n=22)</a:t>
                      </a:r>
                      <a:endParaRPr kumimoji="0" lang="en-US" sz="9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(n=39)</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54)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(n=43)</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(n=53)</a:t>
                      </a:r>
                      <a:endParaRPr kumimoji="0" lang="en-US" sz="9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8%</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9%</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No, Definitely</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9)</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(n=4)</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a:t>
                      </a: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12)</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(n=9)</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(n=9)</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a:txBody>
                  <a:tcP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&lt;1%</a:t>
                      </a:r>
                    </a:p>
                  </a:txBody>
                  <a:tcP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a:t>
                      </a: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Top 2 Box Yes</a:t>
                      </a:r>
                    </a:p>
                  </a:txBody>
                  <a:tcPr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(n=333)</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(n=351)</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358)</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(n=300)</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(n=301)</a:t>
                      </a:r>
                    </a:p>
                  </a:txBody>
                  <a:tcPr anchor="b"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(n=260)</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Arial" charset="0"/>
                          <a:ea typeface="+mn-ea"/>
                          <a:cs typeface="+mn-cs"/>
                        </a:rPr>
                        <a:t>(n=501)</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Arial" charset="0"/>
                          <a:ea typeface="+mn-ea"/>
                          <a:cs typeface="+mn-cs"/>
                        </a:rPr>
                        <a:t>(n=676)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733)</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(n=531)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(n=465)</a:t>
                      </a:r>
                    </a:p>
                  </a:txBody>
                  <a:tcPr anchor="b"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(n=509)</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90%</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93%</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93%</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92%</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92%</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89%</a:t>
                      </a:r>
                    </a:p>
                  </a:txBody>
                  <a:tcP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Low 2 Box No</a:t>
                      </a:r>
                    </a:p>
                  </a:txBody>
                  <a:tcPr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(n=36)</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(n=27)</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(n=24)</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(n=26)</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(n=23)</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(n=42)</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(n=56)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66)</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(n=52)</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(n=62)</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a:txBody>
                  <a:tcP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a:t>
                      </a:r>
                    </a:p>
                  </a:txBody>
                  <a:tcP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96373" name="Text Box 140"/>
          <p:cNvSpPr txBox="1">
            <a:spLocks noChangeArrowheads="1"/>
          </p:cNvSpPr>
          <p:nvPr/>
        </p:nvSpPr>
        <p:spPr bwMode="auto">
          <a:xfrm>
            <a:off x="0" y="5716551"/>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400" dirty="0" smtClean="0"/>
              <a:t>PEO Workshop/Seminar Attendance &amp; Intention to Apply for Licensure - Tracking</a:t>
            </a:r>
            <a:endParaRPr lang="en-US" sz="2400" dirty="0" smtClean="0"/>
          </a:p>
        </p:txBody>
      </p:sp>
      <p:sp>
        <p:nvSpPr>
          <p:cNvPr id="97283" name="Content Placeholder 6"/>
          <p:cNvSpPr>
            <a:spLocks noGrp="1"/>
          </p:cNvSpPr>
          <p:nvPr>
            <p:ph idx="1"/>
          </p:nvPr>
        </p:nvSpPr>
        <p:spPr bwMode="auto">
          <a:xfrm>
            <a:off x="274366" y="929112"/>
            <a:ext cx="8480752" cy="38779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en-CA" sz="1400" dirty="0" smtClean="0"/>
              <a:t>Similarly, students who say they have attended a workshop/ seminar given by a representative from PEO are no more likely to say they intend to apply for their </a:t>
            </a:r>
            <a:r>
              <a:rPr lang="en-CA" sz="1400" dirty="0" err="1" smtClean="0"/>
              <a:t>P.Eng</a:t>
            </a:r>
            <a:r>
              <a:rPr lang="en-CA" sz="1400" dirty="0" smtClean="0"/>
              <a:t>. Licence than those who have not.</a:t>
            </a:r>
            <a:endParaRPr lang="en-CA" sz="1400" dirty="0"/>
          </a:p>
        </p:txBody>
      </p:sp>
      <p:sp>
        <p:nvSpPr>
          <p:cNvPr id="9728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0FF391C-2842-4AE0-872C-C07E324D6FB4}" type="slidenum">
              <a:rPr lang="en-US"/>
              <a:pPr/>
              <a:t>64</a:t>
            </a:fld>
            <a:endParaRPr lang="en-US" dirty="0"/>
          </a:p>
        </p:txBody>
      </p:sp>
      <p:graphicFrame>
        <p:nvGraphicFramePr>
          <p:cNvPr id="55441" name="Group 145"/>
          <p:cNvGraphicFramePr>
            <a:graphicFrameLocks noGrp="1"/>
          </p:cNvGraphicFramePr>
          <p:nvPr>
            <p:extLst>
              <p:ext uri="{D42A27DB-BD31-4B8C-83A1-F6EECF244321}">
                <p14:modId xmlns:p14="http://schemas.microsoft.com/office/powerpoint/2010/main" val="4005696418"/>
              </p:ext>
            </p:extLst>
          </p:nvPr>
        </p:nvGraphicFramePr>
        <p:xfrm>
          <a:off x="479504" y="1695447"/>
          <a:ext cx="8263045" cy="4259310"/>
        </p:xfrm>
        <a:graphic>
          <a:graphicData uri="http://schemas.openxmlformats.org/drawingml/2006/table">
            <a:tbl>
              <a:tblPr/>
              <a:tblGrid>
                <a:gridCol w="1001341"/>
                <a:gridCol w="605142"/>
                <a:gridCol w="605142"/>
                <a:gridCol w="605142"/>
                <a:gridCol w="605142"/>
                <a:gridCol w="605142"/>
                <a:gridCol w="605142"/>
                <a:gridCol w="605142"/>
                <a:gridCol w="605142"/>
                <a:gridCol w="605142"/>
                <a:gridCol w="605142"/>
                <a:gridCol w="605142"/>
                <a:gridCol w="605142"/>
              </a:tblGrid>
              <a:tr h="52154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Arial" charset="0"/>
                        </a:rPr>
                        <a:t>HAS ATTENDED A PEO </a:t>
                      </a:r>
                      <a:br>
                        <a:rPr kumimoji="0" lang="en-US" sz="1100" b="1" i="0" u="none" strike="noStrike" cap="none" normalizeH="0" baseline="0" dirty="0" smtClean="0">
                          <a:ln>
                            <a:noFill/>
                          </a:ln>
                          <a:solidFill>
                            <a:srgbClr val="333399"/>
                          </a:solidFill>
                          <a:effectLst/>
                          <a:latin typeface="Arial" charset="0"/>
                        </a:rPr>
                      </a:br>
                      <a:r>
                        <a:rPr kumimoji="0" lang="en-US" sz="1100" b="1" i="0" u="none" strike="noStrike" cap="none" normalizeH="0" baseline="0" dirty="0" smtClean="0">
                          <a:ln>
                            <a:noFill/>
                          </a:ln>
                          <a:solidFill>
                            <a:srgbClr val="333399"/>
                          </a:solidFill>
                          <a:effectLst/>
                          <a:latin typeface="Arial" charset="0"/>
                        </a:rPr>
                        <a:t>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Arial" charset="0"/>
                        </a:rPr>
                        <a:t>HAS NOT ATTENDED A PEO 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77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77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2010</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2010</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Yes, Definitely</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(n=177)</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(n=211)</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192)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(n=169)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(n=169)</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(n=135)</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(n=257)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(n=226)</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(n=237)</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56%B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52% 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52%</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48%</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44%</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42%</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Yes, Probably</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(n=117)</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(n=105)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133)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(n=102)</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(n=87)</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(n=104)</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243)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(n=169)</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(n=221)</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34%</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31%</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27%</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37%</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33%</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37%</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73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No, Probably</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(n=40)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(n=24)</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34)</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(n=21)</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(n=31)</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(n=23)</a:t>
                      </a:r>
                      <a:endParaRPr kumimoji="0" lang="en-US" sz="9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81)</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(n=70)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(n=57)</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(n=49)</a:t>
                      </a:r>
                      <a:endParaRPr kumimoji="0" lang="en-US" sz="9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a:t>
                      </a:r>
                    </a:p>
                  </a:txBody>
                  <a:tcPr marT="0" marB="0"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8%</a:t>
                      </a:r>
                    </a:p>
                  </a:txBody>
                  <a:tcPr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10%A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12%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a:t>
                      </a:r>
                    </a:p>
                  </a:txBody>
                  <a:tcPr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9%</a:t>
                      </a:r>
                    </a:p>
                  </a:txBody>
                  <a:tcPr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No, Definitely</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11)</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(n=8)</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(n=6)</a:t>
                      </a:r>
                    </a:p>
                  </a:txBody>
                  <a:tcPr marT="0" marB="0"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sym typeface="Wingdings" pitchFamily="2" charset="2"/>
                        </a:rPr>
                        <a:t>(n=6)</a:t>
                      </a: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27)</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(n=18)</a:t>
                      </a:r>
                    </a:p>
                  </a:txBody>
                  <a:tcPr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sym typeface="Wingdings" pitchFamily="2" charset="2"/>
                        </a:rPr>
                        <a:t>(n=16)</a:t>
                      </a: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2%</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3%</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DK/Not Sure</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(n=25)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(n=33)</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(n=24)</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(n=34)</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(n=6)</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(n=47)</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(n=16)</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a:t>
                      </a:r>
                    </a:p>
                  </a:txBody>
                  <a:tcPr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a:t>
                      </a:r>
                      <a:endParaRPr kumimoji="0" lang="en-US" sz="1100" b="1" i="0" u="none" strike="noStrike" cap="none" normalizeH="0" baseline="0" dirty="0" smtClean="0">
                        <a:ln>
                          <a:noFill/>
                        </a:ln>
                        <a:solidFill>
                          <a:schemeClr val="tx1"/>
                        </a:solidFill>
                        <a:effectLst/>
                        <a:latin typeface="Arial" charset="0"/>
                        <a:sym typeface="Wingdings" pitchFamily="2" charset="2"/>
                      </a:endParaRP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a:t>
                      </a:r>
                    </a:p>
                  </a:txBody>
                  <a:tcPr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 A</a:t>
                      </a: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Top 2 Box Yes</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(n=294)</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(n=316)</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325)</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(n=271)</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(n=256)</a:t>
                      </a:r>
                    </a:p>
                  </a:txBody>
                  <a:tcPr marT="0" marB="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(n=260)</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628)</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(n=442)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(n=395)</a:t>
                      </a:r>
                    </a:p>
                  </a:txBody>
                  <a:tcPr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(n=509)</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84%B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83%B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84% 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78%</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84% B</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76%</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78%</a:t>
                      </a:r>
                    </a:p>
                  </a:txBody>
                  <a:tcPr marT="0" marB="0"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Arial" charset="0"/>
                        </a:rPr>
                        <a:t>Low 2 Box No</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(n=50)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(n=29)</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(n=45)</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(n=37)</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(n=15)</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108)</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(n=94)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(n=75)</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(n=58)</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11%</a:t>
                      </a:r>
                    </a:p>
                  </a:txBody>
                  <a:tcPr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a:t>
                      </a: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100" b="1" i="0" u="none" strike="noStrike" kern="1200" cap="none" normalizeH="0" baseline="0" dirty="0" smtClean="0">
                          <a:ln>
                            <a:noFill/>
                          </a:ln>
                          <a:solidFill>
                            <a:schemeClr val="bg1"/>
                          </a:solidFill>
                          <a:effectLst/>
                          <a:latin typeface="Arial" charset="0"/>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algn="ctr" defTabSz="914400" rtl="0" eaLnBrk="1" fontAlgn="b" latinLnBrk="0" hangingPunct="1"/>
                      <a:r>
                        <a:rPr kumimoji="0" lang="en-US" sz="1100" b="1" i="0" u="none" strike="noStrike" kern="1200" cap="none" normalizeH="0" baseline="0" dirty="0" smtClean="0">
                          <a:ln>
                            <a:noFill/>
                          </a:ln>
                          <a:solidFill>
                            <a:schemeClr val="bg1"/>
                          </a:solidFill>
                          <a:effectLst/>
                          <a:latin typeface="Arial" charset="0"/>
                          <a:ea typeface="+mn-ea"/>
                          <a:cs typeface="+mn-cs"/>
                        </a:rPr>
                        <a:t>12%A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14%A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16%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15%</a:t>
                      </a:r>
                    </a:p>
                  </a:txBody>
                  <a:tcPr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a:t>
                      </a:r>
                    </a:p>
                  </a:txBody>
                  <a:tcPr marT="0" marB="0"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97411" name="Text Box 106"/>
          <p:cNvSpPr txBox="1">
            <a:spLocks noChangeArrowheads="1"/>
          </p:cNvSpPr>
          <p:nvPr/>
        </p:nvSpPr>
        <p:spPr bwMode="auto">
          <a:xfrm>
            <a:off x="-22302" y="599680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nvPr>
        </p:nvSpPr>
        <p:spPr>
          <a:xfrm>
            <a:off x="144463" y="2856682"/>
            <a:ext cx="4416425" cy="1154162"/>
          </a:xfrm>
        </p:spPr>
        <p:txBody>
          <a:bodyPr/>
          <a:lstStyle/>
          <a:p>
            <a:pPr fontAlgn="auto">
              <a:lnSpc>
                <a:spcPct val="100000"/>
              </a:lnSpc>
              <a:spcAft>
                <a:spcPts val="0"/>
              </a:spcAft>
              <a:defRPr/>
            </a:pPr>
            <a:r>
              <a:rPr lang="en-US" sz="2500" dirty="0" smtClean="0">
                <a:solidFill>
                  <a:schemeClr val="accent6"/>
                </a:solidFill>
              </a:rPr>
              <a:t>Impact of Knowledge of the </a:t>
            </a:r>
            <a:br>
              <a:rPr lang="en-US" sz="2500" dirty="0" smtClean="0">
                <a:solidFill>
                  <a:schemeClr val="accent6"/>
                </a:solidFill>
              </a:rPr>
            </a:br>
            <a:r>
              <a:rPr lang="en-US" sz="2500" dirty="0" smtClean="0">
                <a:solidFill>
                  <a:schemeClr val="accent6"/>
                </a:solidFill>
              </a:rPr>
              <a:t>Professional Engineers</a:t>
            </a:r>
            <a:br>
              <a:rPr lang="en-US" sz="2500" dirty="0" smtClean="0">
                <a:solidFill>
                  <a:schemeClr val="accent6"/>
                </a:solidFill>
              </a:rPr>
            </a:br>
            <a:r>
              <a:rPr lang="en-US" sz="2500" dirty="0" smtClean="0">
                <a:solidFill>
                  <a:schemeClr val="accent6"/>
                </a:solidFill>
              </a:rPr>
              <a:t>Act of Ontario</a:t>
            </a:r>
            <a:endParaRPr lang="en-US" sz="3000" dirty="0" smtClean="0">
              <a:solidFill>
                <a:schemeClr val="accent6"/>
              </a:solidFill>
            </a:endParaRPr>
          </a:p>
        </p:txBody>
      </p:sp>
      <p:sp>
        <p:nvSpPr>
          <p:cNvPr id="98307"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7E3B2C33-862B-4595-A215-E28E1E7C673A}" type="slidenum">
              <a:rPr lang="en-US"/>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200" dirty="0" smtClean="0"/>
              <a:t>Knowledge of </a:t>
            </a:r>
            <a:r>
              <a:rPr lang="en-CA" sz="2200" i="1" dirty="0" smtClean="0"/>
              <a:t>Professional Engineers Act of Ontario</a:t>
            </a:r>
            <a:r>
              <a:rPr lang="en-CA" sz="2200" dirty="0" smtClean="0"/>
              <a:t> &amp; Intention to Pursue Engineering Career - Tracking</a:t>
            </a:r>
            <a:endParaRPr lang="en-US" sz="2200" dirty="0" smtClean="0"/>
          </a:p>
        </p:txBody>
      </p:sp>
      <p:graphicFrame>
        <p:nvGraphicFramePr>
          <p:cNvPr id="57507" name="Group 163"/>
          <p:cNvGraphicFramePr>
            <a:graphicFrameLocks noGrp="1"/>
          </p:cNvGraphicFramePr>
          <p:nvPr>
            <p:ph idx="1"/>
            <p:extLst>
              <p:ext uri="{D42A27DB-BD31-4B8C-83A1-F6EECF244321}">
                <p14:modId xmlns:p14="http://schemas.microsoft.com/office/powerpoint/2010/main" val="3982885567"/>
              </p:ext>
            </p:extLst>
          </p:nvPr>
        </p:nvGraphicFramePr>
        <p:xfrm>
          <a:off x="127588" y="1292822"/>
          <a:ext cx="8856928" cy="4564281"/>
        </p:xfrm>
        <a:graphic>
          <a:graphicData uri="http://schemas.openxmlformats.org/drawingml/2006/table">
            <a:tbl>
              <a:tblPr/>
              <a:tblGrid>
                <a:gridCol w="679230"/>
                <a:gridCol w="526550"/>
                <a:gridCol w="526550"/>
                <a:gridCol w="482013"/>
                <a:gridCol w="442839"/>
                <a:gridCol w="442839"/>
                <a:gridCol w="442839"/>
                <a:gridCol w="442839"/>
                <a:gridCol w="442839"/>
                <a:gridCol w="442839"/>
                <a:gridCol w="442839"/>
                <a:gridCol w="442839"/>
                <a:gridCol w="442839"/>
                <a:gridCol w="442839"/>
                <a:gridCol w="442839"/>
                <a:gridCol w="442839"/>
                <a:gridCol w="442839"/>
                <a:gridCol w="442839"/>
                <a:gridCol w="442839"/>
              </a:tblGrid>
              <a:tr h="7402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lumMod val="50000"/>
                            </a:schemeClr>
                          </a:solidFill>
                          <a:effectLst/>
                          <a:latin typeface="+mj-lt"/>
                        </a:rPr>
                        <a:t> A LOT / FAIR AMOUNT</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tx1">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accent1">
                              <a:lumMod val="50000"/>
                            </a:schemeClr>
                          </a:solidFill>
                          <a:effectLst/>
                          <a:latin typeface="+mj-lt"/>
                        </a:rPr>
                        <a:t>JUST A LITTLE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accent1">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bg2">
                              <a:lumMod val="50000"/>
                            </a:schemeClr>
                          </a:solidFill>
                          <a:effectLst/>
                          <a:latin typeface="+mj-lt"/>
                        </a:rPr>
                        <a:t>KNOW NOTHING/ </a:t>
                      </a:r>
                      <a:br>
                        <a:rPr kumimoji="0" lang="en-US" sz="1200" b="1" i="0" u="none" strike="noStrike" cap="none" normalizeH="0" baseline="0" dirty="0" smtClean="0">
                          <a:ln>
                            <a:noFill/>
                          </a:ln>
                          <a:solidFill>
                            <a:schemeClr val="bg2">
                              <a:lumMod val="50000"/>
                            </a:schemeClr>
                          </a:solidFill>
                          <a:effectLst/>
                          <a:latin typeface="+mj-lt"/>
                        </a:rPr>
                      </a:br>
                      <a:r>
                        <a:rPr kumimoji="0" lang="en-US" sz="1200" b="1" i="0" u="none" strike="noStrike" cap="none" normalizeH="0" baseline="0" dirty="0" smtClean="0">
                          <a:ln>
                            <a:noFill/>
                          </a:ln>
                          <a:solidFill>
                            <a:schemeClr val="bg2">
                              <a:lumMod val="50000"/>
                            </a:schemeClr>
                          </a:solidFill>
                          <a:effectLst/>
                          <a:latin typeface="+mj-lt"/>
                        </a:rPr>
                        <a:t>NEVER HEARD OF</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bg2">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001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87906" marR="87906" marT="0" marB="0"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001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rgbClr val="203944"/>
                          </a:solidFill>
                          <a:effectLst/>
                          <a:latin typeface="+mj-lt"/>
                          <a:ea typeface="+mn-ea"/>
                          <a:cs typeface="+mn-cs"/>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rgbClr val="203944"/>
                          </a:solidFill>
                          <a:effectLst/>
                          <a:latin typeface="+mj-lt"/>
                          <a:ea typeface="+mn-ea"/>
                          <a:cs typeface="+mn-cs"/>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(n=202)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(n=189)</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(n=156)</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(n=232)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368)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(n=255)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108)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(n=83)</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35349">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65%BC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67%BC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65%C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 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57%C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46%</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51%</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Yes,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(n=109)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(n=202)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(n=59)</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51030">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34%</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37%A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41%</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44%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48%AB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44%AB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35%</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2501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n-lt"/>
                          <a:ea typeface="+mn-ea"/>
                          <a:cs typeface="+mn-cs"/>
                        </a:rPr>
                        <a:t>(n=20)</a:t>
                      </a:r>
                      <a:endParaRPr kumimoji="0" lang="en-US" sz="700" b="0" i="0" u="none" strike="noStrike" kern="1200" cap="none" normalizeH="0" baseline="0" dirty="0" smtClean="0">
                        <a:ln>
                          <a:noFill/>
                        </a:ln>
                        <a:solidFill>
                          <a:schemeClr val="tx1"/>
                        </a:solidFill>
                        <a:effectLst/>
                        <a:latin typeface="+mn-lt"/>
                        <a:ea typeface="+mn-ea"/>
                        <a:cs typeface="+mn-cs"/>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(n=37)</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(n=19)</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(n=23)</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27437">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11%A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8%</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14% AB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No,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270015">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Top 2 Box Yes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(n=348)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(n=280)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398)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(n=307)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(n=300)</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(n=261)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(n=396)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(n=589)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(n=557)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(n=443)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(n=393)</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(n=412)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(n=131)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(n=209)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(n=142)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35349">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95%B</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93%B</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95%C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92%</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89%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84%</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84%</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Low 2 Box No</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62)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(n=28)</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427205">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11%A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17%</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16% AB</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9948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C00F832-EEDD-4AAD-B852-E63CB560EAF4}" type="slidenum">
              <a:rPr lang="en-US"/>
              <a:pPr/>
              <a:t>66</a:t>
            </a:fld>
            <a:endParaRPr lang="en-US" dirty="0"/>
          </a:p>
        </p:txBody>
      </p:sp>
      <p:sp>
        <p:nvSpPr>
          <p:cNvPr id="99487" name="Text Box 133"/>
          <p:cNvSpPr txBox="1">
            <a:spLocks noChangeArrowheads="1"/>
          </p:cNvSpPr>
          <p:nvPr/>
        </p:nvSpPr>
        <p:spPr bwMode="auto">
          <a:xfrm>
            <a:off x="0" y="629747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7" name="Content Placeholder 6"/>
          <p:cNvSpPr txBox="1">
            <a:spLocks/>
          </p:cNvSpPr>
          <p:nvPr/>
        </p:nvSpPr>
        <p:spPr>
          <a:xfrm>
            <a:off x="352425" y="822776"/>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Consistent with 2013, those who have knowledge </a:t>
            </a:r>
            <a:r>
              <a:rPr lang="en-US" sz="1400" b="0" dirty="0">
                <a:solidFill>
                  <a:schemeClr val="tx1"/>
                </a:solidFill>
                <a:latin typeface="+mn-lt"/>
              </a:rPr>
              <a:t>of the Professional Engineers Act of </a:t>
            </a:r>
            <a:r>
              <a:rPr lang="en-US" sz="1400" b="0" dirty="0" smtClean="0">
                <a:solidFill>
                  <a:schemeClr val="tx1"/>
                </a:solidFill>
                <a:latin typeface="+mn-lt"/>
              </a:rPr>
              <a:t>Ontario, either a lot/fair amount or just a little, are significantly more likely to indicate an intention to </a:t>
            </a:r>
            <a:r>
              <a:rPr lang="en-US" sz="1400" b="0" dirty="0">
                <a:solidFill>
                  <a:schemeClr val="tx1"/>
                </a:solidFill>
                <a:latin typeface="+mn-lt"/>
              </a:rPr>
              <a:t>pursue a career in </a:t>
            </a:r>
            <a:r>
              <a:rPr lang="en-US" sz="1400" b="0" dirty="0" smtClean="0">
                <a:solidFill>
                  <a:schemeClr val="tx1"/>
                </a:solidFill>
                <a:latin typeface="+mn-lt"/>
              </a:rPr>
              <a:t>engineering</a:t>
            </a:r>
            <a:endParaRPr lang="en-US"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200" dirty="0" smtClean="0"/>
              <a:t>Knowledge of </a:t>
            </a:r>
            <a:r>
              <a:rPr lang="en-CA" sz="2200" i="1" dirty="0" smtClean="0"/>
              <a:t>Professional Engineers Act of Ontario</a:t>
            </a:r>
            <a:r>
              <a:rPr lang="en-CA" sz="2200" dirty="0" smtClean="0"/>
              <a:t> </a:t>
            </a:r>
            <a:r>
              <a:rPr lang="en-US" sz="2400" dirty="0" smtClean="0"/>
              <a:t>&amp; Intention to Apply for Licensure </a:t>
            </a:r>
            <a:r>
              <a:rPr lang="en-CA" sz="2400" dirty="0" smtClean="0"/>
              <a:t>- Tracking</a:t>
            </a:r>
            <a:endParaRPr lang="en-US" sz="2400" dirty="0" smtClean="0"/>
          </a:p>
        </p:txBody>
      </p:sp>
      <p:sp>
        <p:nvSpPr>
          <p:cNvPr id="100355" name="Content Placeholder 6"/>
          <p:cNvSpPr>
            <a:spLocks noGrp="1"/>
          </p:cNvSpPr>
          <p:nvPr>
            <p:ph idx="1"/>
          </p:nvPr>
        </p:nvSpPr>
        <p:spPr bwMode="auto">
          <a:xfrm>
            <a:off x="349172" y="750424"/>
            <a:ext cx="8390131"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lot/ fair amount of knowledge about the Professional Engineers Act of Ontario are significantly more likely to intend to apply for licensure (definitely or probably).  However, the majority of students regardless of their knowledge intend to apply after graduation.</a:t>
            </a:r>
            <a:endParaRPr lang="en-US" dirty="0" smtClean="0"/>
          </a:p>
        </p:txBody>
      </p:sp>
      <p:sp>
        <p:nvSpPr>
          <p:cNvPr id="10035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1700D48-50E6-4A78-8D4A-6C2E0EFBD5BD}" type="slidenum">
              <a:rPr lang="en-US"/>
              <a:pPr/>
              <a:t>67</a:t>
            </a:fld>
            <a:endParaRPr lang="en-US" dirty="0"/>
          </a:p>
        </p:txBody>
      </p:sp>
      <p:graphicFrame>
        <p:nvGraphicFramePr>
          <p:cNvPr id="58550" name="Group 182"/>
          <p:cNvGraphicFramePr>
            <a:graphicFrameLocks noGrp="1"/>
          </p:cNvGraphicFramePr>
          <p:nvPr>
            <p:extLst>
              <p:ext uri="{D42A27DB-BD31-4B8C-83A1-F6EECF244321}">
                <p14:modId xmlns:p14="http://schemas.microsoft.com/office/powerpoint/2010/main" val="1109828499"/>
              </p:ext>
            </p:extLst>
          </p:nvPr>
        </p:nvGraphicFramePr>
        <p:xfrm>
          <a:off x="93271" y="1446601"/>
          <a:ext cx="8951883" cy="3901440"/>
        </p:xfrm>
        <a:graphic>
          <a:graphicData uri="http://schemas.openxmlformats.org/drawingml/2006/table">
            <a:tbl>
              <a:tblPr/>
              <a:tblGrid>
                <a:gridCol w="665538"/>
                <a:gridCol w="483724"/>
                <a:gridCol w="483724"/>
                <a:gridCol w="499146"/>
                <a:gridCol w="432769"/>
                <a:gridCol w="425616"/>
                <a:gridCol w="533394"/>
                <a:gridCol w="452331"/>
                <a:gridCol w="452331"/>
                <a:gridCol w="452331"/>
                <a:gridCol w="452331"/>
                <a:gridCol w="452331"/>
                <a:gridCol w="452331"/>
                <a:gridCol w="452331"/>
                <a:gridCol w="452331"/>
                <a:gridCol w="452331"/>
                <a:gridCol w="452331"/>
                <a:gridCol w="452331"/>
                <a:gridCol w="452331"/>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mj-lt"/>
                        </a:rPr>
                        <a:t> A LOT / FAIR AMOUNT</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33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mj-lt"/>
                        </a:rPr>
                        <a:t>JUST A LITTLE</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99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969696"/>
                          </a:solidFill>
                          <a:effectLst/>
                          <a:latin typeface="+mj-lt"/>
                        </a:rPr>
                        <a:t>KNOW NOTHING / NEVER HEARD OF</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(n=200)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(n=178)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235)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(n=162)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(n=171)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(n=137)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(n=186)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(n=297)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(n=198)</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(n=87)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(n=56)</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54%BC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59%BC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56%BC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52%</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49%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42%C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47%C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43%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32%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(n=112)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(n=90)</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(n=158)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(n=215)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(n=167)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67)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(n=69)</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27%</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36%</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34%A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35%</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33%A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40% 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26%</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41%</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(n=24)</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(n=31)</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(n=25)</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15%A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15%AB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18%</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(n=4)</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(n=11)</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(n=7)</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6%A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DK /Not Sure</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(n=31)</a:t>
                      </a:r>
                    </a:p>
                  </a:txBody>
                  <a:tcPr marL="9144" marR="9144"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(n=19)</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(n=42)</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(n=39)</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(n=25)</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9%A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17%AB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16%AB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10%A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15% AB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Top 2 Box Yes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(n=312)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(n=254)</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362)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(n=270)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(n=261)</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(n=237)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(n=344)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(n=512)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(n=367)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(n=328)</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(n=365)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(n=94)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147)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(n=124)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85%BC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85%</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81%</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80%</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84%</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77%C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77%</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80%</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65%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69%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69%</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73%</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Low 2 Box No</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(n=43)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(n=36)</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11%</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17%A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21%</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12%</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100532" name="Text Box 147"/>
          <p:cNvSpPr txBox="1">
            <a:spLocks noChangeArrowheads="1"/>
          </p:cNvSpPr>
          <p:nvPr/>
        </p:nvSpPr>
        <p:spPr bwMode="auto">
          <a:xfrm>
            <a:off x="85725" y="630733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nvPr>
        </p:nvSpPr>
        <p:spPr>
          <a:xfrm>
            <a:off x="144463" y="3064431"/>
            <a:ext cx="4416425" cy="738664"/>
          </a:xfrm>
        </p:spPr>
        <p:txBody>
          <a:bodyPr/>
          <a:lstStyle/>
          <a:p>
            <a:pPr fontAlgn="auto">
              <a:lnSpc>
                <a:spcPct val="100000"/>
              </a:lnSpc>
              <a:spcAft>
                <a:spcPts val="0"/>
              </a:spcAft>
              <a:defRPr/>
            </a:pPr>
            <a:r>
              <a:rPr lang="en-US" sz="2400" dirty="0" smtClean="0">
                <a:solidFill>
                  <a:schemeClr val="accent6"/>
                </a:solidFill>
              </a:rPr>
              <a:t>Impact of</a:t>
            </a:r>
            <a:br>
              <a:rPr lang="en-US" sz="2400" dirty="0" smtClean="0">
                <a:solidFill>
                  <a:schemeClr val="accent6"/>
                </a:solidFill>
              </a:rPr>
            </a:br>
            <a:r>
              <a:rPr lang="en-US" sz="2400" dirty="0" smtClean="0">
                <a:solidFill>
                  <a:schemeClr val="accent6"/>
                </a:solidFill>
              </a:rPr>
              <a:t>Knowledge of Licensing and Roles</a:t>
            </a:r>
            <a:endParaRPr lang="en-US" sz="2000" dirty="0" smtClean="0">
              <a:solidFill>
                <a:schemeClr val="accent6"/>
              </a:solidFill>
            </a:endParaRPr>
          </a:p>
        </p:txBody>
      </p:sp>
      <p:sp>
        <p:nvSpPr>
          <p:cNvPr id="10137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98F2EAB-44B4-45A2-A426-F66DB4D10C73}" type="slidenum">
              <a:rPr lang="en-US"/>
              <a:pPr/>
              <a:t>68</a:t>
            </a:fld>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838200" y="119063"/>
            <a:ext cx="6539345" cy="554037"/>
          </a:xfrm>
          <a:noFill/>
          <a:ln>
            <a:miter lim="800000"/>
            <a:headEnd/>
            <a:tailEnd/>
          </a:ln>
        </p:spPr>
        <p:txBody>
          <a:bodyPr vert="horz" numCol="1" compatLnSpc="1">
            <a:prstTxWarp prst="textNoShape">
              <a:avLst/>
            </a:prstTxWarp>
          </a:bodyPr>
          <a:lstStyle/>
          <a:p>
            <a:r>
              <a:rPr lang="en-US" dirty="0" smtClean="0"/>
              <a:t>Knowledge of Licensing and Roles &amp; Intention to Pursue Engineering Career </a:t>
            </a:r>
            <a:r>
              <a:rPr lang="en-CA" dirty="0" smtClean="0"/>
              <a:t>- Tracking</a:t>
            </a:r>
            <a:endParaRPr lang="en-US" dirty="0" smtClean="0"/>
          </a:p>
        </p:txBody>
      </p:sp>
      <p:sp>
        <p:nvSpPr>
          <p:cNvPr id="102403" name="Content Placeholder 6"/>
          <p:cNvSpPr>
            <a:spLocks noGrp="1"/>
          </p:cNvSpPr>
          <p:nvPr>
            <p:ph idx="1"/>
          </p:nvPr>
        </p:nvSpPr>
        <p:spPr bwMode="auto">
          <a:xfrm>
            <a:off x="162855" y="778766"/>
            <a:ext cx="8825028"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As in 2013, knowledge in terms of roles and licensing requirements does not influence intent to pursue a career in the engineering field. </a:t>
            </a:r>
          </a:p>
        </p:txBody>
      </p:sp>
      <p:sp>
        <p:nvSpPr>
          <p:cNvPr id="10240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20632F7-63B8-4053-85E3-B0825035A091}" type="slidenum">
              <a:rPr lang="en-US"/>
              <a:pPr/>
              <a:t>69</a:t>
            </a:fld>
            <a:endParaRPr lang="en-US" dirty="0"/>
          </a:p>
        </p:txBody>
      </p:sp>
      <p:graphicFrame>
        <p:nvGraphicFramePr>
          <p:cNvPr id="60622" name="Group 206"/>
          <p:cNvGraphicFramePr>
            <a:graphicFrameLocks noGrp="1"/>
          </p:cNvGraphicFramePr>
          <p:nvPr>
            <p:extLst>
              <p:ext uri="{D42A27DB-BD31-4B8C-83A1-F6EECF244321}">
                <p14:modId xmlns:p14="http://schemas.microsoft.com/office/powerpoint/2010/main" val="2024973669"/>
              </p:ext>
            </p:extLst>
          </p:nvPr>
        </p:nvGraphicFramePr>
        <p:xfrm>
          <a:off x="61783" y="1254197"/>
          <a:ext cx="9032775" cy="4602905"/>
        </p:xfrm>
        <a:graphic>
          <a:graphicData uri="http://schemas.openxmlformats.org/drawingml/2006/table">
            <a:tbl>
              <a:tblPr/>
              <a:tblGrid>
                <a:gridCol w="614301"/>
                <a:gridCol w="322732"/>
                <a:gridCol w="322732"/>
                <a:gridCol w="295267"/>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tblGrid>
              <a:tr h="57194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597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597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(n=280)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(n=314)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(n=363)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(n=306)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(n=260)</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(n=200)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(n=270)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(n=156)</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(n=230)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(n=62)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(n=45)</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(n=32)</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(n=24)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57%</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58%</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62%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57%</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54%</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50%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56%</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59%</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54%</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50%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46%</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52%</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56%</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50%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59%</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50%</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(n=175)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(n=188)</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(n=176)</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(n=150)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(n=107)</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(n=29)</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(n=25)</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(n=11)</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35%</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35%</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29%</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37%</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42%</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34%</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33%</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37%</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46%B</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41%</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36%</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39%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37%</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44%</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1447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(n=39)</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(n=24)</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(n=43)</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09805">
                <a:tc vMerge="1">
                  <a:txBody>
                    <a:bodyPr/>
                    <a:lstStyle/>
                    <a:p>
                      <a:endParaRPr lang="en-US"/>
                    </a:p>
                  </a:txBody>
                  <a:tcPr/>
                </a:tc>
                <a:tc>
                  <a:txBody>
                    <a:bodyPr/>
                    <a:lstStyle/>
                    <a:p>
                      <a:pPr algn="ctr" fontAlgn="b"/>
                      <a:r>
                        <a:rPr lang="en-US" sz="700" b="1" i="0" u="none" strike="noStrike" dirty="0" smtClean="0">
                          <a:solidFill>
                            <a:schemeClr val="bg1"/>
                          </a:solidFill>
                          <a:latin typeface="+mn-lt"/>
                        </a:rPr>
                        <a:t>7%</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5%</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9%</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6%</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4%</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6%</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25%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19064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(n=8)</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a:t>
                      </a: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1%</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1%</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1%</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a:solidFill>
                            <a:schemeClr val="bg1"/>
                          </a:solidFill>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a:solidFill>
                            <a:schemeClr val="bg1"/>
                          </a:solidFill>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5562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L="9144" marR="9144"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(n=455)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(n=502)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(n=533)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(n=486)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(n=436)</a:t>
                      </a:r>
                    </a:p>
                  </a:txBody>
                  <a:tcPr marL="0" marR="0" marT="0" marB="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(n=330)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(n=420)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(n=263)</a:t>
                      </a:r>
                    </a:p>
                  </a:txBody>
                  <a:tcPr marL="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(n=410)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(n=74)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(n=111)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(n=74)</a:t>
                      </a:r>
                    </a:p>
                  </a:txBody>
                  <a:tcPr marL="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(n=45)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92%</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93%</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90%</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a:solidFill>
                            <a:schemeClr val="bg1"/>
                          </a:solidFill>
                          <a:latin typeface="+mn-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91%</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89%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93%</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93%</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96%</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94%</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L="9144" marR="9144"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(n=37)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(n=42)</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(n=29)</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(n=41)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(n=9)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(n=3)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6%</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10%</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9%</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8%</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4%</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6%</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25% AB</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2604" name="Text Box 138"/>
          <p:cNvSpPr txBox="1">
            <a:spLocks noChangeArrowheads="1"/>
          </p:cNvSpPr>
          <p:nvPr/>
        </p:nvSpPr>
        <p:spPr bwMode="auto">
          <a:xfrm>
            <a:off x="0" y="6083019"/>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a:t>
            </a:r>
          </a:p>
        </p:txBody>
      </p:sp>
      <p:sp>
        <p:nvSpPr>
          <p:cNvPr id="80899" name="Rectangle 3"/>
          <p:cNvSpPr>
            <a:spLocks noGrp="1" noChangeArrowheads="1"/>
          </p:cNvSpPr>
          <p:nvPr>
            <p:ph idx="1"/>
          </p:nvPr>
        </p:nvSpPr>
        <p:spPr bwMode="auto">
          <a:xfrm>
            <a:off x="441495" y="1001012"/>
            <a:ext cx="832843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Continuing Education Versus Entering Workforce</a:t>
            </a:r>
          </a:p>
          <a:p>
            <a:pPr>
              <a:lnSpc>
                <a:spcPct val="100000"/>
              </a:lnSpc>
              <a:spcBef>
                <a:spcPts val="600"/>
              </a:spcBef>
            </a:pPr>
            <a:r>
              <a:rPr lang="en-US" sz="1400" dirty="0" smtClean="0"/>
              <a:t>Seven in ten (72%) of final year engineering students intend to go into the workforce immediately after graduating with their bachelors degree in Engineering, directionally lower than in 2013 (75%), while two in ten (21%) students intend to pursue more education after their undergraduate degree, directionally higher than last year (18%).</a:t>
            </a:r>
          </a:p>
          <a:p>
            <a:pPr>
              <a:lnSpc>
                <a:spcPct val="100000"/>
              </a:lnSpc>
              <a:spcBef>
                <a:spcPts val="600"/>
              </a:spcBef>
            </a:pPr>
            <a:r>
              <a:rPr lang="en-US" sz="1400" dirty="0" smtClean="0"/>
              <a:t>The vast majority of those who intend to pursue more education say they would like to get their graduate degree in Engineering (75%), higher than in 2012 (71%).   Fewer students express interest in an MBA (4% vs. 10% in 2013).</a:t>
            </a:r>
          </a:p>
          <a:p>
            <a:pPr>
              <a:lnSpc>
                <a:spcPct val="100000"/>
              </a:lnSpc>
              <a:spcBef>
                <a:spcPts val="600"/>
              </a:spcBef>
            </a:pPr>
            <a:r>
              <a:rPr lang="en-US" sz="1400" dirty="0" smtClean="0"/>
              <a:t>Unchanged from 2013, three-quarters plan to pursue graduate studies in Ontario (74%) followed by one in ten who will go outside Canada (11%).</a:t>
            </a:r>
          </a:p>
          <a:p>
            <a:pPr>
              <a:lnSpc>
                <a:spcPct val="100000"/>
              </a:lnSpc>
              <a:spcBef>
                <a:spcPts val="1200"/>
              </a:spcBef>
              <a:buFontTx/>
              <a:buNone/>
            </a:pPr>
            <a:r>
              <a:rPr lang="en-US" sz="1600" b="1" dirty="0" smtClean="0"/>
              <a:t>Future Intentions: Engineering Career</a:t>
            </a:r>
          </a:p>
          <a:p>
            <a:pPr>
              <a:lnSpc>
                <a:spcPct val="100000"/>
              </a:lnSpc>
              <a:spcBef>
                <a:spcPts val="600"/>
              </a:spcBef>
            </a:pPr>
            <a:r>
              <a:rPr lang="en-US" sz="1400" dirty="0" smtClean="0"/>
              <a:t>At nine in ten (91%), the vast majority of students say they are likely to pursue a career in engineering, consistent with 2013.  Nearly six in ten indicate they </a:t>
            </a:r>
            <a:r>
              <a:rPr lang="en-US" sz="1400" i="1" dirty="0" smtClean="0"/>
              <a:t>definitely will</a:t>
            </a:r>
            <a:r>
              <a:rPr lang="en-US" sz="1400" dirty="0" smtClean="0"/>
              <a:t> pursue an engineering career (56%), while around four in ten (36%) say they </a:t>
            </a:r>
            <a:r>
              <a:rPr lang="en-US" sz="1400" i="1" dirty="0" smtClean="0"/>
              <a:t>probably will</a:t>
            </a:r>
            <a:r>
              <a:rPr lang="en-US" sz="1400" dirty="0" smtClean="0"/>
              <a:t> pursue an engineering career.</a:t>
            </a:r>
          </a:p>
          <a:p>
            <a:pPr>
              <a:lnSpc>
                <a:spcPct val="100000"/>
              </a:lnSpc>
              <a:spcBef>
                <a:spcPts val="600"/>
              </a:spcBef>
            </a:pPr>
            <a:r>
              <a:rPr lang="en-US" sz="1400" dirty="0" smtClean="0"/>
              <a:t>Around half of students indicate that they began their undergraduate studies with a definite intention to pursue an engineering career (53%), lower than a year ago, while four in ten (38%) say an engineering career was likely, directionally higher than in 2013. </a:t>
            </a:r>
          </a:p>
          <a:p>
            <a:pPr>
              <a:lnSpc>
                <a:spcPct val="100000"/>
              </a:lnSpc>
              <a:spcBef>
                <a:spcPts val="600"/>
              </a:spcBef>
              <a:buNone/>
            </a:pPr>
            <a:endParaRPr lang="en-US" sz="1400" dirty="0" smtClean="0"/>
          </a:p>
          <a:p>
            <a:pPr>
              <a:lnSpc>
                <a:spcPct val="100000"/>
              </a:lnSpc>
              <a:spcBef>
                <a:spcPts val="600"/>
              </a:spcBef>
              <a:buFontTx/>
              <a:buNone/>
            </a:pPr>
            <a:endParaRPr lang="en-US" sz="1400" dirty="0" smtClean="0"/>
          </a:p>
        </p:txBody>
      </p:sp>
      <p:sp>
        <p:nvSpPr>
          <p:cNvPr id="809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E7D3903-9EDD-4C13-9FEF-5C30E627DE5A}" type="slidenum">
              <a:rPr lang="en-US"/>
              <a:pPr/>
              <a:t>7</a:t>
            </a:fld>
            <a:endParaRPr lang="en-US" dirty="0"/>
          </a:p>
        </p:txBody>
      </p:sp>
    </p:spTree>
    <p:extLst>
      <p:ext uri="{BB962C8B-B14F-4D97-AF65-F5344CB8AC3E}">
        <p14:creationId xmlns:p14="http://schemas.microsoft.com/office/powerpoint/2010/main" val="304122903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838201" y="119063"/>
            <a:ext cx="6591300" cy="554037"/>
          </a:xfrm>
          <a:noFill/>
          <a:ln>
            <a:miter lim="800000"/>
            <a:headEnd/>
            <a:tailEnd/>
          </a:ln>
        </p:spPr>
        <p:txBody>
          <a:bodyPr vert="horz" numCol="1" compatLnSpc="1">
            <a:prstTxWarp prst="textNoShape">
              <a:avLst/>
            </a:prstTxWarp>
          </a:bodyPr>
          <a:lstStyle/>
          <a:p>
            <a:r>
              <a:rPr lang="en-CA" dirty="0" smtClean="0"/>
              <a:t>Knowledge of Licensing and Roles &amp; Intention to Apply for Licensure - Tracking</a:t>
            </a:r>
            <a:endParaRPr lang="en-US" dirty="0" smtClean="0"/>
          </a:p>
        </p:txBody>
      </p:sp>
      <p:sp>
        <p:nvSpPr>
          <p:cNvPr id="103427" name="Content Placeholder 6"/>
          <p:cNvSpPr>
            <a:spLocks noGrp="1"/>
          </p:cNvSpPr>
          <p:nvPr>
            <p:ph idx="1"/>
          </p:nvPr>
        </p:nvSpPr>
        <p:spPr bwMode="auto">
          <a:xfrm>
            <a:off x="263215" y="683813"/>
            <a:ext cx="869121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Similarly, students level of knowledge of roles and licensing requirements has no impact on their intention to apply for licensure.</a:t>
            </a:r>
            <a:endParaRPr lang="en-US" dirty="0" smtClean="0"/>
          </a:p>
        </p:txBody>
      </p:sp>
      <p:sp>
        <p:nvSpPr>
          <p:cNvPr id="10342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44B58A-C114-4529-B954-5DAA2B4CD963}" type="slidenum">
              <a:rPr lang="en-US"/>
              <a:pPr/>
              <a:t>70</a:t>
            </a:fld>
            <a:endParaRPr lang="en-US" dirty="0"/>
          </a:p>
        </p:txBody>
      </p:sp>
      <p:graphicFrame>
        <p:nvGraphicFramePr>
          <p:cNvPr id="1578190" name="Group 206"/>
          <p:cNvGraphicFramePr>
            <a:graphicFrameLocks noGrp="1"/>
          </p:cNvGraphicFramePr>
          <p:nvPr>
            <p:extLst>
              <p:ext uri="{D42A27DB-BD31-4B8C-83A1-F6EECF244321}">
                <p14:modId xmlns:p14="http://schemas.microsoft.com/office/powerpoint/2010/main" val="1374708333"/>
              </p:ext>
            </p:extLst>
          </p:nvPr>
        </p:nvGraphicFramePr>
        <p:xfrm>
          <a:off x="24712" y="1161156"/>
          <a:ext cx="9057505" cy="4527204"/>
        </p:xfrm>
        <a:graphic>
          <a:graphicData uri="http://schemas.openxmlformats.org/drawingml/2006/table">
            <a:tbl>
              <a:tblPr/>
              <a:tblGrid>
                <a:gridCol w="531342"/>
                <a:gridCol w="296562"/>
                <a:gridCol w="308919"/>
                <a:gridCol w="395647"/>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tblGrid>
              <a:tr h="24039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anchor="b"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333399"/>
                          </a:solidFill>
                          <a:effectLst/>
                          <a:latin typeface="+mj-lt"/>
                        </a:rPr>
                        <a:t>HIGH KNOWLEDGE</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339999"/>
                          </a:solidFill>
                          <a:effectLst/>
                          <a:latin typeface="+mj-lt"/>
                        </a:rPr>
                        <a:t>MODERATE KNOWLEDGE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969696"/>
                          </a:solidFill>
                          <a:effectLst/>
                          <a:latin typeface="+mj-lt"/>
                        </a:rPr>
                        <a:t>LOW KNOWLEDGE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969696"/>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accent6">
                              <a:lumMod val="90000"/>
                              <a:lumOff val="10000"/>
                            </a:schemeClr>
                          </a:solidFill>
                          <a:effectLst/>
                          <a:latin typeface="+mj-lt"/>
                        </a:rPr>
                        <a:t>NO KNOWLEDGE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6">
                            <a:lumMod val="90000"/>
                            <a:lumOff val="1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6">
                            <a:lumMod val="90000"/>
                            <a:lumOff val="10000"/>
                          </a:schemeClr>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592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j-lt"/>
                        </a:rPr>
                        <a:t>B</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j-lt"/>
                        </a:rPr>
                        <a:t>C</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j-lt"/>
                        </a:rPr>
                        <a:t>D</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347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anchor="b"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Definitely</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(n=232)</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(n=278)</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(n=305)</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(n=267)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(n=230)</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(n=156)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(n=218)</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(n=200)</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 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 17)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38894">
                <a:tc vMerge="1">
                  <a:txBody>
                    <a:bodyPr/>
                    <a:lstStyle/>
                    <a:p>
                      <a:endParaRPr lang="en-US"/>
                    </a:p>
                  </a:txBody>
                  <a:tcPr/>
                </a:tc>
                <a:tc>
                  <a:txBody>
                    <a:bodyPr/>
                    <a:lstStyle/>
                    <a:p>
                      <a:pPr algn="ctr" fontAlgn="b"/>
                      <a:r>
                        <a:rPr lang="en-US" sz="900" b="1" i="0" u="none" strike="noStrike" dirty="0" smtClean="0">
                          <a:solidFill>
                            <a:schemeClr val="bg1"/>
                          </a:solidFill>
                          <a:latin typeface="+mn-lt"/>
                        </a:rPr>
                        <a:t>47%</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52%c</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52%c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50%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48%</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44%</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44%</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47%</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47%c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45%</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43%</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39%</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38%</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39%</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36%</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41%</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44%</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34%AB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45%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Probably</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(n=156)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(n=159)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(n=173)</a:t>
                      </a:r>
                      <a:endParaRPr kumimoji="0" lang="en-US" sz="700" b="0" i="0" u="none" strike="noStrike" cap="none" normalizeH="0" baseline="0" dirty="0" smtClean="0">
                        <a:ln>
                          <a:noFill/>
                        </a:ln>
                        <a:solidFill>
                          <a:schemeClr val="bg1"/>
                        </a:solidFill>
                        <a:effectLst/>
                        <a:latin typeface="+mn-lt"/>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(n=160)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(n=139)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(n=130)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(n=152)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(n=99)</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(n=162)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(n=43)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32%</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29%</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29%</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37%</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33%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35%</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29%</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36%</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41%</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41%</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29%</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37%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25%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21%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Probably</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(n=53)</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11%</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9%</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11%</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7%</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9%</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18%B</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12%</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17%A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Definitely</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(n=8)</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(n=11)</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1" i="0" u="none" strike="noStrike" kern="1200" cap="none" normalizeH="0" baseline="0" dirty="0" smtClean="0">
                          <a:ln>
                            <a:noFill/>
                          </a:ln>
                          <a:solidFill>
                            <a:schemeClr val="bg1"/>
                          </a:solidFill>
                          <a:effectLst/>
                          <a:latin typeface="+mn-lt"/>
                          <a:ea typeface="+mn-ea"/>
                          <a:cs typeface="+mn-cs"/>
                        </a:rPr>
                        <a:t>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3%</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a:solidFill>
                            <a:schemeClr val="bg1"/>
                          </a:solidFill>
                          <a:latin typeface="+mn-lt"/>
                        </a:rPr>
                        <a:t>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5%</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DK/Unsure</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(n=49)</a:t>
                      </a:r>
                    </a:p>
                  </a:txBody>
                  <a:tcPr marL="9144" marR="9144"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(n=47)</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(n=45)</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(n=12)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8%</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8%</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10%</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9%</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10%</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13%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10%</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14%A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15%</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15%</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Top 2 Box Yes</a:t>
                      </a:r>
                    </a:p>
                  </a:txBody>
                  <a:tcPr marL="9144" marR="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(n=388)</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(n=437)</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(n=478)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(n=427)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(n=368)</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(n=297)</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(n=286)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(n=370)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(n=399)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(n=362)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(n=54)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(n=88)</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(n=58)</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78%C</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81%</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81%C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79%</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77%</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83%</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81%C</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80%</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82%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79%</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68%</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74%</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68%</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77%</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82%</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73%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68%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75%</a:t>
                      </a: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Low 2 Box No</a:t>
                      </a:r>
                    </a:p>
                  </a:txBody>
                  <a:tcPr marL="9144" marR="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(n=69)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(n=61)</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(n=34)</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(n=20)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14%</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12%</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9%</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10%</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10%</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20%B</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17%</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18%</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13%</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a:t>
                      </a: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3654" name="Text Box 168"/>
          <p:cNvSpPr txBox="1">
            <a:spLocks noChangeArrowheads="1"/>
          </p:cNvSpPr>
          <p:nvPr/>
        </p:nvSpPr>
        <p:spPr bwMode="auto">
          <a:xfrm>
            <a:off x="85725" y="6194911"/>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Knowledge of Organizational Responsibility</a:t>
            </a:r>
          </a:p>
        </p:txBody>
      </p:sp>
      <p:sp>
        <p:nvSpPr>
          <p:cNvPr id="10445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607B9BD-C907-4667-9B00-5B510A272E8F}" type="slidenum">
              <a:rPr lang="en-US"/>
              <a:pPr/>
              <a:t>71</a:t>
            </a:fld>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Organizational Responsibility &amp; Intention to Pursue Engineering Career - Tracking</a:t>
            </a:r>
            <a:endParaRPr lang="en-US" dirty="0" smtClean="0"/>
          </a:p>
        </p:txBody>
      </p:sp>
      <p:sp>
        <p:nvSpPr>
          <p:cNvPr id="105475" name="Content Placeholder 6"/>
          <p:cNvSpPr>
            <a:spLocks noGrp="1"/>
          </p:cNvSpPr>
          <p:nvPr>
            <p:ph idx="1"/>
          </p:nvPr>
        </p:nvSpPr>
        <p:spPr bwMode="auto">
          <a:xfrm>
            <a:off x="218610" y="767615"/>
            <a:ext cx="8702366"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of organizational responsibility has no significant impact on intention to pursue an engineering career this year. </a:t>
            </a:r>
            <a:endParaRPr lang="en-US" dirty="0" smtClean="0"/>
          </a:p>
        </p:txBody>
      </p:sp>
      <p:sp>
        <p:nvSpPr>
          <p:cNvPr id="10547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BED8C0A-E867-4520-A9A2-97079A3B6546}" type="slidenum">
              <a:rPr lang="en-US"/>
              <a:pPr/>
              <a:t>72</a:t>
            </a:fld>
            <a:endParaRPr lang="en-US" dirty="0"/>
          </a:p>
        </p:txBody>
      </p:sp>
      <p:graphicFrame>
        <p:nvGraphicFramePr>
          <p:cNvPr id="63694" name="Group 206"/>
          <p:cNvGraphicFramePr>
            <a:graphicFrameLocks noGrp="1"/>
          </p:cNvGraphicFramePr>
          <p:nvPr>
            <p:extLst>
              <p:ext uri="{D42A27DB-BD31-4B8C-83A1-F6EECF244321}">
                <p14:modId xmlns:p14="http://schemas.microsoft.com/office/powerpoint/2010/main" val="2481944225"/>
              </p:ext>
            </p:extLst>
          </p:nvPr>
        </p:nvGraphicFramePr>
        <p:xfrm>
          <a:off x="79279" y="1224201"/>
          <a:ext cx="9002938" cy="5151834"/>
        </p:xfrm>
        <a:graphic>
          <a:graphicData uri="http://schemas.openxmlformats.org/drawingml/2006/table">
            <a:tbl>
              <a:tblPr/>
              <a:tblGrid>
                <a:gridCol w="650431"/>
                <a:gridCol w="384538"/>
                <a:gridCol w="384538"/>
                <a:gridCol w="376527"/>
                <a:gridCol w="304425"/>
                <a:gridCol w="279255"/>
                <a:gridCol w="345454"/>
                <a:gridCol w="348765"/>
                <a:gridCol w="348765"/>
                <a:gridCol w="348765"/>
                <a:gridCol w="348765"/>
                <a:gridCol w="348765"/>
                <a:gridCol w="348765"/>
                <a:gridCol w="348765"/>
                <a:gridCol w="348765"/>
                <a:gridCol w="348765"/>
                <a:gridCol w="348765"/>
                <a:gridCol w="348765"/>
                <a:gridCol w="348765"/>
                <a:gridCol w="348765"/>
                <a:gridCol w="348765"/>
                <a:gridCol w="348765"/>
                <a:gridCol w="348765"/>
                <a:gridCol w="348765"/>
                <a:gridCol w="348765"/>
              </a:tblGrid>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lumMod val="50000"/>
                            </a:schemeClr>
                          </a:solidFill>
                          <a:effectLst/>
                          <a:latin typeface="+mj-lt"/>
                        </a:rPr>
                        <a:t>HIGH KNOWLEDGE</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tx1">
                            <a:lumMod val="50000"/>
                          </a:schemeClr>
                        </a:solidFill>
                        <a:effectLst/>
                        <a:latin typeface="+mj-lt"/>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600" dirty="0">
                        <a:latin typeface="+mj-lt"/>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horzOverflow="overflow"/>
                </a:tc>
                <a:tc hMerge="1">
                  <a:txBody>
                    <a:bodyPr/>
                    <a:lstStyle/>
                    <a:p>
                      <a:endParaRPr lang="en-US" sz="1600" dirty="0">
                        <a:latin typeface="+mj-lt"/>
                      </a:endParaRPr>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accent1">
                              <a:lumMod val="50000"/>
                            </a:schemeClr>
                          </a:solidFill>
                          <a:effectLst/>
                          <a:latin typeface="+mj-lt"/>
                        </a:rPr>
                        <a:t>MODERATE KNOWLEDGE</a:t>
                      </a: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1">
                            <a:lumMod val="50000"/>
                          </a:schemeClr>
                        </a:solidFill>
                        <a:effectLst/>
                        <a:latin typeface="+mj-lt"/>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2">
                              <a:lumMod val="50000"/>
                            </a:schemeClr>
                          </a:solidFill>
                          <a:effectLst/>
                          <a:latin typeface="+mj-lt"/>
                        </a:rPr>
                        <a:t>LOW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bg2">
                            <a:lumMod val="50000"/>
                          </a:schemeClr>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bg2">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accent6">
                              <a:lumMod val="90000"/>
                              <a:lumOff val="10000"/>
                            </a:schemeClr>
                          </a:solidFill>
                          <a:effectLst/>
                          <a:latin typeface="+mj-lt"/>
                        </a:rPr>
                        <a:t>NO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6">
                            <a:lumMod val="90000"/>
                            <a:lumOff val="10000"/>
                          </a:schemeClr>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6">
                            <a:lumMod val="90000"/>
                            <a:lumOff val="1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600" dirty="0">
                        <a:latin typeface="+mj-lt"/>
                      </a:endParaRP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tc>
                <a:tc hMerge="1">
                  <a:txBody>
                    <a:bodyPr/>
                    <a:lstStyle/>
                    <a:p>
                      <a:endParaRPr lang="en-US" sz="1600" dirty="0">
                        <a:latin typeface="+mj-lt"/>
                      </a:endParaRPr>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j-lt"/>
                        </a:rPr>
                        <a:t>B</a:t>
                      </a: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j-lt"/>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r>
                        <a:rPr lang="en-US" sz="1050" b="1" dirty="0" smtClean="0">
                          <a:solidFill>
                            <a:schemeClr val="bg1"/>
                          </a:solidFill>
                          <a:latin typeface="+mj-lt"/>
                        </a:rPr>
                        <a:t>2010</a:t>
                      </a:r>
                      <a:endParaRPr lang="en-US" sz="1050" b="1" dirty="0">
                        <a:solidFill>
                          <a:schemeClr val="bg1"/>
                        </a:solidFill>
                        <a:latin typeface="+mj-lt"/>
                      </a:endParaRPr>
                    </a:p>
                  </a:txBody>
                  <a:tcPr marL="0" marR="0" horzOverflow="overflow">
                    <a:lnL w="12700" cap="flat" cmpd="sng" algn="ctr">
                      <a:solidFill>
                        <a:schemeClr val="tx1"/>
                      </a:solidFill>
                      <a:prstDash val="solid"/>
                      <a:round/>
                      <a:headEnd type="none" w="med" len="med"/>
                      <a:tailEnd type="none" w="med" len="med"/>
                    </a:lnL>
                    <a:lnR>
                      <a:noFill/>
                    </a:lnR>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r>
                        <a:rPr lang="en-US" sz="1050" b="1" dirty="0" smtClean="0">
                          <a:solidFill>
                            <a:schemeClr val="tx1"/>
                          </a:solidFill>
                          <a:latin typeface="+mj-lt"/>
                        </a:rPr>
                        <a:t>2009</a:t>
                      </a:r>
                      <a:endParaRPr lang="en-US" sz="1050" b="1" dirty="0">
                        <a:solidFill>
                          <a:schemeClr val="tx1"/>
                        </a:solidFill>
                        <a:latin typeface="+mj-lt"/>
                      </a:endParaRPr>
                    </a:p>
                  </a:txBody>
                  <a:tcPr marL="0" marR="0" horzOverflow="overflow">
                    <a:lnL>
                      <a:noFill/>
                    </a:lnL>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(n=207)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(n=204)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(n=282)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(n=405)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353)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(n=257)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(n=233)</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169)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(n=36)</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00" b="1" i="0" u="none" strike="noStrike" dirty="0" smtClean="0">
                          <a:solidFill>
                            <a:schemeClr val="bg1"/>
                          </a:solidFill>
                          <a:latin typeface="+mn-lt"/>
                        </a:rPr>
                        <a:t>58%</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00" b="1" i="0" u="none" strike="noStrike" dirty="0">
                          <a:solidFill>
                            <a:schemeClr val="bg1"/>
                          </a:solidFill>
                          <a:latin typeface="+mn-lt"/>
                        </a:rPr>
                        <a:t>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00" b="1" i="0" u="none" strike="noStrike" dirty="0" smtClean="0">
                          <a:solidFill>
                            <a:schemeClr val="bg1"/>
                          </a:solidFill>
                          <a:latin typeface="+mn-lt"/>
                        </a:rPr>
                        <a:t>55%</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00" b="1" i="0" u="none" strike="noStrike" dirty="0">
                          <a:solidFill>
                            <a:schemeClr val="bg1"/>
                          </a:solidFill>
                          <a:latin typeface="+mn-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 D</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53%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00" b="1" i="0" u="none" strike="noStrike" dirty="0" smtClean="0">
                          <a:solidFill>
                            <a:schemeClr val="bg1"/>
                          </a:solidFill>
                          <a:latin typeface="+mn-lt"/>
                        </a:rPr>
                        <a:t>56%</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00" b="1" i="0" u="none" strike="noStrike" dirty="0">
                          <a:solidFill>
                            <a:schemeClr val="bg1"/>
                          </a:solidFill>
                          <a:latin typeface="+mn-lt"/>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54%</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50%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00" b="1" i="0" u="none" strike="noStrike" dirty="0" smtClean="0">
                          <a:solidFill>
                            <a:schemeClr val="bg1"/>
                          </a:solidFill>
                          <a:latin typeface="+mn-lt"/>
                        </a:rPr>
                        <a:t>42%</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00" b="1" i="0" u="none" strike="noStrike" dirty="0">
                          <a:solidFill>
                            <a:schemeClr val="bg1"/>
                          </a:solidFill>
                          <a:latin typeface="+mn-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58%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43%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Yes,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(n=113)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(n=116)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(n=194)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(n=240)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191)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(n=149)</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(n=162)</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(n=24)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(n=123)</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50" b="1" i="0" u="none" strike="noStrike" dirty="0" smtClean="0">
                          <a:solidFill>
                            <a:schemeClr val="bg1"/>
                          </a:solidFill>
                          <a:latin typeface="+mn-lt"/>
                        </a:rPr>
                        <a:t>32%</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a:solidFill>
                            <a:schemeClr val="bg1"/>
                          </a:solidFill>
                          <a:latin typeface="+mn-lt"/>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37%</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38%</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a:solidFill>
                            <a:schemeClr val="bg1"/>
                          </a:solidFill>
                          <a:latin typeface="+mn-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33%</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a:solidFill>
                            <a:schemeClr val="bg1"/>
                          </a:solidFill>
                          <a:latin typeface="+mn-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38%</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50%A</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a:solidFill>
                            <a:schemeClr val="bg1"/>
                          </a:solidFill>
                          <a:latin typeface="+mn-lt"/>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33%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44%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(n=30)</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(n=33)</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35180">
                <a:tc vMerge="1">
                  <a:txBody>
                    <a:bodyPr/>
                    <a:lstStyle/>
                    <a:p>
                      <a:endParaRPr lang="en-US"/>
                    </a:p>
                  </a:txBody>
                  <a:tcPr/>
                </a:tc>
                <a:tc>
                  <a:txBody>
                    <a:bodyPr/>
                    <a:lstStyle/>
                    <a:p>
                      <a:pPr algn="ctr" fontAlgn="b"/>
                      <a:r>
                        <a:rPr lang="en-US" sz="1050" b="1" i="0" u="none" strike="noStrike" dirty="0" smtClean="0">
                          <a:solidFill>
                            <a:schemeClr val="bg1"/>
                          </a:solidFill>
                          <a:latin typeface="+mn-lt"/>
                        </a:rPr>
                        <a:t>9%</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a:solidFill>
                            <a:schemeClr val="bg1"/>
                          </a:solidFill>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7%</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a:solidFill>
                            <a:schemeClr val="bg1"/>
                          </a:solidFill>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6%</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10%</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a:solidFill>
                            <a:schemeClr val="bg1"/>
                          </a:solidFill>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B</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6%</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a:solidFill>
                            <a:schemeClr val="bg1"/>
                          </a:solidFill>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 A</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18% ABC</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No,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00" b="1" i="0" u="none" strike="noStrike" dirty="0" smtClean="0">
                          <a:solidFill>
                            <a:schemeClr val="bg1"/>
                          </a:solidFill>
                          <a:latin typeface="+mn-lt"/>
                        </a:rPr>
                        <a:t>1%</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00" b="1" i="0" u="none" strike="noStrike" dirty="0">
                          <a:solidFill>
                            <a:schemeClr val="bg1"/>
                          </a:solidFill>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00" b="1" i="0" u="none" strike="noStrike" dirty="0" smtClean="0">
                          <a:solidFill>
                            <a:schemeClr val="bg1"/>
                          </a:solidFill>
                          <a:latin typeface="+mn-lt"/>
                        </a:rPr>
                        <a:t>1%</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00" b="1" i="0" u="none" strike="noStrike" dirty="0">
                          <a:solidFill>
                            <a:schemeClr val="bg1"/>
                          </a:solidFill>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00" b="1" i="0" u="none" strike="noStrike" dirty="0" smtClean="0">
                          <a:solidFill>
                            <a:schemeClr val="bg1"/>
                          </a:solidFill>
                          <a:latin typeface="+mn-lt"/>
                        </a:rPr>
                        <a:t>2%</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00" b="1" i="0" u="none" strike="noStrike" dirty="0">
                          <a:solidFill>
                            <a:schemeClr val="bg1"/>
                          </a:solidFill>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00" b="1" i="0" u="none" strike="noStrike" dirty="0" smtClean="0">
                          <a:solidFill>
                            <a:schemeClr val="bg1"/>
                          </a:solidFill>
                          <a:latin typeface="+mn-lt"/>
                        </a:rPr>
                        <a:t>3%</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00" b="1" i="0" u="none" strike="noStrike" dirty="0">
                          <a:solidFill>
                            <a:schemeClr val="bg1"/>
                          </a:solidFill>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Top 2 Box Yes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(n=320)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(n=320)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256)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(n=476)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(n=645)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544)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(n=382)</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(n=381)</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(n=46)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(n=50)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256)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(n=160)</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(n=282)</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(n=63)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(n=85)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35180">
                <a:tc vMerge="1">
                  <a:txBody>
                    <a:bodyPr/>
                    <a:lstStyle/>
                    <a:p>
                      <a:endParaRPr lang="en-US"/>
                    </a:p>
                  </a:txBody>
                  <a:tcPr/>
                </a:tc>
                <a:tc>
                  <a:txBody>
                    <a:bodyPr/>
                    <a:lstStyle/>
                    <a:p>
                      <a:pPr algn="ctr" fontAlgn="b"/>
                      <a:r>
                        <a:rPr lang="en-US" sz="1050" b="1" i="0" u="none" strike="noStrike" dirty="0" smtClean="0">
                          <a:solidFill>
                            <a:schemeClr val="bg1"/>
                          </a:solidFill>
                          <a:latin typeface="+mn-lt"/>
                        </a:rPr>
                        <a:t>90%</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a:solidFill>
                            <a:schemeClr val="bg1"/>
                          </a:solidFill>
                          <a:latin typeface="+mn-lt"/>
                        </a:rPr>
                        <a:t>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93%</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92%</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a:solidFill>
                            <a:schemeClr val="bg1"/>
                          </a:solidFill>
                          <a:latin typeface="+mn-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92%</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 CD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89%</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a:solidFill>
                            <a:schemeClr val="bg1"/>
                          </a:solidFill>
                          <a:latin typeface="+mn-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88%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92%</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a:solidFill>
                            <a:schemeClr val="bg1"/>
                          </a:solidFill>
                          <a:latin typeface="+mn-lt"/>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80%</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j-lt"/>
                        </a:rPr>
                        <a:t>Low 2 Box No</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(n=28)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(n=55)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(n=30)</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188595">
                <a:tc vMerge="1">
                  <a:txBody>
                    <a:bodyPr/>
                    <a:lstStyle/>
                    <a:p>
                      <a:endParaRPr lang="en-US"/>
                    </a:p>
                  </a:txBody>
                  <a:tcPr/>
                </a:tc>
                <a:tc>
                  <a:txBody>
                    <a:bodyPr/>
                    <a:lstStyle/>
                    <a:p>
                      <a:pPr algn="ctr" fontAlgn="b"/>
                      <a:r>
                        <a:rPr lang="en-US" sz="1050" b="1" i="0" u="none" strike="noStrike" dirty="0" smtClean="0">
                          <a:solidFill>
                            <a:schemeClr val="bg1"/>
                          </a:solidFill>
                          <a:latin typeface="+mn-lt"/>
                        </a:rPr>
                        <a:t>10%</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a:solidFill>
                            <a:schemeClr val="bg1"/>
                          </a:solidFill>
                          <a:latin typeface="+mn-lt"/>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8%</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a:solidFill>
                            <a:schemeClr val="bg1"/>
                          </a:solidFill>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12%</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a:solidFill>
                            <a:schemeClr val="bg1"/>
                          </a:solidFill>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A</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8%</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a:solidFill>
                            <a:schemeClr val="bg1"/>
                          </a:solidFill>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25% ABC</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5689" name="Text Box 165"/>
          <p:cNvSpPr txBox="1">
            <a:spLocks noChangeArrowheads="1"/>
          </p:cNvSpPr>
          <p:nvPr/>
        </p:nvSpPr>
        <p:spPr bwMode="auto">
          <a:xfrm>
            <a:off x="0" y="6342654"/>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838200" y="119082"/>
            <a:ext cx="8162925" cy="553998"/>
          </a:xfrm>
          <a:noFill/>
          <a:ln>
            <a:miter lim="800000"/>
            <a:headEnd/>
            <a:tailEnd/>
          </a:ln>
        </p:spPr>
        <p:txBody>
          <a:bodyPr vert="horz" numCol="1" compatLnSpc="1">
            <a:prstTxWarp prst="textNoShape">
              <a:avLst/>
            </a:prstTxWarp>
          </a:bodyPr>
          <a:lstStyle/>
          <a:p>
            <a:r>
              <a:rPr lang="en-US" dirty="0" smtClean="0"/>
              <a:t>Knowledge of Organizational Responsibility &amp; Intention to Apply for Licensure</a:t>
            </a:r>
            <a:r>
              <a:rPr lang="en-US" sz="1800" dirty="0" smtClean="0"/>
              <a:t> - Tracking</a:t>
            </a:r>
          </a:p>
        </p:txBody>
      </p:sp>
      <p:sp>
        <p:nvSpPr>
          <p:cNvPr id="106499" name="Content Placeholder 6"/>
          <p:cNvSpPr>
            <a:spLocks noGrp="1"/>
          </p:cNvSpPr>
          <p:nvPr>
            <p:ph idx="1"/>
          </p:nvPr>
        </p:nvSpPr>
        <p:spPr bwMode="auto">
          <a:xfrm>
            <a:off x="229761" y="778766"/>
            <a:ext cx="8758122"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high or moderate level of knowledge of organizational responsibility are more likely to be definitely likely to apply for licensure. </a:t>
            </a:r>
          </a:p>
        </p:txBody>
      </p:sp>
      <p:sp>
        <p:nvSpPr>
          <p:cNvPr id="10650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3C6F4BD-BC60-40B0-93FA-4739289F3D9D}" type="slidenum">
              <a:rPr lang="en-US"/>
              <a:pPr/>
              <a:t>73</a:t>
            </a:fld>
            <a:endParaRPr lang="en-US" dirty="0"/>
          </a:p>
        </p:txBody>
      </p:sp>
      <p:graphicFrame>
        <p:nvGraphicFramePr>
          <p:cNvPr id="64720" name="Group 208"/>
          <p:cNvGraphicFramePr>
            <a:graphicFrameLocks noGrp="1"/>
          </p:cNvGraphicFramePr>
          <p:nvPr>
            <p:extLst>
              <p:ext uri="{D42A27DB-BD31-4B8C-83A1-F6EECF244321}">
                <p14:modId xmlns:p14="http://schemas.microsoft.com/office/powerpoint/2010/main" val="1794899263"/>
              </p:ext>
            </p:extLst>
          </p:nvPr>
        </p:nvGraphicFramePr>
        <p:xfrm>
          <a:off x="171256" y="1347246"/>
          <a:ext cx="8812254" cy="4548189"/>
        </p:xfrm>
        <a:graphic>
          <a:graphicData uri="http://schemas.openxmlformats.org/drawingml/2006/table">
            <a:tbl>
              <a:tblPr/>
              <a:tblGrid>
                <a:gridCol w="677862"/>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tblGrid>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333399"/>
                          </a:solidFill>
                          <a:effectLst/>
                          <a:latin typeface="+mn-lt"/>
                        </a:rPr>
                        <a:t>HIGH KNOWLEDGE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339999"/>
                          </a:solidFill>
                          <a:effectLst/>
                          <a:latin typeface="+mn-lt"/>
                        </a:rPr>
                        <a:t>MODERATE KNOWLEDGE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rgbClr val="969696"/>
                          </a:solidFill>
                          <a:effectLst/>
                          <a:latin typeface="+mn-lt"/>
                        </a:rPr>
                        <a:t>LOW KNOWLEDGE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NO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n-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n-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n-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n-lt"/>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Yes,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(n=166)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(n=167)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(n=95)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(n=113)</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(n=35)</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(n=239)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(n=343)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(n=221)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(n=197)</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(n=219)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(n=78)</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(n=31)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(n=36)</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95300">
                <a:tc vMerge="1">
                  <a:txBody>
                    <a:bodyPr/>
                    <a:lstStyle/>
                    <a:p>
                      <a:endParaRPr lang="en-US"/>
                    </a:p>
                  </a:txBody>
                  <a:tcPr/>
                </a:tc>
                <a:tc>
                  <a:txBody>
                    <a:bodyPr/>
                    <a:lstStyle/>
                    <a:p>
                      <a:pPr algn="ctr" fontAlgn="b"/>
                      <a:r>
                        <a:rPr lang="en-US" sz="1050" b="1" i="0" u="none" strike="noStrike" dirty="0" smtClean="0">
                          <a:solidFill>
                            <a:schemeClr val="bg1"/>
                          </a:solidFill>
                          <a:latin typeface="+mn-lt"/>
                        </a:rPr>
                        <a:t>47%CD</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49%</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45%</a:t>
                      </a:r>
                    </a:p>
                  </a:txBody>
                  <a:tcPr marL="0" marR="0" marT="18288" marB="182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48%</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50%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46%CD</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54%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48% D</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47%</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53%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29%</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44%</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50%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28%</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43%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Yes,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(n=119)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(n=113)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(n=64)</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(n=32)</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(n=163)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(n=217)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(n=185)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(n=130)</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(n=162)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(n=123)</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(n=18)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7175">
                <a:tc vMerge="1">
                  <a:txBody>
                    <a:bodyPr/>
                    <a:lstStyle/>
                    <a:p>
                      <a:endParaRPr lang="en-US"/>
                    </a:p>
                  </a:txBody>
                  <a:tcPr/>
                </a:tc>
                <a:tc>
                  <a:txBody>
                    <a:bodyPr/>
                    <a:lstStyle/>
                    <a:p>
                      <a:pPr algn="ctr" fontAlgn="b"/>
                      <a:r>
                        <a:rPr lang="en-US" sz="1050" b="1" i="0" u="none" strike="noStrike" dirty="0" smtClean="0">
                          <a:solidFill>
                            <a:schemeClr val="bg1"/>
                          </a:solidFill>
                          <a:latin typeface="+mn-lt"/>
                        </a:rPr>
                        <a:t>34%</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27%</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46%</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32%</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31%</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39%</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40%</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36%</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38%</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47%</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25%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46%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No, Probably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(n=31)</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(n=27)</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(n=62)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(n=36)</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(n=19)</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(n=33)</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10%</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11%</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4%</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9%</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9%</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6%</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17%B</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11%</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10% B</a:t>
                      </a:r>
                      <a:endParaRPr kumimoji="0" lang="en-US" sz="1050" b="1" i="0" u="none" strike="noStrike" cap="none" normalizeH="0" baseline="0" dirty="0" smtClean="0">
                        <a:ln>
                          <a:noFill/>
                        </a:ln>
                        <a:solidFill>
                          <a:schemeClr val="tx1"/>
                        </a:solidFill>
                        <a:effectLst/>
                        <a:latin typeface="+mn-lt"/>
                        <a:sym typeface="Wingdings" pitchFamily="2" charset="2"/>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17%</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18% ABC</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No, Definitely</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(n=13)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(n=12)</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7175">
                <a:tc vMerge="1">
                  <a:txBody>
                    <a:bodyPr/>
                    <a:lstStyle/>
                    <a:p>
                      <a:endParaRPr lang="en-US"/>
                    </a:p>
                  </a:txBody>
                  <a:tcPr/>
                </a:tc>
                <a:tc>
                  <a:txBody>
                    <a:bodyPr/>
                    <a:lstStyle/>
                    <a:p>
                      <a:pPr algn="ctr" fontAlgn="b"/>
                      <a:r>
                        <a:rPr lang="en-US" sz="1050" b="1" i="0" u="none" strike="noStrike" dirty="0" smtClean="0">
                          <a:solidFill>
                            <a:schemeClr val="bg1"/>
                          </a:solidFill>
                          <a:latin typeface="+mn-lt"/>
                        </a:rPr>
                        <a:t>3%</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a:t>
                      </a: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3%</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4%</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Top 2 Box Yes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(n=285)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(n=280)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(n=218)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(n=169)</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(n=177)</a:t>
                      </a:r>
                    </a:p>
                  </a:txBody>
                  <a:tcPr marL="0" marR="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(n=67)</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(n=402)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(n=560)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(n=489)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(n=327)</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(n=381)</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(n=142)</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(n=282)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(n=85)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80%</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81%</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75%</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96%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78%</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79%</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93% CD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69%</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80%</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88%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75%</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62%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80%</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203944"/>
                          </a:solidFill>
                          <a:effectLst/>
                          <a:latin typeface="+mn-lt"/>
                        </a:rPr>
                        <a:t>Low 2 Box No</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(n=41)</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(n=61)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(n=75)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(n=48)</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(n=30)</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(n=38)</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(n=21)</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12%</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a:solidFill>
                            <a:schemeClr val="bg1"/>
                          </a:solidFill>
                          <a:latin typeface="+mn-lt"/>
                        </a:rPr>
                        <a:t>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15%</a:t>
                      </a: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12%</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a:solidFill>
                            <a:schemeClr val="bg1"/>
                          </a:solidFill>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12%</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21%</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a:solidFill>
                            <a:schemeClr val="bg1"/>
                          </a:solidFill>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14%</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12% A</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17%</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a:solidFill>
                            <a:schemeClr val="bg1"/>
                          </a:solidFill>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25% ABC</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6700" name="Text Box 182"/>
          <p:cNvSpPr txBox="1">
            <a:spLocks noChangeArrowheads="1"/>
          </p:cNvSpPr>
          <p:nvPr/>
        </p:nvSpPr>
        <p:spPr bwMode="auto">
          <a:xfrm>
            <a:off x="0" y="5960095"/>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
        <p:nvSpPr>
          <p:cNvPr id="9" name="Content Placeholder 8"/>
          <p:cNvSpPr txBox="1">
            <a:spLocks/>
          </p:cNvSpPr>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300 -160 Bloor Street East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Sandra Guiry, Vice President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Michael Howell, Senior Research Manager</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07340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1923" name="Rectangle 3"/>
          <p:cNvSpPr>
            <a:spLocks noGrp="1" noChangeArrowheads="1"/>
          </p:cNvSpPr>
          <p:nvPr>
            <p:ph idx="1"/>
          </p:nvPr>
        </p:nvSpPr>
        <p:spPr bwMode="auto">
          <a:xfrm>
            <a:off x="445705" y="735515"/>
            <a:ext cx="8351333"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Engineering Career </a:t>
            </a:r>
            <a:r>
              <a:rPr lang="en-US" sz="1600" dirty="0" smtClean="0"/>
              <a:t>(continued)</a:t>
            </a:r>
          </a:p>
          <a:p>
            <a:pPr>
              <a:lnSpc>
                <a:spcPct val="100000"/>
              </a:lnSpc>
              <a:spcBef>
                <a:spcPts val="600"/>
              </a:spcBef>
            </a:pPr>
            <a:r>
              <a:rPr lang="en-US" sz="1400" dirty="0" smtClean="0"/>
              <a:t>In line with previous years, very few students who began their degree planning to pursue a career in engineering have changed their mind. </a:t>
            </a:r>
          </a:p>
          <a:p>
            <a:pPr lvl="1">
              <a:lnSpc>
                <a:spcPct val="100000"/>
              </a:lnSpc>
              <a:spcBef>
                <a:spcPts val="600"/>
              </a:spcBef>
              <a:buFont typeface="Wingdings" pitchFamily="2" charset="2"/>
              <a:buChar char="Ø"/>
            </a:pPr>
            <a:r>
              <a:rPr lang="en-US" sz="1400" dirty="0" smtClean="0"/>
              <a:t>Over nine in ten students (94%) who started their degree with the goal of a career in the engineering field indicate they are likely to continue down that path, while only 6% have changed their mind and plan to pursue an alternate career. </a:t>
            </a:r>
          </a:p>
          <a:p>
            <a:pPr lvl="1">
              <a:lnSpc>
                <a:spcPct val="100000"/>
              </a:lnSpc>
              <a:spcBef>
                <a:spcPts val="600"/>
              </a:spcBef>
              <a:buFont typeface="Wingdings" pitchFamily="2" charset="2"/>
              <a:buChar char="Ø"/>
            </a:pPr>
            <a:r>
              <a:rPr lang="en-US" sz="1400" dirty="0" smtClean="0"/>
              <a:t>At two thirds of student (65%), directionally more students who started their degree unlikely to pursue engineering say they are now likely to do so (60% in 2013).  The shift is due to a directional increase in those who </a:t>
            </a:r>
            <a:r>
              <a:rPr lang="en-US" sz="1400" i="1" dirty="0" smtClean="0"/>
              <a:t>probably will</a:t>
            </a:r>
            <a:r>
              <a:rPr lang="en-US" sz="1400" dirty="0" smtClean="0"/>
              <a:t> (48% vs. 37% in 2013), but is offset by a directional decrease in those who </a:t>
            </a:r>
            <a:r>
              <a:rPr lang="en-US" sz="1400" i="1" dirty="0" smtClean="0"/>
              <a:t>definitely will </a:t>
            </a:r>
            <a:r>
              <a:rPr lang="en-US" sz="1400" dirty="0" smtClean="0"/>
              <a:t>(17% vs. 23% in 2013).</a:t>
            </a:r>
          </a:p>
          <a:p>
            <a:pPr>
              <a:lnSpc>
                <a:spcPct val="100000"/>
              </a:lnSpc>
              <a:spcBef>
                <a:spcPts val="1200"/>
              </a:spcBef>
              <a:buFontTx/>
              <a:buNone/>
            </a:pPr>
            <a:r>
              <a:rPr lang="en-US" sz="1600" b="1" dirty="0" smtClean="0"/>
              <a:t>Future Intentions: Pursue Licensure</a:t>
            </a:r>
          </a:p>
          <a:p>
            <a:pPr>
              <a:lnSpc>
                <a:spcPct val="100000"/>
              </a:lnSpc>
              <a:spcBef>
                <a:spcPts val="600"/>
              </a:spcBef>
            </a:pPr>
            <a:r>
              <a:rPr lang="en-US" sz="1400" dirty="0" smtClean="0"/>
              <a:t>More than four in ten (45%) of </a:t>
            </a:r>
            <a:r>
              <a:rPr lang="en-US" sz="1400" u="sng" dirty="0" smtClean="0"/>
              <a:t>all</a:t>
            </a:r>
            <a:r>
              <a:rPr lang="en-US" sz="1400" dirty="0" smtClean="0"/>
              <a:t> students surveyed say they will </a:t>
            </a:r>
            <a:r>
              <a:rPr lang="en-US" sz="1400" i="1" dirty="0" smtClean="0"/>
              <a:t>definitely</a:t>
            </a:r>
            <a:r>
              <a:rPr lang="en-US" sz="1400" dirty="0" smtClean="0"/>
              <a:t> pursue their P.Eng. </a:t>
            </a:r>
            <a:r>
              <a:rPr lang="en-US" sz="1400" dirty="0" err="1" smtClean="0"/>
              <a:t>Licence</a:t>
            </a:r>
            <a:r>
              <a:rPr lang="en-US" sz="1400" dirty="0" smtClean="0"/>
              <a:t>, directionally lower than last year, while a further third (33%) will </a:t>
            </a:r>
            <a:r>
              <a:rPr lang="en-US" sz="1400" i="1" dirty="0" smtClean="0"/>
              <a:t>likely</a:t>
            </a:r>
            <a:r>
              <a:rPr lang="en-US" sz="1400" dirty="0" smtClean="0"/>
              <a:t> pursue their </a:t>
            </a:r>
            <a:r>
              <a:rPr lang="en-US" sz="1400" dirty="0" err="1" smtClean="0"/>
              <a:t>licence</a:t>
            </a:r>
            <a:r>
              <a:rPr lang="en-US" sz="1400" dirty="0" smtClean="0"/>
              <a:t>.</a:t>
            </a:r>
          </a:p>
          <a:p>
            <a:pPr lvl="1">
              <a:lnSpc>
                <a:spcPct val="100000"/>
              </a:lnSpc>
              <a:spcBef>
                <a:spcPts val="600"/>
              </a:spcBef>
              <a:buFont typeface="Wingdings" pitchFamily="2" charset="2"/>
              <a:buChar char="Ø"/>
            </a:pPr>
            <a:r>
              <a:rPr lang="en-US" sz="1400" dirty="0" smtClean="0"/>
              <a:t>Of those students who specifically plan to pursue an engineering career, intentions are slightly higher with half of students (49%) who indicate they </a:t>
            </a:r>
            <a:r>
              <a:rPr lang="en-US" sz="1400" i="1" dirty="0" smtClean="0"/>
              <a:t>definitely will </a:t>
            </a:r>
            <a:r>
              <a:rPr lang="en-US" sz="1400" dirty="0" smtClean="0"/>
              <a:t>and one third (34%) who </a:t>
            </a:r>
            <a:r>
              <a:rPr lang="en-US" sz="1400" i="1" dirty="0" smtClean="0"/>
              <a:t>probably will </a:t>
            </a:r>
            <a:r>
              <a:rPr lang="en-US" sz="1400" dirty="0" smtClean="0"/>
              <a:t>pursue their licence, unchanged from 2013.</a:t>
            </a:r>
          </a:p>
          <a:p>
            <a:pPr>
              <a:lnSpc>
                <a:spcPct val="100000"/>
              </a:lnSpc>
              <a:spcBef>
                <a:spcPts val="600"/>
              </a:spcBef>
            </a:pPr>
            <a:r>
              <a:rPr lang="en-US" sz="1400" dirty="0"/>
              <a:t>Of those who do </a:t>
            </a:r>
            <a:r>
              <a:rPr lang="en-US" sz="1400" u="sng" dirty="0"/>
              <a:t>not</a:t>
            </a:r>
            <a:r>
              <a:rPr lang="en-US" sz="1400" dirty="0"/>
              <a:t> intend to immediately pursue their license, </a:t>
            </a:r>
            <a:r>
              <a:rPr lang="en-US" sz="1400" dirty="0" smtClean="0"/>
              <a:t>three </a:t>
            </a:r>
            <a:r>
              <a:rPr lang="en-US" sz="1400" dirty="0"/>
              <a:t>in ten indicate that they </a:t>
            </a:r>
            <a:r>
              <a:rPr lang="en-US" sz="1400" i="1" dirty="0"/>
              <a:t>probably</a:t>
            </a:r>
            <a:r>
              <a:rPr lang="en-US" sz="1400" dirty="0"/>
              <a:t> or </a:t>
            </a:r>
            <a:r>
              <a:rPr lang="en-US" sz="1400" i="1" dirty="0"/>
              <a:t>definitely</a:t>
            </a:r>
            <a:r>
              <a:rPr lang="en-US" sz="1400" dirty="0"/>
              <a:t> will apply for licensure sometime down the road (</a:t>
            </a:r>
            <a:r>
              <a:rPr lang="en-US" sz="1400" dirty="0" smtClean="0"/>
              <a:t>29%), directionally lower than last year, while six in ten </a:t>
            </a:r>
            <a:r>
              <a:rPr lang="en-US" sz="1400" dirty="0"/>
              <a:t>do not foresee themselves applying in the future</a:t>
            </a:r>
            <a:r>
              <a:rPr lang="en-US" sz="1400" dirty="0">
                <a:solidFill>
                  <a:srgbClr val="1F497D"/>
                </a:solidFill>
              </a:rPr>
              <a:t> (</a:t>
            </a:r>
            <a:r>
              <a:rPr lang="en-US" sz="1400" dirty="0" smtClean="0">
                <a:solidFill>
                  <a:srgbClr val="1F497D"/>
                </a:solidFill>
              </a:rPr>
              <a:t>62%), directionally higher than in 2013.</a:t>
            </a:r>
            <a:endParaRPr lang="en-US" sz="1400" dirty="0"/>
          </a:p>
          <a:p>
            <a:pPr>
              <a:lnSpc>
                <a:spcPct val="100000"/>
              </a:lnSpc>
              <a:spcBef>
                <a:spcPts val="600"/>
              </a:spcBef>
            </a:pPr>
            <a:r>
              <a:rPr lang="en-US" sz="1400" dirty="0"/>
              <a:t>The most </a:t>
            </a:r>
            <a:r>
              <a:rPr lang="en-US" sz="1400" dirty="0" smtClean="0"/>
              <a:t>common reason for </a:t>
            </a:r>
            <a:r>
              <a:rPr lang="en-US" sz="1400" u="sng" dirty="0"/>
              <a:t>not ever</a:t>
            </a:r>
            <a:r>
              <a:rPr lang="en-US" sz="1400" i="1" dirty="0"/>
              <a:t> </a:t>
            </a:r>
            <a:r>
              <a:rPr lang="en-US" sz="1400" dirty="0"/>
              <a:t>pursuing their license that it is not necessary for their career plans </a:t>
            </a:r>
            <a:r>
              <a:rPr lang="en-US" sz="1400" dirty="0" smtClean="0"/>
              <a:t>(49%), mentioned significantly more than in 2013, followed by a </a:t>
            </a:r>
            <a:r>
              <a:rPr lang="en-US" sz="1400" dirty="0"/>
              <a:t>lack of interest </a:t>
            </a:r>
            <a:r>
              <a:rPr lang="en-US" sz="1400" dirty="0" smtClean="0"/>
              <a:t>(22%).</a:t>
            </a:r>
            <a:endParaRPr lang="en-US" sz="1400" dirty="0"/>
          </a:p>
          <a:p>
            <a:pPr>
              <a:lnSpc>
                <a:spcPct val="100000"/>
              </a:lnSpc>
              <a:spcBef>
                <a:spcPts val="600"/>
              </a:spcBef>
            </a:pPr>
            <a:r>
              <a:rPr lang="en-US" sz="1400" dirty="0"/>
              <a:t>Once informed that a P. </a:t>
            </a:r>
            <a:r>
              <a:rPr lang="en-US" sz="1400" dirty="0" err="1"/>
              <a:t>Eng</a:t>
            </a:r>
            <a:r>
              <a:rPr lang="en-US" sz="1400" dirty="0"/>
              <a:t> is required to practice engineering, </a:t>
            </a:r>
            <a:r>
              <a:rPr lang="en-US" sz="1400" dirty="0" smtClean="0"/>
              <a:t>two </a:t>
            </a:r>
            <a:r>
              <a:rPr lang="en-US" sz="1400" dirty="0"/>
              <a:t>in ten </a:t>
            </a:r>
            <a:r>
              <a:rPr lang="en-US" sz="1400" dirty="0" smtClean="0"/>
              <a:t>(19</a:t>
            </a:r>
            <a:r>
              <a:rPr lang="en-US" sz="1400" dirty="0"/>
              <a:t>%) students who did </a:t>
            </a:r>
            <a:r>
              <a:rPr lang="en-US" sz="1400" u="sng" dirty="0"/>
              <a:t>not</a:t>
            </a:r>
            <a:r>
              <a:rPr lang="en-US" sz="1400" dirty="0"/>
              <a:t> intend to pursue their </a:t>
            </a:r>
            <a:r>
              <a:rPr lang="en-US" sz="1400" dirty="0" err="1"/>
              <a:t>licence</a:t>
            </a:r>
            <a:r>
              <a:rPr lang="en-US" sz="1400" dirty="0"/>
              <a:t> change their mind and indicate they are</a:t>
            </a:r>
            <a:r>
              <a:rPr lang="en-US" sz="1400" i="1" dirty="0"/>
              <a:t> probably</a:t>
            </a:r>
            <a:r>
              <a:rPr lang="en-US" sz="1400" dirty="0"/>
              <a:t> or </a:t>
            </a:r>
            <a:r>
              <a:rPr lang="en-US" sz="1400" i="1" dirty="0"/>
              <a:t>definitely likely</a:t>
            </a:r>
            <a:r>
              <a:rPr lang="en-US" sz="1400" dirty="0"/>
              <a:t> to do </a:t>
            </a:r>
            <a:r>
              <a:rPr lang="en-US" sz="1400" dirty="0" smtClean="0"/>
              <a:t>so, lower than in 2013.</a:t>
            </a:r>
            <a:endParaRPr lang="en-US" sz="1400" dirty="0"/>
          </a:p>
        </p:txBody>
      </p:sp>
      <p:sp>
        <p:nvSpPr>
          <p:cNvPr id="8192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54C0BE-1E28-446A-8F46-BC0E6F694244}" type="slidenum">
              <a:rPr lang="en-US"/>
              <a:pPr/>
              <a:t>8</a:t>
            </a:fld>
            <a:endParaRPr lang="en-US" dirty="0"/>
          </a:p>
        </p:txBody>
      </p:sp>
    </p:spTree>
    <p:extLst>
      <p:ext uri="{BB962C8B-B14F-4D97-AF65-F5344CB8AC3E}">
        <p14:creationId xmlns:p14="http://schemas.microsoft.com/office/powerpoint/2010/main" val="20268765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72340" y="930142"/>
            <a:ext cx="8601075"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None/>
            </a:pPr>
            <a:r>
              <a:rPr lang="en-US" sz="1600" b="1" dirty="0" smtClean="0"/>
              <a:t>Future Intentions: Pursue Licensure (cont’d)</a:t>
            </a:r>
          </a:p>
          <a:p>
            <a:pPr>
              <a:lnSpc>
                <a:spcPct val="100000"/>
              </a:lnSpc>
              <a:spcBef>
                <a:spcPts val="600"/>
              </a:spcBef>
            </a:pPr>
            <a:r>
              <a:rPr lang="en-US" sz="1400" dirty="0" smtClean="0"/>
              <a:t>Of those who intend to pursue their </a:t>
            </a:r>
            <a:r>
              <a:rPr lang="en-US" sz="1400" dirty="0" err="1" smtClean="0"/>
              <a:t>licence</a:t>
            </a:r>
            <a:r>
              <a:rPr lang="en-US" sz="1400" dirty="0" smtClean="0"/>
              <a:t>, more than one third (35%) plan to apply within 6 months of graduation, higher than in 2013.  Of those who intend to wait for a year or more to apply, the vast majority (91%) say they want to get the required work experience before applying for licensure, unchanged from 2013.</a:t>
            </a:r>
          </a:p>
          <a:p>
            <a:pPr lvl="1">
              <a:lnSpc>
                <a:spcPct val="100000"/>
              </a:lnSpc>
              <a:spcBef>
                <a:spcPts val="600"/>
              </a:spcBef>
              <a:buFont typeface="Wingdings" pitchFamily="2" charset="2"/>
              <a:buChar char="Ø"/>
            </a:pPr>
            <a:r>
              <a:rPr lang="en-US" sz="1400" dirty="0" smtClean="0"/>
              <a:t>Upon learning that the fee for the first year of the Engineering-in-Training [EIT] offered by PEO can be waived if they apply within six months of graduation, nearly nine in ten (88%) say they are likely to apply within that timeframe</a:t>
            </a:r>
          </a:p>
          <a:p>
            <a:pPr>
              <a:lnSpc>
                <a:spcPct val="100000"/>
              </a:lnSpc>
              <a:spcBef>
                <a:spcPts val="1200"/>
              </a:spcBef>
              <a:buFontTx/>
              <a:buNone/>
            </a:pPr>
            <a:r>
              <a:rPr lang="en-US" sz="1600" b="1" dirty="0" smtClean="0"/>
              <a:t>Knowledge of Engineering Profession </a:t>
            </a:r>
          </a:p>
          <a:p>
            <a:pPr>
              <a:lnSpc>
                <a:spcPct val="100000"/>
              </a:lnSpc>
              <a:spcBef>
                <a:spcPts val="600"/>
              </a:spcBef>
            </a:pPr>
            <a:r>
              <a:rPr lang="en-US" sz="1400" dirty="0" smtClean="0"/>
              <a:t>At more than eight in ten (83%), the vast majority of students are aware that the practice of engineering is regulated by legislation, higher than in 2013 (78%) offset by a decrease in those who don’t know (9% vs. 16% last year).</a:t>
            </a:r>
          </a:p>
          <a:p>
            <a:pPr>
              <a:lnSpc>
                <a:spcPct val="100000"/>
              </a:lnSpc>
              <a:spcBef>
                <a:spcPts val="600"/>
              </a:spcBef>
            </a:pPr>
            <a:r>
              <a:rPr lang="en-US" sz="1400" dirty="0"/>
              <a:t>Students’ knowledge of the Professional Engineers Act of their respective province </a:t>
            </a:r>
            <a:r>
              <a:rPr lang="en-US" sz="1400" dirty="0" smtClean="0"/>
              <a:t>has increased versus 2013 but remains varied.  Around </a:t>
            </a:r>
            <a:r>
              <a:rPr lang="en-US" sz="1400" dirty="0"/>
              <a:t>one third of students (35%) report having a fair amount of knowledge about the Professional Engineers Act of Ontario, significantly higher than last </a:t>
            </a:r>
            <a:r>
              <a:rPr lang="en-US" sz="1400" dirty="0" smtClean="0"/>
              <a:t>year (24% in 2013), </a:t>
            </a:r>
            <a:r>
              <a:rPr lang="en-US" sz="1400" dirty="0"/>
              <a:t>while fewer than half (47%) say they know just a little, significantly lower than in 2013 </a:t>
            </a:r>
            <a:r>
              <a:rPr lang="en-US" sz="1400" dirty="0" smtClean="0"/>
              <a:t>(55%) and </a:t>
            </a:r>
            <a:r>
              <a:rPr lang="en-US" sz="1400" dirty="0"/>
              <a:t>only 4% say they have a lot of knowledge of the Act. </a:t>
            </a:r>
            <a:endParaRPr lang="en-US" dirty="0"/>
          </a:p>
          <a:p>
            <a:pPr>
              <a:lnSpc>
                <a:spcPct val="100000"/>
              </a:lnSpc>
              <a:spcBef>
                <a:spcPts val="600"/>
              </a:spcBef>
            </a:pPr>
            <a:r>
              <a:rPr lang="en-US" sz="1400" dirty="0" smtClean="0"/>
              <a:t>The </a:t>
            </a:r>
            <a:r>
              <a:rPr lang="en-US" sz="1400" dirty="0"/>
              <a:t>vast majority of students correctly identified that a </a:t>
            </a:r>
            <a:r>
              <a:rPr lang="en-US" sz="1400" dirty="0" err="1"/>
              <a:t>licence</a:t>
            </a:r>
            <a:r>
              <a:rPr lang="en-US" sz="1400" dirty="0"/>
              <a:t> is not required to perform engineering work under the supervision of a </a:t>
            </a:r>
            <a:r>
              <a:rPr lang="en-US" sz="1400" dirty="0" err="1"/>
              <a:t>P.Eng</a:t>
            </a:r>
            <a:r>
              <a:rPr lang="en-US" sz="1400" dirty="0"/>
              <a:t>. (82%) or that a </a:t>
            </a:r>
            <a:r>
              <a:rPr lang="en-US" sz="1400" dirty="0" err="1"/>
              <a:t>licence</a:t>
            </a:r>
            <a:r>
              <a:rPr lang="en-US" sz="1400" dirty="0"/>
              <a:t> is required to perform engineering work independently (83%), unchanged from 2013.  Meanwhile, nearly three quarters were correct that a </a:t>
            </a:r>
            <a:r>
              <a:rPr lang="en-US" sz="1400" dirty="0" err="1"/>
              <a:t>licence</a:t>
            </a:r>
            <a:r>
              <a:rPr lang="en-US" sz="1400" dirty="0"/>
              <a:t> is required to use the title ‘Engineer’ (73%), higher than last year</a:t>
            </a:r>
            <a:r>
              <a:rPr lang="en-US" sz="1400" dirty="0" smtClean="0"/>
              <a:t>.</a:t>
            </a:r>
            <a:endParaRPr lang="en-US" sz="1400" dirty="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26460628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lgn="ctr">
          <a:solidFill>
            <a:schemeClr val="tx1">
              <a:lumMod val="50000"/>
            </a:schemeClr>
          </a:solidFill>
          <a:miter lim="800000"/>
          <a:headEnd/>
          <a:tailEnd/>
        </a:ln>
      </a:spPr>
      <a:bodyPr wrap="square">
        <a:spAutoFit/>
      </a:bodyPr>
      <a:lstStyle>
        <a:defPPr>
          <a:defRPr sz="1400" dirty="0"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9AD28-20FF-462C-8520-75CE36E1A43F}">
  <ds:schemaRefs>
    <ds:schemaRef ds:uri="http://schemas.openxmlformats.org/package/2006/metadata/core-properties"/>
    <ds:schemaRef ds:uri="http://schemas.microsoft.com/sharepoint/v3/field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5106176d-df31-4215-906b-feee93fdf1b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D3496F0-C065-4C3A-A761-92C49688E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04F5E-172F-46B4-AA22-5B3320FE30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44978</TotalTime>
  <Words>19398</Words>
  <Application>Microsoft Office PowerPoint</Application>
  <PresentationFormat>On-screen Show (4:3)</PresentationFormat>
  <Paragraphs>4679</Paragraphs>
  <Slides>74</Slides>
  <Notes>5</Notes>
  <HiddenSlides>0</HiddenSlides>
  <MMClips>0</MMClips>
  <ScaleCrop>false</ScaleCrop>
  <HeadingPairs>
    <vt:vector size="4" baseType="variant">
      <vt:variant>
        <vt:lpstr>Theme</vt:lpstr>
      </vt:variant>
      <vt:variant>
        <vt:i4>8</vt:i4>
      </vt:variant>
      <vt:variant>
        <vt:lpstr>Slide Titles</vt:lpstr>
      </vt:variant>
      <vt:variant>
        <vt:i4>74</vt:i4>
      </vt:variant>
    </vt:vector>
  </HeadingPairs>
  <TitlesOfParts>
    <vt:vector size="82" baseType="lpstr">
      <vt:lpstr>Ipsos Template 2012</vt:lpstr>
      <vt:lpstr>8_blank</vt:lpstr>
      <vt:lpstr>9_blank</vt:lpstr>
      <vt:lpstr>10_blank</vt:lpstr>
      <vt:lpstr>11_blank</vt:lpstr>
      <vt:lpstr>12_blank</vt:lpstr>
      <vt:lpstr>13_blank</vt:lpstr>
      <vt:lpstr>14_blank</vt:lpstr>
      <vt:lpstr>2014 Final Year Engineering Student Survey - Ontario Report Conducted by Ipsos Reid on behalf of Engineers Canada</vt:lpstr>
      <vt:lpstr>Table of Contents</vt:lpstr>
      <vt:lpstr>Research Objectives</vt:lpstr>
      <vt:lpstr>Methodology</vt:lpstr>
      <vt:lpstr>Key Highlights</vt:lpstr>
      <vt:lpstr>Key Highlights (cont’d)</vt:lpstr>
      <vt:lpstr>Executive Summary</vt:lpstr>
      <vt:lpstr>Executive Summary (continued)</vt:lpstr>
      <vt:lpstr>Executive Summary (continued)</vt:lpstr>
      <vt:lpstr>Executive Summary (continued)</vt:lpstr>
      <vt:lpstr>Reporting Conventions</vt:lpstr>
      <vt:lpstr>Future Plans</vt:lpstr>
      <vt:lpstr>Plans After Graduation</vt:lpstr>
      <vt:lpstr>Location of Anticipated Graduate Education</vt:lpstr>
      <vt:lpstr>Intention to Pursue Engineering Career </vt:lpstr>
      <vt:lpstr>Reasons for Not Pursuing Engineering</vt:lpstr>
      <vt:lpstr>Intended Career Outside of Engineering</vt:lpstr>
      <vt:lpstr>Career Plans When Studies Commenced </vt:lpstr>
      <vt:lpstr>Current and Prior Career Intentions  (among students who began their studies with the intention of pursuing a career in engineering)</vt:lpstr>
      <vt:lpstr>Current and Prior Career Intentions  (among students who did not intend to pursue a career in engineering)</vt:lpstr>
      <vt:lpstr>Application Intentions for Professional Engineering Licensure</vt:lpstr>
      <vt:lpstr>Intention to Apply for Licensure</vt:lpstr>
      <vt:lpstr>Intention to Apply for Licensure: Pursuing Engineer Career (Tracking)</vt:lpstr>
      <vt:lpstr>Foresee Applying in Future P.Eng.</vt:lpstr>
      <vt:lpstr>Reasons for Not Applying for Licensure</vt:lpstr>
      <vt:lpstr>Interest Once Told P.Eng. Licence is Required to Practice</vt:lpstr>
      <vt:lpstr>Application Timeframe</vt:lpstr>
      <vt:lpstr>Reasons for Waiting to Apply</vt:lpstr>
      <vt:lpstr>Impact of Waiving EIT Fees on Likelihood to Apply within Six Months</vt:lpstr>
      <vt:lpstr>Intended Country of Application</vt:lpstr>
      <vt:lpstr>Province of Intended Licensure</vt:lpstr>
      <vt:lpstr>Licensing Knowledge</vt:lpstr>
      <vt:lpstr>Engineering Regulated by Legislation</vt:lpstr>
      <vt:lpstr>Licensing for Roles within Engineering</vt:lpstr>
      <vt:lpstr>Knowledge of Licensing and Roles</vt:lpstr>
      <vt:lpstr>Organizational Responsibilities - 2014</vt:lpstr>
      <vt:lpstr>Organizational Responsibilities - 2013</vt:lpstr>
      <vt:lpstr>Organizational Responsibilities - 2012</vt:lpstr>
      <vt:lpstr>Organizational Responsibilities - 2011</vt:lpstr>
      <vt:lpstr>Organizational Responsibilities - 2010</vt:lpstr>
      <vt:lpstr>Organizational Responsibilities - 2009</vt:lpstr>
      <vt:lpstr>Knowledge of Organizational Responsibility- 2014-2013</vt:lpstr>
      <vt:lpstr>Knowledge of Organizational Responsibility- 2012-2009</vt:lpstr>
      <vt:lpstr>Association of Professional Engineers of Ontario</vt:lpstr>
      <vt:lpstr>Attendance of PEO Seminar</vt:lpstr>
      <vt:lpstr>Association with PEO’s SMP</vt:lpstr>
      <vt:lpstr>Professional Engineers Act of Ontario</vt:lpstr>
      <vt:lpstr>Professional Engineers Act of Ontario</vt:lpstr>
      <vt:lpstr>Professional Engineers Act of Ontario</vt:lpstr>
      <vt:lpstr>Career Assessment Tool</vt:lpstr>
      <vt:lpstr>Helpfulness of Engineering Fit Tool During High School</vt:lpstr>
      <vt:lpstr>Helpfulness of Career Assessment Tool During University</vt:lpstr>
      <vt:lpstr>Career Assessment Tool- Ideal Stage of Education</vt:lpstr>
      <vt:lpstr>Awareness of Career Focus Program</vt:lpstr>
      <vt:lpstr>Demographics</vt:lpstr>
      <vt:lpstr>Inspiration for Pursuing Engineering </vt:lpstr>
      <vt:lpstr>Permanent Residency</vt:lpstr>
      <vt:lpstr>Engineering Disciplines </vt:lpstr>
      <vt:lpstr>Impact of  Student Membership Program</vt:lpstr>
      <vt:lpstr>SMP Association &amp; Intention to Pursue Engineering Career - Tracking</vt:lpstr>
      <vt:lpstr>SMP Association &amp; Intention to Apply for Licensure - Tracking</vt:lpstr>
      <vt:lpstr>Impact of PEO Seminar/ Workshop Attendance</vt:lpstr>
      <vt:lpstr>PEO Workshop/Seminar Attendance &amp; Intention to Pursue Engineering Career - Tracking</vt:lpstr>
      <vt:lpstr>PEO Workshop/Seminar Attendance &amp; Intention to Apply for Licensure - Tracking</vt:lpstr>
      <vt:lpstr>Impact of Knowledge of the  Professional Engineers Act of Ontario</vt:lpstr>
      <vt:lpstr>Knowledge of Professional Engineers Act of Ontario &amp; Intention to Pursue Engineering Career - Tracking</vt:lpstr>
      <vt:lpstr>Knowledge of Professional Engineers Act of Ontario &amp; Intention to Apply for Licensure - Tracking</vt:lpstr>
      <vt:lpstr>Impact of Knowledge of Licensing and Roles</vt:lpstr>
      <vt:lpstr>Knowledge of Licensing and Roles &amp; Intention to Pursue Engineering Career - Tracking</vt:lpstr>
      <vt:lpstr>Knowledge of Licensing and Roles &amp; Intention to Apply for Licensure - Tracking</vt:lpstr>
      <vt:lpstr>Impact of Knowledge of Organizational Responsibility</vt:lpstr>
      <vt:lpstr>Knowledge of Organizational Responsibility &amp; Intention to Pursue Engineering Career - Tracking</vt:lpstr>
      <vt:lpstr>Knowledge of Organizational Responsibility &amp; Intention to Apply for Licensure - Tracking</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Final Year Engineering Student Survey - Ontario Report Conducted by Ipsos Reid on behalf of Engineers Canada</dc:title>
  <dc:creator>Ana Dursun</dc:creator>
  <cp:lastModifiedBy>Will Meyer</cp:lastModifiedBy>
  <cp:revision>2291</cp:revision>
  <cp:lastPrinted>2014-05-12T13:22:21Z</cp:lastPrinted>
  <dcterms:modified xsi:type="dcterms:W3CDTF">2014-07-18T13:58:28Z</dcterms:modified>
  <cp:category>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